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4.xml" ContentType="application/vnd.openxmlformats-officedocument.presentationml.notesSlide+xml"/>
  <Override PartName="/ppt/tags/tag9.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0.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11.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12.xml" ContentType="application/vnd.openxmlformats-officedocument.presentationml.tags+xml"/>
  <Override PartName="/ppt/notesSlides/notesSlide18.xml" ContentType="application/vnd.openxmlformats-officedocument.presentationml.notesSlide+xml"/>
  <Override PartName="/ppt/tags/tag13.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14.xml" ContentType="application/vnd.openxmlformats-officedocument.presentationml.tags+xml"/>
  <Override PartName="/ppt/notesSlides/notesSlide21.xml" ContentType="application/vnd.openxmlformats-officedocument.presentationml.notesSlide+xml"/>
  <Override PartName="/ppt/tags/tag15.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70"/>
  </p:notesMasterIdLst>
  <p:handoutMasterIdLst>
    <p:handoutMasterId r:id="rId71"/>
  </p:handoutMasterIdLst>
  <p:sldIdLst>
    <p:sldId id="257" r:id="rId2"/>
    <p:sldId id="258" r:id="rId3"/>
    <p:sldId id="259" r:id="rId4"/>
    <p:sldId id="260" r:id="rId5"/>
    <p:sldId id="306" r:id="rId6"/>
    <p:sldId id="307" r:id="rId7"/>
    <p:sldId id="308" r:id="rId8"/>
    <p:sldId id="261" r:id="rId9"/>
    <p:sldId id="309"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6" r:id="rId23"/>
    <p:sldId id="312" r:id="rId24"/>
    <p:sldId id="313" r:id="rId25"/>
    <p:sldId id="314" r:id="rId26"/>
    <p:sldId id="315" r:id="rId27"/>
    <p:sldId id="316" r:id="rId28"/>
    <p:sldId id="317" r:id="rId29"/>
    <p:sldId id="318" r:id="rId30"/>
    <p:sldId id="319" r:id="rId31"/>
    <p:sldId id="320" r:id="rId32"/>
    <p:sldId id="321" r:id="rId33"/>
    <p:sldId id="322" r:id="rId34"/>
    <p:sldId id="323" r:id="rId35"/>
    <p:sldId id="324" r:id="rId36"/>
    <p:sldId id="325" r:id="rId37"/>
    <p:sldId id="326" r:id="rId38"/>
    <p:sldId id="347" r:id="rId39"/>
    <p:sldId id="346" r:id="rId40"/>
    <p:sldId id="327" r:id="rId41"/>
    <p:sldId id="288" r:id="rId42"/>
    <p:sldId id="289" r:id="rId43"/>
    <p:sldId id="290" r:id="rId44"/>
    <p:sldId id="291" r:id="rId45"/>
    <p:sldId id="292" r:id="rId46"/>
    <p:sldId id="293" r:id="rId47"/>
    <p:sldId id="294" r:id="rId48"/>
    <p:sldId id="295" r:id="rId49"/>
    <p:sldId id="296" r:id="rId50"/>
    <p:sldId id="297" r:id="rId51"/>
    <p:sldId id="298" r:id="rId52"/>
    <p:sldId id="299" r:id="rId53"/>
    <p:sldId id="300" r:id="rId54"/>
    <p:sldId id="301" r:id="rId55"/>
    <p:sldId id="345" r:id="rId56"/>
    <p:sldId id="328" r:id="rId57"/>
    <p:sldId id="330" r:id="rId58"/>
    <p:sldId id="331" r:id="rId59"/>
    <p:sldId id="333" r:id="rId60"/>
    <p:sldId id="334" r:id="rId61"/>
    <p:sldId id="335" r:id="rId62"/>
    <p:sldId id="337" r:id="rId63"/>
    <p:sldId id="338" r:id="rId64"/>
    <p:sldId id="339" r:id="rId65"/>
    <p:sldId id="342" r:id="rId66"/>
    <p:sldId id="343" r:id="rId67"/>
    <p:sldId id="344" r:id="rId68"/>
    <p:sldId id="310" r:id="rId69"/>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microsoft.com/office/2015/10/relationships/revisionInfo" Target="revisionInfo.xml"/><Relationship Id="rId7" Type="http://schemas.openxmlformats.org/officeDocument/2006/relationships/slide" Target="slides/slide6.xml"/><Relationship Id="rId71"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D874824-CD9B-44C6-9964-AC830415020F}"/>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BB42ABD1-758B-4949-869B-DAEEA47EDCF5}"/>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5D0A282C-6356-405A-92DA-0ACA51B82AB1}" type="datetimeFigureOut">
              <a:rPr lang="en-US" smtClean="0"/>
              <a:t>12/15/2017</a:t>
            </a:fld>
            <a:endParaRPr lang="en-US"/>
          </a:p>
        </p:txBody>
      </p:sp>
      <p:sp>
        <p:nvSpPr>
          <p:cNvPr id="4" name="Footer Placeholder 3">
            <a:extLst>
              <a:ext uri="{FF2B5EF4-FFF2-40B4-BE49-F238E27FC236}">
                <a16:creationId xmlns:a16="http://schemas.microsoft.com/office/drawing/2014/main" id="{7F1DB9E6-3717-43C6-A189-4B4D95AB22CB}"/>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5C0EF5C-9EA3-46C2-A701-C44970E56CFE}"/>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098EDD0F-0E28-4D59-8C55-31E8879EA41B}" type="slidenum">
              <a:rPr lang="en-US" smtClean="0"/>
              <a:t>‹#›</a:t>
            </a:fld>
            <a:endParaRPr lang="en-US"/>
          </a:p>
        </p:txBody>
      </p:sp>
    </p:spTree>
    <p:extLst>
      <p:ext uri="{BB962C8B-B14F-4D97-AF65-F5344CB8AC3E}">
        <p14:creationId xmlns:p14="http://schemas.microsoft.com/office/powerpoint/2010/main" val="29673030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B36AAA9-108C-4D78-BFB2-4FE759A69E66}" type="datetimeFigureOut">
              <a:rPr lang="en-US" smtClean="0"/>
              <a:t>12/15/2017</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1623E9B3-D7DF-4F4E-ACAB-587F018267C1}" type="slidenum">
              <a:rPr lang="en-US" smtClean="0"/>
              <a:t>‹#›</a:t>
            </a:fld>
            <a:endParaRPr lang="en-US"/>
          </a:p>
        </p:txBody>
      </p:sp>
    </p:spTree>
    <p:extLst>
      <p:ext uri="{BB962C8B-B14F-4D97-AF65-F5344CB8AC3E}">
        <p14:creationId xmlns:p14="http://schemas.microsoft.com/office/powerpoint/2010/main" val="38829988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a:ln/>
        </p:spPr>
      </p:sp>
      <p:sp>
        <p:nvSpPr>
          <p:cNvPr id="4099" name="Notes Placeholder 2"/>
          <p:cNvSpPr>
            <a:spLocks noGrp="1"/>
          </p:cNvSpPr>
          <p:nvPr>
            <p:ph type="body" idx="1"/>
          </p:nvPr>
        </p:nvSpPr>
        <p:spPr>
          <a:noFill/>
        </p:spPr>
        <p:txBody>
          <a:bodyPr/>
          <a:lstStyle/>
          <a:p>
            <a:pPr eaLnBrk="1" hangingPunct="1"/>
            <a:endParaRPr lang="en-US"/>
          </a:p>
        </p:txBody>
      </p:sp>
      <p:sp>
        <p:nvSpPr>
          <p:cNvPr id="4100" name="Slide Number Placeholder 3"/>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57066" indent="-291179">
              <a:defRPr>
                <a:solidFill>
                  <a:schemeClr val="tx1"/>
                </a:solidFill>
                <a:latin typeface="Arial" panose="020B0604020202020204" pitchFamily="34" charset="0"/>
                <a:cs typeface="Arial" panose="020B0604020202020204" pitchFamily="34" charset="0"/>
              </a:defRPr>
            </a:lvl2pPr>
            <a:lvl3pPr marL="1164717" indent="-232943">
              <a:defRPr>
                <a:solidFill>
                  <a:schemeClr val="tx1"/>
                </a:solidFill>
                <a:latin typeface="Arial" panose="020B0604020202020204" pitchFamily="34" charset="0"/>
                <a:cs typeface="Arial" panose="020B0604020202020204" pitchFamily="34" charset="0"/>
              </a:defRPr>
            </a:lvl3pPr>
            <a:lvl4pPr marL="1630604" indent="-232943">
              <a:defRPr>
                <a:solidFill>
                  <a:schemeClr val="tx1"/>
                </a:solidFill>
                <a:latin typeface="Arial" panose="020B0604020202020204" pitchFamily="34" charset="0"/>
                <a:cs typeface="Arial" panose="020B0604020202020204" pitchFamily="34" charset="0"/>
              </a:defRPr>
            </a:lvl4pPr>
            <a:lvl5pPr marL="2096491" indent="-232943">
              <a:defRPr>
                <a:solidFill>
                  <a:schemeClr val="tx1"/>
                </a:solidFill>
                <a:latin typeface="Arial" panose="020B060402020202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D1A0865-3CE0-4766-A5EE-F2C748EFC46D}" type="slidenum">
              <a:rPr lang="en-US" smtClean="0"/>
              <a:pPr/>
              <a:t>1</a:t>
            </a:fld>
            <a:endParaRPr lang="en-US"/>
          </a:p>
        </p:txBody>
      </p:sp>
    </p:spTree>
    <p:extLst>
      <p:ext uri="{BB962C8B-B14F-4D97-AF65-F5344CB8AC3E}">
        <p14:creationId xmlns:p14="http://schemas.microsoft.com/office/powerpoint/2010/main" val="12137268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If we drill down inside the semantics</a:t>
            </a:r>
            <a:r>
              <a:rPr lang="en-US" baseline="0" dirty="0"/>
              <a:t> we can find out the two statements differ in paths.</a:t>
            </a:r>
          </a:p>
          <a:p>
            <a:r>
              <a:rPr lang="en-US" baseline="0" dirty="0"/>
              <a:t>To determine the difference, we classify the effect of the statement into normal or corner-case for a predefined set of properties.</a:t>
            </a:r>
          </a:p>
          <a:p>
            <a:endParaRPr lang="en-US" dirty="0"/>
          </a:p>
        </p:txBody>
      </p:sp>
      <p:sp>
        <p:nvSpPr>
          <p:cNvPr id="4" name="Slide Number Placeholder 3"/>
          <p:cNvSpPr>
            <a:spLocks noGrp="1"/>
          </p:cNvSpPr>
          <p:nvPr>
            <p:ph type="sldNum" sz="quarter" idx="10"/>
          </p:nvPr>
        </p:nvSpPr>
        <p:spPr/>
        <p:txBody>
          <a:bodyPr/>
          <a:lstStyle/>
          <a:p>
            <a:fld id="{73B326BC-4305-45E6-A2A5-C935E43607E3}" type="slidenum">
              <a:rPr lang="en-US" smtClean="0">
                <a:solidFill>
                  <a:prstClr val="black"/>
                </a:solidFill>
              </a:rPr>
              <a:pPr/>
              <a:t>51</a:t>
            </a:fld>
            <a:endParaRPr lang="en-US">
              <a:solidFill>
                <a:prstClr val="black"/>
              </a:solidFill>
            </a:endParaRPr>
          </a:p>
        </p:txBody>
      </p:sp>
    </p:spTree>
    <p:extLst>
      <p:ext uri="{BB962C8B-B14F-4D97-AF65-F5344CB8AC3E}">
        <p14:creationId xmlns:p14="http://schemas.microsoft.com/office/powerpoint/2010/main" val="13661583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3B326BC-4305-45E6-A2A5-C935E43607E3}" type="slidenum">
              <a:rPr lang="en-US" smtClean="0">
                <a:solidFill>
                  <a:prstClr val="black"/>
                </a:solidFill>
              </a:rPr>
              <a:pPr/>
              <a:t>53</a:t>
            </a:fld>
            <a:endParaRPr lang="en-US">
              <a:solidFill>
                <a:prstClr val="black"/>
              </a:solidFill>
            </a:endParaRPr>
          </a:p>
        </p:txBody>
      </p:sp>
    </p:spTree>
    <p:extLst>
      <p:ext uri="{BB962C8B-B14F-4D97-AF65-F5344CB8AC3E}">
        <p14:creationId xmlns:p14="http://schemas.microsoft.com/office/powerpoint/2010/main" val="11784658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b="1" dirty="0"/>
              <a:t>Speaker notes:</a:t>
            </a:r>
          </a:p>
          <a:p>
            <a:r>
              <a:rPr lang="en-US" b="1" dirty="0"/>
              <a:t>Database-centric applications form the core of many enterprise systems. Debugging such programs is tedious since the code has a mix of both  imperative and database centric logic and they typically deal with huge amount of data.</a:t>
            </a:r>
          </a:p>
          <a:p>
            <a:endParaRPr lang="en-US" b="1" dirty="0"/>
          </a:p>
          <a:p>
            <a:r>
              <a:rPr lang="en-US" b="1" dirty="0"/>
              <a:t>The approach that I am presenting today focuses on correcting a commonly found source of error in such programs – which are faults in the selection conditions of database statements. Specifically our problem domain is the ABAP language, which is a propriety language used in SAP applications.</a:t>
            </a:r>
          </a:p>
          <a:p>
            <a:endParaRPr lang="en-US" b="1" dirty="0"/>
          </a:p>
          <a:p>
            <a:r>
              <a:rPr lang="en-US" b="1" dirty="0"/>
              <a:t>Our key observation is that in typical failures of database programs on real world data, there is information latent in the distribution of data that could be leveraged to efficiently generate a repair suggestion which is very close to the </a:t>
            </a:r>
            <a:r>
              <a:rPr lang="en-US" b="1"/>
              <a:t>intended manual fix.</a:t>
            </a:r>
          </a:p>
          <a:p>
            <a:endParaRPr lang="en-US" b="1" dirty="0"/>
          </a:p>
          <a:p>
            <a:r>
              <a:rPr lang="en-US" b="1" dirty="0"/>
              <a:t>Our approach presents a first-time combination semi-supervised learning enabled by Support Vector Machines and SAT-based combinatorial search in the field of repair</a:t>
            </a:r>
          </a:p>
          <a:p>
            <a:r>
              <a:rPr lang="en-US" dirty="0"/>
              <a:t>(1.5 </a:t>
            </a:r>
            <a:r>
              <a:rPr lang="en-US" dirty="0" err="1"/>
              <a:t>mins</a:t>
            </a:r>
            <a:r>
              <a:rPr lang="en-US" dirty="0"/>
              <a:t>)</a:t>
            </a:r>
          </a:p>
          <a:p>
            <a:r>
              <a:rPr lang="en-US" dirty="0"/>
              <a:t>-------------------------------------------------------------------------------------------------------------------------------------------------------------------------------------</a:t>
            </a:r>
          </a:p>
          <a:p>
            <a:r>
              <a:rPr lang="en-US" dirty="0"/>
              <a:t>Database-centric programs form the backbone of many enterprise</a:t>
            </a:r>
          </a:p>
          <a:p>
            <a:r>
              <a:rPr lang="en-US" dirty="0"/>
              <a:t>systems. Fixing defects in such programs takes much human effort</a:t>
            </a:r>
          </a:p>
          <a:p>
            <a:r>
              <a:rPr lang="en-US" dirty="0"/>
              <a:t>due to the interplay between imperative code and database-centric</a:t>
            </a:r>
          </a:p>
          <a:p>
            <a:r>
              <a:rPr lang="en-US" dirty="0"/>
              <a:t>logic. This paper presents a novel data-driven approach for automated</a:t>
            </a:r>
          </a:p>
          <a:p>
            <a:r>
              <a:rPr lang="en-US" dirty="0"/>
              <a:t>fixing of bugs in the selection condition of database statements</a:t>
            </a:r>
          </a:p>
          <a:p>
            <a:r>
              <a:rPr lang="en-US" dirty="0"/>
              <a:t>(e.g., WHERE clause of SELECT statements) – a common</a:t>
            </a:r>
          </a:p>
          <a:p>
            <a:r>
              <a:rPr lang="en-US" dirty="0"/>
              <a:t>form of bugs in such programs.</a:t>
            </a:r>
          </a:p>
        </p:txBody>
      </p:sp>
      <p:sp>
        <p:nvSpPr>
          <p:cNvPr id="4" name="Slide Number Placeholder 3"/>
          <p:cNvSpPr>
            <a:spLocks noGrp="1"/>
          </p:cNvSpPr>
          <p:nvPr>
            <p:ph type="sldNum" sz="quarter" idx="10"/>
          </p:nvPr>
        </p:nvSpPr>
        <p:spPr/>
        <p:txBody>
          <a:bodyPr/>
          <a:lstStyle/>
          <a:p>
            <a:fld id="{2903BB61-7309-054A-BF7F-D0B92BC03EC6}" type="slidenum">
              <a:rPr lang="en-US" smtClean="0"/>
              <a:pPr/>
              <a:t>56</a:t>
            </a:fld>
            <a:endParaRPr lang="en-US"/>
          </a:p>
        </p:txBody>
      </p:sp>
    </p:spTree>
    <p:extLst>
      <p:ext uri="{BB962C8B-B14F-4D97-AF65-F5344CB8AC3E}">
        <p14:creationId xmlns:p14="http://schemas.microsoft.com/office/powerpoint/2010/main" val="32330018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defTabSz="465887">
              <a:defRPr/>
            </a:pPr>
            <a:r>
              <a:rPr lang="en-US" b="1" dirty="0"/>
              <a:t>Here is an example of a typical program written in the ABAP language. As you can see it comprises of SQL-type statements such as SELECT which manipulate database tables and also imperative code that implements the business logic on the data to produce the output, which are  typically reports for business users.</a:t>
            </a:r>
          </a:p>
          <a:p>
            <a:pPr defTabSz="465887">
              <a:defRPr/>
            </a:pPr>
            <a:endParaRPr lang="en-US" b="1" dirty="0"/>
          </a:p>
          <a:p>
            <a:pPr defTabSz="465887">
              <a:defRPr/>
            </a:pPr>
            <a:r>
              <a:rPr lang="en-US" b="1" dirty="0"/>
              <a:t>This specific program reads the customer ID, price and year of orders from an Order Table, subsequently deletes some records based on the Year and Price values. The loop that follows aggregates the price of orders corresponding to each customer and writes it out into a report. The output report displays the total amount corresponding to each customer ID. This is typical of the reports generated by database programs which display statistics grouped by certain key fields such as the customer-ID in this case.</a:t>
            </a:r>
          </a:p>
          <a:p>
            <a:endParaRPr lang="en-US" b="1" dirty="0"/>
          </a:p>
          <a:p>
            <a:pPr marL="349415" indent="-349415">
              <a:spcBef>
                <a:spcPct val="20000"/>
              </a:spcBef>
            </a:pPr>
            <a:r>
              <a:rPr lang="en-US" b="1" dirty="0"/>
              <a:t>A bug in</a:t>
            </a:r>
            <a:r>
              <a:rPr lang="en-US" b="1" baseline="0" dirty="0"/>
              <a:t> such programs is detected when an end-user reports an error in the output report. These could be wrong values displayed for a particular customer or missing records. For instance, the user could report a bug saying that he expects to see a total order amount of 32 instead of 25 for customer 2.  Bugs in production are usually due to subtle faults in the program, in that, they do not cause the output to be wrong for all keys.  Like in this case, only a part of the report ,for customer 2 is wrong (which we refer to as the Failing key) while the outputs for customers 1 and 3 are as expected. We refer to them as passing keys.</a:t>
            </a:r>
          </a:p>
          <a:p>
            <a:pPr marL="349415" indent="-349415">
              <a:spcBef>
                <a:spcPct val="20000"/>
              </a:spcBef>
            </a:pPr>
            <a:endParaRPr lang="en-US" sz="4200" b="1" dirty="0"/>
          </a:p>
          <a:p>
            <a:pPr marL="349415" indent="-349415" defTabSz="465887">
              <a:spcBef>
                <a:spcPct val="20000"/>
              </a:spcBef>
              <a:defRPr/>
            </a:pPr>
            <a:r>
              <a:rPr lang="en-US" sz="4200" b="1" dirty="0"/>
              <a:t>Let us assume we had a fault localization scheme which indicated with high confidence </a:t>
            </a:r>
            <a:r>
              <a:rPr lang="en-US" sz="4200" b="1" dirty="0" err="1"/>
              <a:t>tht</a:t>
            </a:r>
            <a:r>
              <a:rPr lang="en-US" sz="4200" b="1" dirty="0"/>
              <a:t> the fault in this example lies in the Where clause of the DELETE statement which leads to wrong records being deleted from </a:t>
            </a:r>
            <a:r>
              <a:rPr lang="en-US" sz="4200" b="1" dirty="0" err="1"/>
              <a:t>iTab</a:t>
            </a:r>
            <a:r>
              <a:rPr lang="en-US" sz="4200" b="1" dirty="0"/>
              <a:t> table. The table on the right shows the records in </a:t>
            </a:r>
            <a:r>
              <a:rPr lang="en-US" sz="4200" b="1" dirty="0" err="1"/>
              <a:t>itab</a:t>
            </a:r>
            <a:r>
              <a:rPr lang="en-US" sz="4200" b="1" dirty="0"/>
              <a:t> input to the DELETE statement. The column Label shows the effect of the where clause condition on these records. Those labeled “+”  are not DELETED and those with “-” are deleted from the table based on the existing condition. The bug in the condition causes wrong records to be deleted for customer ID 2, so the labels corresponding to customer 2 are wrong, which leads to a wrong final amount for customer 2.</a:t>
            </a:r>
          </a:p>
          <a:p>
            <a:pPr marL="349415" indent="-349415" defTabSz="465887">
              <a:spcBef>
                <a:spcPct val="20000"/>
              </a:spcBef>
              <a:defRPr/>
            </a:pPr>
            <a:r>
              <a:rPr lang="en-US" sz="4200" b="1" dirty="0"/>
              <a:t>   </a:t>
            </a:r>
          </a:p>
          <a:p>
            <a:pPr marL="349415" indent="-349415" defTabSz="465887">
              <a:spcBef>
                <a:spcPct val="20000"/>
              </a:spcBef>
              <a:defRPr/>
            </a:pPr>
            <a:r>
              <a:rPr lang="en-US" sz="4200" b="1" dirty="0"/>
              <a:t>25% of most ABAP code faults are due to wrong selection conditions of database statements known as SELECTION BUGS.</a:t>
            </a:r>
          </a:p>
          <a:p>
            <a:pPr marL="349415" indent="-349415" defTabSz="465887">
              <a:spcBef>
                <a:spcPct val="20000"/>
              </a:spcBef>
              <a:defRPr/>
            </a:pPr>
            <a:r>
              <a:rPr lang="en-US" sz="4200" b="1" dirty="0"/>
              <a:t>C</a:t>
            </a:r>
            <a:r>
              <a:rPr lang="en-US" sz="4500" b="1" dirty="0"/>
              <a:t>orrection of such bugs would involve determining an alternate Where clause that produces the expected output for failing keys (</a:t>
            </a:r>
            <a:r>
              <a:rPr lang="en-US" sz="4500" b="1" dirty="0" err="1"/>
              <a:t>Cst</a:t>
            </a:r>
            <a:r>
              <a:rPr lang="en-US" sz="4500" b="1" dirty="0"/>
              <a:t> ID 2) and maintain the same output for the passing keys.</a:t>
            </a:r>
          </a:p>
          <a:p>
            <a:pPr marL="349415" indent="-349415" defTabSz="465887">
              <a:spcBef>
                <a:spcPct val="20000"/>
              </a:spcBef>
              <a:defRPr/>
            </a:pPr>
            <a:endParaRPr lang="en-US" sz="4500" b="1" dirty="0"/>
          </a:p>
          <a:p>
            <a:pPr marL="349415" indent="-349415" defTabSz="465887">
              <a:spcBef>
                <a:spcPct val="20000"/>
              </a:spcBef>
              <a:defRPr/>
            </a:pPr>
            <a:r>
              <a:rPr lang="en-US" sz="4500" b="1" dirty="0"/>
              <a:t>(3.5)</a:t>
            </a:r>
          </a:p>
          <a:p>
            <a:pPr marL="349415" indent="-349415" defTabSz="465887">
              <a:spcBef>
                <a:spcPct val="20000"/>
              </a:spcBef>
              <a:defRPr/>
            </a:pPr>
            <a:r>
              <a:rPr lang="en-US" sz="4500" b="1" dirty="0"/>
              <a:t>---------------------------------------------------------------------------------------------------------</a:t>
            </a:r>
          </a:p>
          <a:p>
            <a:pPr marL="757066" indent="-757066" defTabSz="465887">
              <a:spcBef>
                <a:spcPct val="20000"/>
              </a:spcBef>
              <a:buFont typeface="Arial" pitchFamily="34" charset="0"/>
              <a:buAutoNum type="arabicPeriod"/>
              <a:defRPr/>
            </a:pPr>
            <a:r>
              <a:rPr lang="en-US" sz="4500" b="1" dirty="0"/>
              <a:t>Prod bugs usually involve 1 line fixes. Caused due to certain data values not showing up during testing.</a:t>
            </a:r>
          </a:p>
          <a:p>
            <a:pPr marL="757066" indent="-757066" defTabSz="465887">
              <a:spcBef>
                <a:spcPct val="20000"/>
              </a:spcBef>
              <a:defRPr/>
            </a:pPr>
            <a:endParaRPr lang="en-US" sz="4500" b="1" dirty="0"/>
          </a:p>
          <a:p>
            <a:r>
              <a:rPr lang="en-US" sz="4500" b="1" dirty="0"/>
              <a:t>2. 	</a:t>
            </a:r>
            <a:r>
              <a:rPr lang="en-US" b="1" dirty="0"/>
              <a:t>assume that the data in the input source on which the failing run executed is itself</a:t>
            </a:r>
          </a:p>
          <a:p>
            <a:r>
              <a:rPr lang="en-US" b="1" dirty="0"/>
              <a:t>consistent. That is, it does not violate its own integrity constraints. This assumption is reasonable,</a:t>
            </a:r>
          </a:p>
          <a:p>
            <a:r>
              <a:rPr lang="en-US" b="1" dirty="0"/>
              <a:t>because the same data-source typically feeds into several other applications that do work properly.</a:t>
            </a:r>
          </a:p>
          <a:p>
            <a:r>
              <a:rPr lang="en-US" b="1" dirty="0"/>
              <a:t>Hence the assumption is that the bug is always in the code—not in the data.</a:t>
            </a:r>
          </a:p>
          <a:p>
            <a:endParaRPr lang="en-US" b="1" dirty="0"/>
          </a:p>
          <a:p>
            <a:r>
              <a:rPr lang="en-US" b="1" dirty="0"/>
              <a:t>3. in the context of data-centric programs, we can leverage the fact that a single run of the</a:t>
            </a:r>
          </a:p>
          <a:p>
            <a:r>
              <a:rPr lang="en-US" b="1" dirty="0"/>
              <a:t>program yields an execution trace that can in turn be shredded into multiple independent slices,</a:t>
            </a:r>
          </a:p>
          <a:p>
            <a:r>
              <a:rPr lang="en-US" b="1" dirty="0"/>
              <a:t>each of which is responsible for a single record in the output. This is because these programs</a:t>
            </a:r>
          </a:p>
          <a:p>
            <a:r>
              <a:rPr lang="en-US" b="1" dirty="0"/>
              <a:t>typically loop over the input data records, aggregate the input depending on certain key fields and</a:t>
            </a:r>
          </a:p>
          <a:p>
            <a:r>
              <a:rPr lang="en-US" b="1" dirty="0"/>
              <a:t>generate an output record per key value.</a:t>
            </a:r>
          </a:p>
          <a:p>
            <a:endParaRPr lang="en-US" b="1" dirty="0"/>
          </a:p>
          <a:p>
            <a:r>
              <a:rPr lang="en-US" b="1" dirty="0"/>
              <a:t>4. Usually in a</a:t>
            </a:r>
          </a:p>
          <a:p>
            <a:r>
              <a:rPr lang="en-US" b="1" dirty="0"/>
              <a:t>data centric program, as part of the output record, you do write out an input field that acts as the</a:t>
            </a:r>
          </a:p>
          <a:p>
            <a:r>
              <a:rPr lang="en-US" b="1" dirty="0"/>
              <a:t>identifier (or key) for the data and is unchanged from the input to output.</a:t>
            </a:r>
          </a:p>
          <a:p>
            <a:endParaRPr lang="en-US" dirty="0"/>
          </a:p>
          <a:p>
            <a:r>
              <a:rPr lang="en-US" dirty="0"/>
              <a:t>----------------------------------------------------------</a:t>
            </a:r>
          </a:p>
          <a:p>
            <a:r>
              <a:rPr lang="en-US" dirty="0"/>
              <a:t>ABAP- Advanced Business Application Programming</a:t>
            </a:r>
            <a:endParaRPr lang="en-US" sz="4500" dirty="0"/>
          </a:p>
          <a:p>
            <a:pPr marL="349415" indent="-349415" defTabSz="465887">
              <a:spcBef>
                <a:spcPct val="20000"/>
              </a:spcBef>
              <a:defRPr/>
            </a:pPr>
            <a:endParaRPr lang="en-US" sz="4200" dirty="0"/>
          </a:p>
          <a:p>
            <a:pPr marL="349415" indent="-349415">
              <a:spcBef>
                <a:spcPct val="20000"/>
              </a:spcBef>
            </a:pPr>
            <a:r>
              <a:rPr lang="en-US" sz="4200" dirty="0"/>
              <a:t>TBD:</a:t>
            </a:r>
          </a:p>
          <a:p>
            <a:pPr marL="349415" indent="-349415">
              <a:spcBef>
                <a:spcPct val="20000"/>
              </a:spcBef>
            </a:pPr>
            <a:r>
              <a:rPr lang="en-US" sz="4200" dirty="0"/>
              <a:t>1. Color imperative declarative parts</a:t>
            </a:r>
          </a:p>
          <a:p>
            <a:pPr marL="349415" indent="-349415">
              <a:spcBef>
                <a:spcPct val="20000"/>
              </a:spcBef>
            </a:pPr>
            <a:endParaRPr lang="en-US" sz="4200" dirty="0"/>
          </a:p>
          <a:p>
            <a:pPr marL="349415" indent="-349415">
              <a:spcBef>
                <a:spcPct val="20000"/>
              </a:spcBef>
            </a:pPr>
            <a:endParaRPr lang="en-US" sz="4200" dirty="0"/>
          </a:p>
          <a:p>
            <a:endParaRPr lang="en-US" dirty="0"/>
          </a:p>
          <a:p>
            <a:pPr defTabSz="465887">
              <a:defRPr/>
            </a:pPr>
            <a:endParaRPr lang="en-US" dirty="0"/>
          </a:p>
          <a:p>
            <a:endParaRPr lang="en-US" dirty="0"/>
          </a:p>
        </p:txBody>
      </p:sp>
      <p:sp>
        <p:nvSpPr>
          <p:cNvPr id="4" name="Slide Number Placeholder 3"/>
          <p:cNvSpPr>
            <a:spLocks noGrp="1"/>
          </p:cNvSpPr>
          <p:nvPr>
            <p:ph type="sldNum" sz="quarter" idx="10"/>
          </p:nvPr>
        </p:nvSpPr>
        <p:spPr/>
        <p:txBody>
          <a:bodyPr/>
          <a:lstStyle/>
          <a:p>
            <a:fld id="{2903BB61-7309-054A-BF7F-D0B92BC03EC6}" type="slidenum">
              <a:rPr lang="en-US" smtClean="0"/>
              <a:pPr/>
              <a:t>57</a:t>
            </a:fld>
            <a:endParaRPr lang="en-US"/>
          </a:p>
        </p:txBody>
      </p:sp>
    </p:spTree>
    <p:extLst>
      <p:ext uri="{BB962C8B-B14F-4D97-AF65-F5344CB8AC3E}">
        <p14:creationId xmlns:p14="http://schemas.microsoft.com/office/powerpoint/2010/main" val="4937277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698830" lvl="1" indent="-232943"/>
            <a:r>
              <a:rPr lang="en-US" b="1" dirty="0"/>
              <a:t>Even if it</a:t>
            </a:r>
            <a:r>
              <a:rPr lang="en-US" b="1" baseline="0" dirty="0"/>
              <a:t> is know that the bug lies in the Selection condition, determining the correct condition is challenging.</a:t>
            </a:r>
          </a:p>
          <a:p>
            <a:pPr marL="698830" lvl="1" indent="-232943"/>
            <a:r>
              <a:rPr lang="en-US" b="1" baseline="0" dirty="0"/>
              <a:t>1. A naïve technique is to apply simple mutations covering common bugs such as wrong boundary conditions, corrected by adding + or -1 to constant values or changing &lt; to &lt;= so on. But these do not cover a huge range of possible bugs</a:t>
            </a:r>
          </a:p>
          <a:p>
            <a:pPr marL="698830" lvl="1" indent="-232943"/>
            <a:r>
              <a:rPr lang="en-US" b="1" dirty="0"/>
              <a:t>2. Searching in</a:t>
            </a:r>
            <a:r>
              <a:rPr lang="en-US" b="1" baseline="0" dirty="0"/>
              <a:t> the space of all possible syntactic variants to the Where clause would be very time consuming. This is specifically because the space of conditions which involve data constants is huge (since typically there are 1000s of possible distinct numeric values in database tables)</a:t>
            </a:r>
          </a:p>
          <a:p>
            <a:pPr marL="698830" lvl="1" indent="-232943"/>
            <a:endParaRPr lang="en-US" b="1" baseline="0" dirty="0"/>
          </a:p>
          <a:p>
            <a:pPr marL="698830" lvl="1" indent="-232943"/>
            <a:r>
              <a:rPr lang="en-US" b="1" baseline="0" dirty="0"/>
              <a:t>Secondly, since the only oracle of correctness available is the final program output, validation of each possible variant would involve running the entire program to generate the final output </a:t>
            </a:r>
          </a:p>
          <a:p>
            <a:pPr marL="698830" lvl="1" indent="-232943"/>
            <a:endParaRPr lang="en-US" b="1" baseline="0" dirty="0"/>
          </a:p>
          <a:p>
            <a:pPr marL="698830" lvl="1" indent="-232943"/>
            <a:r>
              <a:rPr lang="en-US" b="1" baseline="0" dirty="0"/>
              <a:t>Further, we need to ensure that the condition works both for failing and passing keys and is </a:t>
            </a:r>
            <a:r>
              <a:rPr lang="en-US" b="1" baseline="0" dirty="0" err="1"/>
              <a:t>generalizable</a:t>
            </a:r>
            <a:r>
              <a:rPr lang="en-US" b="1" baseline="0" dirty="0"/>
              <a:t> to future unseen inputs</a:t>
            </a:r>
          </a:p>
          <a:p>
            <a:pPr marL="698830" lvl="1" indent="-232943"/>
            <a:r>
              <a:rPr lang="en-US" b="1" baseline="0" dirty="0"/>
              <a:t>(1 min)</a:t>
            </a:r>
          </a:p>
        </p:txBody>
      </p:sp>
      <p:sp>
        <p:nvSpPr>
          <p:cNvPr id="4" name="Slide Number Placeholder 3"/>
          <p:cNvSpPr>
            <a:spLocks noGrp="1"/>
          </p:cNvSpPr>
          <p:nvPr>
            <p:ph type="sldNum" sz="quarter" idx="10"/>
          </p:nvPr>
        </p:nvSpPr>
        <p:spPr/>
        <p:txBody>
          <a:bodyPr/>
          <a:lstStyle/>
          <a:p>
            <a:fld id="{2903BB61-7309-054A-BF7F-D0B92BC03EC6}" type="slidenum">
              <a:rPr lang="en-US" smtClean="0"/>
              <a:pPr/>
              <a:t>58</a:t>
            </a:fld>
            <a:endParaRPr lang="en-US"/>
          </a:p>
        </p:txBody>
      </p:sp>
    </p:spTree>
    <p:extLst>
      <p:ext uri="{BB962C8B-B14F-4D97-AF65-F5344CB8AC3E}">
        <p14:creationId xmlns:p14="http://schemas.microsoft.com/office/powerpoint/2010/main" val="8953134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1"/>
            <a:r>
              <a:rPr lang="en-US" b="1" dirty="0">
                <a:solidFill>
                  <a:schemeClr val="accent1"/>
                </a:solidFill>
              </a:rPr>
              <a:t>Our first insight was that</a:t>
            </a:r>
            <a:r>
              <a:rPr lang="en-US" b="1" baseline="0" dirty="0">
                <a:solidFill>
                  <a:schemeClr val="accent1"/>
                </a:solidFill>
              </a:rPr>
              <a:t> the data profile of failures in database programs is quite potent. There is typically large amount of data with sufficient diversity </a:t>
            </a:r>
            <a:r>
              <a:rPr lang="en-US" b="1" baseline="0" dirty="0" err="1">
                <a:solidFill>
                  <a:schemeClr val="accent1"/>
                </a:solidFill>
              </a:rPr>
              <a:t>andalso</a:t>
            </a:r>
            <a:r>
              <a:rPr lang="en-US" b="1" baseline="0" dirty="0">
                <a:solidFill>
                  <a:schemeClr val="accent1"/>
                </a:solidFill>
              </a:rPr>
              <a:t> a single execution slice contains data for which the program passes and also data for which it fails.  Hence mining the </a:t>
            </a:r>
            <a:r>
              <a:rPr lang="en-US" b="1" baseline="0" dirty="0" err="1">
                <a:solidFill>
                  <a:schemeClr val="accent1"/>
                </a:solidFill>
              </a:rPr>
              <a:t>dataspace</a:t>
            </a:r>
            <a:r>
              <a:rPr lang="en-US" b="1" baseline="0" dirty="0">
                <a:solidFill>
                  <a:schemeClr val="accent1"/>
                </a:solidFill>
              </a:rPr>
              <a:t> could give us clues to discover the correct condition faster than searching for possible variants in the program space</a:t>
            </a:r>
            <a:r>
              <a:rPr lang="en-US" baseline="0" dirty="0">
                <a:solidFill>
                  <a:schemeClr val="accent1"/>
                </a:solidFill>
              </a:rPr>
              <a:t>.</a:t>
            </a:r>
          </a:p>
          <a:p>
            <a:endParaRPr lang="en-US" dirty="0"/>
          </a:p>
          <a:p>
            <a:r>
              <a:rPr lang="en-US" dirty="0"/>
              <a:t>	</a:t>
            </a:r>
            <a:r>
              <a:rPr lang="en-US" b="1" dirty="0"/>
              <a:t>So.. Our</a:t>
            </a:r>
            <a:r>
              <a:rPr lang="en-US" b="1" baseline="0" dirty="0"/>
              <a:t> hypothesis </a:t>
            </a:r>
            <a:endParaRPr lang="en-US" b="1" dirty="0"/>
          </a:p>
          <a:p>
            <a:r>
              <a:rPr lang="en-US" dirty="0"/>
              <a:t>( 0.5 min)</a:t>
            </a:r>
          </a:p>
          <a:p>
            <a:r>
              <a:rPr lang="en-US" dirty="0"/>
              <a:t>-------------------------------------------------------------------------------------------------------------------</a:t>
            </a:r>
          </a:p>
          <a:p>
            <a:endParaRPr lang="en-US" dirty="0"/>
          </a:p>
        </p:txBody>
      </p:sp>
      <p:sp>
        <p:nvSpPr>
          <p:cNvPr id="4" name="Slide Number Placeholder 3"/>
          <p:cNvSpPr>
            <a:spLocks noGrp="1"/>
          </p:cNvSpPr>
          <p:nvPr>
            <p:ph type="sldNum" sz="quarter" idx="10"/>
          </p:nvPr>
        </p:nvSpPr>
        <p:spPr/>
        <p:txBody>
          <a:bodyPr/>
          <a:lstStyle/>
          <a:p>
            <a:fld id="{2903BB61-7309-054A-BF7F-D0B92BC03EC6}" type="slidenum">
              <a:rPr lang="en-US" smtClean="0"/>
              <a:pPr/>
              <a:t>59</a:t>
            </a:fld>
            <a:endParaRPr lang="en-US"/>
          </a:p>
        </p:txBody>
      </p:sp>
    </p:spTree>
    <p:extLst>
      <p:ext uri="{BB962C8B-B14F-4D97-AF65-F5344CB8AC3E}">
        <p14:creationId xmlns:p14="http://schemas.microsoft.com/office/powerpoint/2010/main" val="3439401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A</a:t>
            </a:r>
            <a:r>
              <a:rPr lang="en-US" b="1" baseline="0" dirty="0"/>
              <a:t> where clause can be considered as a classifier on the data </a:t>
            </a:r>
            <a:endParaRPr lang="en-US" b="1" dirty="0"/>
          </a:p>
          <a:p>
            <a:r>
              <a:rPr lang="en-US" dirty="0"/>
              <a:t>JUST READ:</a:t>
            </a:r>
          </a:p>
          <a:p>
            <a:r>
              <a:rPr lang="en-US" dirty="0"/>
              <a:t>(1.5</a:t>
            </a:r>
            <a:r>
              <a:rPr lang="en-US" baseline="0" dirty="0"/>
              <a:t> min)</a:t>
            </a:r>
            <a:endParaRPr lang="en-US" dirty="0"/>
          </a:p>
          <a:p>
            <a:r>
              <a:rPr lang="en-US" dirty="0"/>
              <a:t>--------------</a:t>
            </a:r>
          </a:p>
          <a:p>
            <a:r>
              <a:rPr lang="en-US" dirty="0"/>
              <a:t>Compact classifiers would be more</a:t>
            </a:r>
            <a:r>
              <a:rPr lang="en-US" baseline="0" dirty="0"/>
              <a:t> </a:t>
            </a:r>
            <a:r>
              <a:rPr lang="en-US" baseline="0" dirty="0" err="1"/>
              <a:t>generalizable</a:t>
            </a:r>
            <a:r>
              <a:rPr lang="en-US" baseline="0" dirty="0"/>
              <a:t> to unseen data since they would not be </a:t>
            </a:r>
            <a:r>
              <a:rPr lang="en-US" baseline="0" dirty="0" err="1"/>
              <a:t>overfitted</a:t>
            </a:r>
            <a:r>
              <a:rPr lang="en-US" baseline="0" dirty="0"/>
              <a:t> to training data</a:t>
            </a:r>
            <a:endParaRPr lang="en-US" dirty="0"/>
          </a:p>
        </p:txBody>
      </p:sp>
      <p:sp>
        <p:nvSpPr>
          <p:cNvPr id="4" name="Slide Number Placeholder 3"/>
          <p:cNvSpPr>
            <a:spLocks noGrp="1"/>
          </p:cNvSpPr>
          <p:nvPr>
            <p:ph type="sldNum" sz="quarter" idx="10"/>
          </p:nvPr>
        </p:nvSpPr>
        <p:spPr/>
        <p:txBody>
          <a:bodyPr/>
          <a:lstStyle/>
          <a:p>
            <a:fld id="{2903BB61-7309-054A-BF7F-D0B92BC03EC6}" type="slidenum">
              <a:rPr lang="en-US" smtClean="0"/>
              <a:pPr/>
              <a:t>60</a:t>
            </a:fld>
            <a:endParaRPr lang="en-US"/>
          </a:p>
        </p:txBody>
      </p:sp>
    </p:spTree>
    <p:extLst>
      <p:ext uri="{BB962C8B-B14F-4D97-AF65-F5344CB8AC3E}">
        <p14:creationId xmlns:p14="http://schemas.microsoft.com/office/powerpoint/2010/main" val="26785986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b="1" dirty="0"/>
              <a:t>Decision</a:t>
            </a:r>
            <a:r>
              <a:rPr lang="en-US" b="1" baseline="0" dirty="0"/>
              <a:t> tree learning inductively builds a tree in the hypothesis space</a:t>
            </a:r>
          </a:p>
          <a:p>
            <a:r>
              <a:rPr lang="en-US" b="1" baseline="0" dirty="0"/>
              <a:t>At each level of the tree a test is performed on an attribute which splits the data into smaller groups. The splitting is continued until every group contains labels of only 1 type. The paths leading to a label of a particular type represents the classifier for that type.</a:t>
            </a:r>
          </a:p>
          <a:p>
            <a:endParaRPr lang="en-US" b="1" baseline="0" dirty="0"/>
          </a:p>
          <a:p>
            <a:r>
              <a:rPr lang="en-US" b="1" baseline="0" dirty="0"/>
              <a:t>In order to keep the decision tree compact / to generate a compact classifier, the attribute that is chosen to perform the split is important.</a:t>
            </a:r>
          </a:p>
          <a:p>
            <a:r>
              <a:rPr lang="en-US" b="1" baseline="0" dirty="0"/>
              <a:t>A greedy algorithm is adopted wherein the attribute that gives the maximum information gain is chosen to perform the split.</a:t>
            </a:r>
          </a:p>
          <a:p>
            <a:r>
              <a:rPr lang="en-US" b="1" baseline="0" dirty="0"/>
              <a:t>Information gain is defined as the amount of reduction in the </a:t>
            </a:r>
            <a:r>
              <a:rPr lang="en-US" b="1" baseline="0" dirty="0" err="1"/>
              <a:t>uncertaining</a:t>
            </a:r>
            <a:r>
              <a:rPr lang="en-US" b="1" baseline="0" dirty="0"/>
              <a:t> of labeling in the dataset defined as the </a:t>
            </a:r>
            <a:r>
              <a:rPr lang="en-US" b="1" baseline="0" dirty="0" err="1"/>
              <a:t>entrophy</a:t>
            </a:r>
            <a:r>
              <a:rPr lang="en-US" b="1" baseline="0" dirty="0"/>
              <a:t> of the dataset, after the split is performed.  </a:t>
            </a:r>
          </a:p>
          <a:p>
            <a:r>
              <a:rPr lang="en-US" b="1" baseline="0" dirty="0"/>
              <a:t>Conceptually what this means is that we want to choose an attribute, a test on which divides the dataset into groups, </a:t>
            </a:r>
            <a:r>
              <a:rPr lang="en-US" b="1" baseline="0" dirty="0" err="1"/>
              <a:t>s.t.</a:t>
            </a:r>
            <a:r>
              <a:rPr lang="en-US" b="1" baseline="0" dirty="0"/>
              <a:t> every group maximally contains labels of one type. For the given dataset, such a test would be Year &gt;=2008, which splits the data into 2 groups, one of which contains all positive labels and the other contains max of  negative labels except just 1 record. The rationale is that,</a:t>
            </a:r>
          </a:p>
          <a:p>
            <a:r>
              <a:rPr lang="en-US" b="1" baseline="0" dirty="0"/>
              <a:t>the number tests required to distinguish this one record from the others would be less , hence the overall classifier would be small in size</a:t>
            </a:r>
          </a:p>
          <a:p>
            <a:endParaRPr lang="en-US" baseline="0" dirty="0"/>
          </a:p>
          <a:p>
            <a:r>
              <a:rPr lang="en-US" baseline="0" dirty="0"/>
              <a:t>(1.5 min)</a:t>
            </a:r>
          </a:p>
        </p:txBody>
      </p:sp>
      <p:sp>
        <p:nvSpPr>
          <p:cNvPr id="4" name="Slide Number Placeholder 3"/>
          <p:cNvSpPr>
            <a:spLocks noGrp="1"/>
          </p:cNvSpPr>
          <p:nvPr>
            <p:ph type="sldNum" sz="quarter" idx="10"/>
          </p:nvPr>
        </p:nvSpPr>
        <p:spPr/>
        <p:txBody>
          <a:bodyPr/>
          <a:lstStyle/>
          <a:p>
            <a:fld id="{2903BB61-7309-054A-BF7F-D0B92BC03EC6}" type="slidenum">
              <a:rPr lang="en-US" smtClean="0"/>
              <a:pPr/>
              <a:t>61</a:t>
            </a:fld>
            <a:endParaRPr lang="en-US"/>
          </a:p>
        </p:txBody>
      </p:sp>
    </p:spTree>
    <p:extLst>
      <p:ext uri="{BB962C8B-B14F-4D97-AF65-F5344CB8AC3E}">
        <p14:creationId xmlns:p14="http://schemas.microsoft.com/office/powerpoint/2010/main" val="39073248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b="1" baseline="0" dirty="0"/>
              <a:t>For our example, such a test would be Year &gt;=2008, which splits the data into 2 groups, one of which contains all positive labels and the other contains max of  negative labels except just 1 record. The rationale is that,</a:t>
            </a:r>
          </a:p>
          <a:p>
            <a:r>
              <a:rPr lang="en-US" b="1" baseline="0" dirty="0"/>
              <a:t>the number tests required to distinguish this one record from the others would be less , hence the overall classifier would be small in size</a:t>
            </a:r>
          </a:p>
          <a:p>
            <a:r>
              <a:rPr lang="en-US" b="1" dirty="0"/>
              <a:t>As expected, a test on Price is able to sieve out the +</a:t>
            </a:r>
            <a:r>
              <a:rPr lang="en-US" b="1" dirty="0" err="1"/>
              <a:t>vely</a:t>
            </a:r>
            <a:r>
              <a:rPr lang="en-US" b="1" dirty="0"/>
              <a:t> labeled record.</a:t>
            </a:r>
          </a:p>
          <a:p>
            <a:endParaRPr lang="en-US" b="1" dirty="0"/>
          </a:p>
          <a:p>
            <a:r>
              <a:rPr lang="en-US" b="1" dirty="0"/>
              <a:t>The conjunctions</a:t>
            </a:r>
            <a:r>
              <a:rPr lang="en-US" b="1" baseline="0" dirty="0"/>
              <a:t> of tests on each path that leads to a + label, and the disjunction of such paths is the classifier.</a:t>
            </a:r>
            <a:endParaRPr lang="en-US" b="1" dirty="0"/>
          </a:p>
          <a:p>
            <a:r>
              <a:rPr lang="en-US" b="1" baseline="0" dirty="0"/>
              <a:t>In this case this reduces to Year &gt;=2008 or Price &lt; 8. </a:t>
            </a:r>
          </a:p>
          <a:p>
            <a:r>
              <a:rPr lang="en-US" b="1" baseline="0" dirty="0"/>
              <a:t>For the DELETE statement, this represents the records that should not be DELETED, so the corrected Where clause, would be its complement, i.e. Year &lt; 2008 AND Price &gt; = 8, which is the desired repair.</a:t>
            </a:r>
          </a:p>
          <a:p>
            <a:r>
              <a:rPr lang="en-US" b="1" baseline="0" dirty="0"/>
              <a:t>On comparing with the original incorrect clause, though the condition on Year could have been corrected by +/-1 mutations, the correction on price is non-trivial to arrive at , without considering the data for analysis.  </a:t>
            </a:r>
            <a:endParaRPr lang="en-US" b="1" dirty="0"/>
          </a:p>
          <a:p>
            <a:endParaRPr lang="en-US" dirty="0"/>
          </a:p>
          <a:p>
            <a:r>
              <a:rPr lang="en-US" dirty="0"/>
              <a:t>---------------------------</a:t>
            </a:r>
          </a:p>
          <a:p>
            <a:r>
              <a:rPr lang="en-US" dirty="0"/>
              <a:t>****The main advantage of this approach is that</a:t>
            </a:r>
          </a:p>
          <a:p>
            <a:r>
              <a:rPr lang="en-US" dirty="0"/>
              <a:t>the data coverage of variants is utilized to choose one over the other and also to guide further mutations. As</a:t>
            </a:r>
          </a:p>
          <a:p>
            <a:r>
              <a:rPr lang="en-US" dirty="0"/>
              <a:t>against this, while searching merely in the program space, only the binary decision of whether a particular</a:t>
            </a:r>
          </a:p>
          <a:p>
            <a:r>
              <a:rPr lang="en-US" dirty="0"/>
              <a:t>program variant yields the correct output or not is considered. – END?</a:t>
            </a:r>
            <a:endParaRPr lang="en-US" dirty="0">
              <a:solidFill>
                <a:schemeClr val="accent1"/>
              </a:solidFill>
            </a:endParaRPr>
          </a:p>
          <a:p>
            <a:endParaRPr lang="en-US" dirty="0"/>
          </a:p>
        </p:txBody>
      </p:sp>
      <p:sp>
        <p:nvSpPr>
          <p:cNvPr id="4" name="Slide Number Placeholder 3"/>
          <p:cNvSpPr>
            <a:spLocks noGrp="1"/>
          </p:cNvSpPr>
          <p:nvPr>
            <p:ph type="sldNum" sz="quarter" idx="10"/>
          </p:nvPr>
        </p:nvSpPr>
        <p:spPr/>
        <p:txBody>
          <a:bodyPr/>
          <a:lstStyle/>
          <a:p>
            <a:fld id="{2903BB61-7309-054A-BF7F-D0B92BC03EC6}" type="slidenum">
              <a:rPr lang="en-US" smtClean="0"/>
              <a:pPr/>
              <a:t>62</a:t>
            </a:fld>
            <a:endParaRPr lang="en-US"/>
          </a:p>
        </p:txBody>
      </p:sp>
    </p:spTree>
    <p:extLst>
      <p:ext uri="{BB962C8B-B14F-4D97-AF65-F5344CB8AC3E}">
        <p14:creationId xmlns:p14="http://schemas.microsoft.com/office/powerpoint/2010/main" val="5130640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b="1" dirty="0"/>
              <a:t>In</a:t>
            </a:r>
            <a:r>
              <a:rPr lang="en-US" b="1" baseline="0" dirty="0"/>
              <a:t> order to apply the decision-tree learning technique, we need to first determine the correct labels for the records of the failing key, or the state after the faulty statement that would lead to the correct final output.</a:t>
            </a:r>
          </a:p>
          <a:p>
            <a:r>
              <a:rPr lang="en-US" b="1" baseline="0" dirty="0"/>
              <a:t>For the passing keys , we could assume that the existing labels are correct. We could represent the label for each failing key record by a </a:t>
            </a:r>
            <a:r>
              <a:rPr lang="en-US" b="1" baseline="0" dirty="0" err="1"/>
              <a:t>boolean</a:t>
            </a:r>
            <a:r>
              <a:rPr lang="en-US" b="1" baseline="0" dirty="0"/>
              <a:t> variable which takes a true value if the record is selected and false value if not.</a:t>
            </a:r>
          </a:p>
          <a:p>
            <a:r>
              <a:rPr lang="en-US" b="1" baseline="0" dirty="0"/>
              <a:t>This represents a typical constraint solving problem, which could be represented by the following formula, for our example. Wherein the price values of those records, whose corresponding </a:t>
            </a:r>
            <a:r>
              <a:rPr lang="en-US" b="1" baseline="0" dirty="0" err="1"/>
              <a:t>boolean</a:t>
            </a:r>
            <a:r>
              <a:rPr lang="en-US" b="1" baseline="0" dirty="0"/>
              <a:t> </a:t>
            </a:r>
            <a:r>
              <a:rPr lang="en-US" b="1" baseline="0" dirty="0" err="1"/>
              <a:t>vars</a:t>
            </a:r>
            <a:r>
              <a:rPr lang="en-US" b="1" baseline="0" dirty="0"/>
              <a:t> are true, are aggregated and equated to the expected output of 32. SAT –solver is employed to efficiently search through the combinatorial possibilities to arrive at the valuation which results in the final output. For our case, the solution assigns a negative label to record with price 13 and year 2007  and the remaining records for </a:t>
            </a:r>
            <a:r>
              <a:rPr lang="en-US" b="1" baseline="0" dirty="0" err="1"/>
              <a:t>cst</a:t>
            </a:r>
            <a:r>
              <a:rPr lang="en-US" b="1" baseline="0" dirty="0"/>
              <a:t> id 2 are given +</a:t>
            </a:r>
            <a:r>
              <a:rPr lang="en-US" b="1" baseline="0" dirty="0" err="1"/>
              <a:t>ve</a:t>
            </a:r>
            <a:r>
              <a:rPr lang="en-US" b="1" baseline="0" dirty="0"/>
              <a:t> labels.</a:t>
            </a:r>
          </a:p>
          <a:p>
            <a:endParaRPr lang="en-US" b="1" baseline="0" dirty="0"/>
          </a:p>
          <a:p>
            <a:r>
              <a:rPr lang="en-US" b="1" baseline="0" dirty="0"/>
              <a:t>However, the search space increases exponentially with the number of records, which can choke the SAT-solver.</a:t>
            </a:r>
          </a:p>
          <a:p>
            <a:r>
              <a:rPr lang="en-US" b="1" baseline="0" dirty="0"/>
              <a:t>Further, there can be more than 1 possible solutions or more than 1 labelings that give the correct final output.</a:t>
            </a:r>
          </a:p>
          <a:p>
            <a:r>
              <a:rPr lang="en-US" b="1" baseline="0" dirty="0"/>
              <a:t>For instance, in our example, suppose a surcharge was selectively added to the price values of records with Year &lt; 2010 and Price &gt; 10. For customer ID 2, this would lead to the addition of $19 if the record with price 13 and year 2007 were to be selected.</a:t>
            </a:r>
          </a:p>
          <a:p>
            <a:r>
              <a:rPr lang="en-US" b="1" baseline="0" dirty="0"/>
              <a:t>In such a case, b2=1, rest 0 is another solution that would give a total amount of 32. </a:t>
            </a:r>
          </a:p>
          <a:p>
            <a:r>
              <a:rPr lang="en-US" b="1" baseline="0" dirty="0"/>
              <a:t>The Where clause learnt from each of these solutions would give the correct the final output for the given input, but they would be very different from each other in form, How do we choose a solution that yields a Where clause that is closest to the manual fix or is correct on other unseen inputs too. </a:t>
            </a:r>
          </a:p>
          <a:p>
            <a:r>
              <a:rPr lang="en-US" baseline="0" dirty="0"/>
              <a:t>-------------------------------------------------------------------------------</a:t>
            </a:r>
          </a:p>
          <a:p>
            <a:endParaRPr lang="en-US" baseline="0" dirty="0"/>
          </a:p>
          <a:p>
            <a:r>
              <a:rPr lang="en-US" baseline="0" dirty="0"/>
              <a:t>7 + 15 + 10 = 32</a:t>
            </a:r>
          </a:p>
          <a:p>
            <a:r>
              <a:rPr lang="en-US" baseline="0" dirty="0"/>
              <a:t>7 + 13 + 12</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2903BB61-7309-054A-BF7F-D0B92BC03EC6}" type="slidenum">
              <a:rPr lang="en-US" smtClean="0"/>
              <a:pPr/>
              <a:t>63</a:t>
            </a:fld>
            <a:endParaRPr lang="en-US"/>
          </a:p>
        </p:txBody>
      </p:sp>
    </p:spTree>
    <p:extLst>
      <p:ext uri="{BB962C8B-B14F-4D97-AF65-F5344CB8AC3E}">
        <p14:creationId xmlns:p14="http://schemas.microsoft.com/office/powerpoint/2010/main" val="5968881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3B326BC-4305-45E6-A2A5-C935E43607E3}"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42740875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Our second insight was that , A WHERE condition typically classify regions of data uniformly, as opposed</a:t>
            </a:r>
          </a:p>
          <a:p>
            <a:r>
              <a:rPr lang="en-US" b="1" dirty="0"/>
              <a:t>to cherry picking points in the data space and classifying them individually</a:t>
            </a:r>
          </a:p>
          <a:p>
            <a:r>
              <a:rPr lang="en-US" b="1" dirty="0"/>
              <a:t>by some complex conditional logic.  So, records that are similar to each other, would in most probability have the same behavior for the Where clause. Hence failing key records that are similar to passing key records should mostly have the same labels.</a:t>
            </a:r>
          </a:p>
          <a:p>
            <a:endParaRPr lang="en-US" b="1" dirty="0"/>
          </a:p>
          <a:p>
            <a:r>
              <a:rPr lang="en-US" b="1" dirty="0"/>
              <a:t>So our second hypothesis was that .. read</a:t>
            </a:r>
          </a:p>
        </p:txBody>
      </p:sp>
      <p:sp>
        <p:nvSpPr>
          <p:cNvPr id="4" name="Slide Number Placeholder 3"/>
          <p:cNvSpPr>
            <a:spLocks noGrp="1"/>
          </p:cNvSpPr>
          <p:nvPr>
            <p:ph type="sldNum" sz="quarter" idx="10"/>
          </p:nvPr>
        </p:nvSpPr>
        <p:spPr/>
        <p:txBody>
          <a:bodyPr/>
          <a:lstStyle/>
          <a:p>
            <a:fld id="{2903BB61-7309-054A-BF7F-D0B92BC03EC6}" type="slidenum">
              <a:rPr lang="en-US" smtClean="0"/>
              <a:pPr/>
              <a:t>64</a:t>
            </a:fld>
            <a:endParaRPr lang="en-US"/>
          </a:p>
        </p:txBody>
      </p:sp>
    </p:spTree>
    <p:extLst>
      <p:ext uri="{BB962C8B-B14F-4D97-AF65-F5344CB8AC3E}">
        <p14:creationId xmlns:p14="http://schemas.microsoft.com/office/powerpoint/2010/main" val="16454599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Our</a:t>
            </a:r>
            <a:r>
              <a:rPr lang="en-US" b="1" baseline="0" dirty="0"/>
              <a:t> algorithm starts by completely relying on the predictions to assign labels to the failing rows. As can be seen , this does not lead to the correct final output, which indicates that the predictions are incorrect for one or more rows.</a:t>
            </a:r>
          </a:p>
          <a:p>
            <a:r>
              <a:rPr lang="en-US" b="1" baseline="0" dirty="0"/>
              <a:t> As the next step, we use the confidence values to guess which of the rows might have incorrect predictions and relax the labels on those rows alone. In this case the second row has the lowest confidence value of 0.2, so a </a:t>
            </a:r>
            <a:r>
              <a:rPr lang="en-US" b="1" baseline="0" dirty="0" err="1"/>
              <a:t>boolean</a:t>
            </a:r>
            <a:r>
              <a:rPr lang="en-US" b="1" baseline="0" dirty="0"/>
              <a:t> </a:t>
            </a:r>
            <a:r>
              <a:rPr lang="en-US" b="1" baseline="0" dirty="0" err="1"/>
              <a:t>var</a:t>
            </a:r>
            <a:r>
              <a:rPr lang="en-US" b="1" baseline="0" dirty="0"/>
              <a:t> is introduced for this row alone</a:t>
            </a:r>
            <a:r>
              <a:rPr lang="en-US" baseline="0" dirty="0"/>
              <a:t>.</a:t>
            </a:r>
            <a:endParaRPr lang="en-US" dirty="0"/>
          </a:p>
        </p:txBody>
      </p:sp>
      <p:sp>
        <p:nvSpPr>
          <p:cNvPr id="4" name="Slide Number Placeholder 3"/>
          <p:cNvSpPr>
            <a:spLocks noGrp="1"/>
          </p:cNvSpPr>
          <p:nvPr>
            <p:ph type="sldNum" sz="quarter" idx="10"/>
          </p:nvPr>
        </p:nvSpPr>
        <p:spPr/>
        <p:txBody>
          <a:bodyPr/>
          <a:lstStyle/>
          <a:p>
            <a:fld id="{2903BB61-7309-054A-BF7F-D0B92BC03EC6}" type="slidenum">
              <a:rPr lang="en-US" smtClean="0"/>
              <a:pPr/>
              <a:t>65</a:t>
            </a:fld>
            <a:endParaRPr lang="en-US"/>
          </a:p>
        </p:txBody>
      </p:sp>
    </p:spTree>
    <p:extLst>
      <p:ext uri="{BB962C8B-B14F-4D97-AF65-F5344CB8AC3E}">
        <p14:creationId xmlns:p14="http://schemas.microsoft.com/office/powerpoint/2010/main" val="3776905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b="1" dirty="0"/>
              <a:t>SAT is now called</a:t>
            </a:r>
            <a:r>
              <a:rPr lang="en-US" b="1" baseline="0" dirty="0"/>
              <a:t> to solve for the </a:t>
            </a:r>
            <a:r>
              <a:rPr lang="en-US" b="1" baseline="0" dirty="0" err="1"/>
              <a:t>boolean</a:t>
            </a:r>
            <a:r>
              <a:rPr lang="en-US" b="1" baseline="0" dirty="0"/>
              <a:t> </a:t>
            </a:r>
            <a:r>
              <a:rPr lang="en-US" b="1" baseline="0" dirty="0" err="1"/>
              <a:t>var</a:t>
            </a:r>
            <a:r>
              <a:rPr lang="en-US" b="1" baseline="0" dirty="0"/>
              <a:t> b1, which basically checks if a total sum of 32 can be obtained by assigning a negative label to the first record, positive labels to the last 2 records and either including or not including the second record. This is not possible.</a:t>
            </a:r>
          </a:p>
          <a:p>
            <a:r>
              <a:rPr lang="en-US" b="1" baseline="0" dirty="0"/>
              <a:t>So we again iteratively relax the label on the rows with the next lowest confidence value (</a:t>
            </a:r>
            <a:r>
              <a:rPr lang="en-US" b="1" baseline="0" dirty="0" err="1"/>
              <a:t>i.e</a:t>
            </a:r>
            <a:r>
              <a:rPr lang="en-US" b="1" baseline="0" dirty="0"/>
              <a:t> record 1) and invoke SAT again. This time a solution is obtained , which assigns a –</a:t>
            </a:r>
            <a:r>
              <a:rPr lang="en-US" b="1" baseline="0" dirty="0" err="1"/>
              <a:t>ve</a:t>
            </a:r>
            <a:r>
              <a:rPr lang="en-US" b="1" baseline="0" dirty="0"/>
              <a:t> label to the 2</a:t>
            </a:r>
            <a:r>
              <a:rPr lang="en-US" b="1" baseline="30000" dirty="0"/>
              <a:t>nd</a:t>
            </a:r>
            <a:r>
              <a:rPr lang="en-US" b="1" baseline="0" dirty="0"/>
              <a:t> record and positive labels to the rest of the rows.</a:t>
            </a:r>
          </a:p>
          <a:p>
            <a:endParaRPr lang="en-US" b="1" baseline="0" dirty="0"/>
          </a:p>
          <a:p>
            <a:r>
              <a:rPr lang="en-US" b="1" baseline="0" dirty="0"/>
              <a:t>Hence, by iteratively introducing </a:t>
            </a:r>
            <a:r>
              <a:rPr lang="en-US" b="1" baseline="0" dirty="0" err="1"/>
              <a:t>boolean</a:t>
            </a:r>
            <a:r>
              <a:rPr lang="en-US" b="1" baseline="0" dirty="0"/>
              <a:t> variables guided by the based predictions , we were able to reduce the search space for SAT, though it may be small for this example. We found that in real cases, the predictions were mostly accurate, leading to the use of &lt; 10 </a:t>
            </a:r>
            <a:r>
              <a:rPr lang="en-US" b="1" baseline="0" dirty="0" err="1"/>
              <a:t>vars</a:t>
            </a:r>
            <a:r>
              <a:rPr lang="en-US" b="1" baseline="0" dirty="0"/>
              <a:t> in place of ~100 vars.</a:t>
            </a:r>
          </a:p>
          <a:p>
            <a:endParaRPr lang="en-US" b="1" baseline="0" dirty="0"/>
          </a:p>
          <a:p>
            <a:r>
              <a:rPr lang="en-US" b="1" baseline="0" dirty="0"/>
              <a:t>Also, notice that even if the logic were to allow the other solution of b2 being 1 and others 0, the labeling guided by predictions chooses the solution which gives the most natural Where clause that is closest to the manual fix.</a:t>
            </a:r>
          </a:p>
          <a:p>
            <a:r>
              <a:rPr lang="en-US" b="1" baseline="0" dirty="0"/>
              <a:t>The classifier generated from the other solution is very </a:t>
            </a:r>
            <a:r>
              <a:rPr lang="en-US" b="1" baseline="0" dirty="0" err="1"/>
              <a:t>overfitted</a:t>
            </a:r>
            <a:r>
              <a:rPr lang="en-US" b="1" baseline="0" dirty="0"/>
              <a:t> to the data on hand and would not be generalizable to any other input.</a:t>
            </a:r>
          </a:p>
          <a:p>
            <a:r>
              <a:rPr lang="en-US" b="1" baseline="0" dirty="0"/>
              <a:t>This adds proof to our hypothesis that labeling failing key rows based on their spatial proximity to passing key rows closely mimics what should have happened ideally as </a:t>
            </a:r>
            <a:r>
              <a:rPr lang="en-US" b="1" baseline="0" dirty="0" err="1"/>
              <a:t>intened</a:t>
            </a:r>
            <a:r>
              <a:rPr lang="en-US" b="1" baseline="0" dirty="0"/>
              <a:t> by the user. </a:t>
            </a:r>
            <a:endParaRPr lang="en-US" b="1" dirty="0"/>
          </a:p>
          <a:p>
            <a:endParaRPr lang="en-US" b="1"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2903BB61-7309-054A-BF7F-D0B92BC03EC6}" type="slidenum">
              <a:rPr lang="en-US" smtClean="0"/>
              <a:pPr/>
              <a:t>66</a:t>
            </a:fld>
            <a:endParaRPr lang="en-US"/>
          </a:p>
        </p:txBody>
      </p:sp>
    </p:spTree>
    <p:extLst>
      <p:ext uri="{BB962C8B-B14F-4D97-AF65-F5344CB8AC3E}">
        <p14:creationId xmlns:p14="http://schemas.microsoft.com/office/powerpoint/2010/main" val="31444867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465887">
              <a:defRPr/>
            </a:pPr>
            <a:r>
              <a:rPr lang="en-US" b="1" dirty="0"/>
              <a:t>To summarize,</a:t>
            </a:r>
            <a:r>
              <a:rPr lang="en-US" b="1" baseline="0" dirty="0"/>
              <a:t> our key insight is that the </a:t>
            </a:r>
            <a:r>
              <a:rPr lang="en-US" b="1" dirty="0">
                <a:solidFill>
                  <a:schemeClr val="accent1"/>
                </a:solidFill>
              </a:rPr>
              <a:t>data-spectra</a:t>
            </a:r>
            <a:r>
              <a:rPr lang="en-US" b="1" dirty="0"/>
              <a:t> of a failure</a:t>
            </a:r>
            <a:r>
              <a:rPr lang="en-US" b="1" baseline="0" dirty="0"/>
              <a:t> (i.e.) </a:t>
            </a:r>
            <a:r>
              <a:rPr lang="en-US" b="1" dirty="0"/>
              <a:t>distribution of data for passing and failing keys</a:t>
            </a:r>
            <a:r>
              <a:rPr lang="en-US" b="1" baseline="0" dirty="0"/>
              <a:t> </a:t>
            </a:r>
            <a:r>
              <a:rPr lang="en-US" b="1" dirty="0"/>
              <a:t>(analogous to test-spectra)  holds information that can guide the repair.</a:t>
            </a:r>
          </a:p>
          <a:p>
            <a:pPr defTabSz="465887">
              <a:defRPr/>
            </a:pPr>
            <a:r>
              <a:rPr lang="en-US" b="1" dirty="0"/>
              <a:t>Our</a:t>
            </a:r>
            <a:r>
              <a:rPr lang="en-US" b="1" baseline="0" dirty="0"/>
              <a:t> approach leverages this information to first determine the correct state after the faulty statement and then determine an alternate Where clause that generates this state.</a:t>
            </a:r>
          </a:p>
          <a:p>
            <a:pPr marL="291179" lvl="1" indent="-291179" defTabSz="465887">
              <a:buFontTx/>
              <a:buAutoNum type="romanLcPeriod"/>
              <a:defRPr/>
            </a:pPr>
            <a:r>
              <a:rPr lang="en-US" b="1" baseline="0" dirty="0"/>
              <a:t>We use support vector machines (SVM Light) in </a:t>
            </a:r>
            <a:r>
              <a:rPr lang="en-US" b="1" baseline="0" dirty="0" err="1"/>
              <a:t>transductive</a:t>
            </a:r>
            <a:r>
              <a:rPr lang="en-US" b="1" baseline="0" dirty="0"/>
              <a:t> learning mode to predict the </a:t>
            </a:r>
            <a:r>
              <a:rPr lang="en-US" b="1" dirty="0"/>
              <a:t>labels for failing key rows based on passing key row labels. </a:t>
            </a:r>
          </a:p>
          <a:p>
            <a:pPr marL="291179" lvl="1" indent="-291179" defTabSz="465887">
              <a:buFontTx/>
              <a:buAutoNum type="romanLcPeriod"/>
              <a:defRPr/>
            </a:pPr>
            <a:r>
              <a:rPr lang="en-US" b="1" dirty="0"/>
              <a:t>We</a:t>
            </a:r>
            <a:r>
              <a:rPr lang="en-US" b="1" baseline="0" dirty="0"/>
              <a:t> start by completely relying on the predicted labels and if not valid, iteratively relax our trust in the labels and employ SAT to search for the correct labels. We model the ABAP code in the Alloy language (which is based on first order relational logic), the </a:t>
            </a:r>
            <a:r>
              <a:rPr lang="en-US" b="1" baseline="0" dirty="0" err="1"/>
              <a:t>Kodkod</a:t>
            </a:r>
            <a:r>
              <a:rPr lang="en-US" b="1" baseline="0" dirty="0"/>
              <a:t> model finder is used to translate the problem into </a:t>
            </a:r>
            <a:r>
              <a:rPr lang="en-US" b="1" baseline="0" dirty="0" err="1"/>
              <a:t>boolean</a:t>
            </a:r>
            <a:r>
              <a:rPr lang="en-US" b="1" baseline="0" dirty="0"/>
              <a:t> logic and employ the </a:t>
            </a:r>
            <a:r>
              <a:rPr lang="en-US" b="1" baseline="0" dirty="0" err="1"/>
              <a:t>MiniSAT</a:t>
            </a:r>
            <a:r>
              <a:rPr lang="en-US" b="1" baseline="0" dirty="0"/>
              <a:t> solver to handle the </a:t>
            </a:r>
            <a:r>
              <a:rPr lang="en-US" b="1" baseline="0" dirty="0" err="1"/>
              <a:t>combinatorics</a:t>
            </a:r>
            <a:r>
              <a:rPr lang="en-US" b="1" baseline="0" dirty="0"/>
              <a:t>.</a:t>
            </a:r>
          </a:p>
          <a:p>
            <a:pPr marL="291179" lvl="1" indent="-291179" defTabSz="465887">
              <a:buFontTx/>
              <a:buAutoNum type="romanLcPeriod"/>
              <a:defRPr/>
            </a:pPr>
            <a:r>
              <a:rPr lang="en-US" b="1" baseline="0" dirty="0"/>
              <a:t>Once the correct labels for the failing key records are found, we feed the data and labels for both passing and failing keys to a homegrown ID3 Decision tree learning algorithm, which generates the Where suggestion or the repair.</a:t>
            </a:r>
            <a:endParaRPr lang="en-US" b="1" dirty="0"/>
          </a:p>
          <a:p>
            <a:pPr defTabSz="465887">
              <a:defRPr/>
            </a:pPr>
            <a:endParaRPr lang="en-US" dirty="0"/>
          </a:p>
          <a:p>
            <a:endParaRPr lang="en-US" dirty="0"/>
          </a:p>
        </p:txBody>
      </p:sp>
      <p:sp>
        <p:nvSpPr>
          <p:cNvPr id="4" name="Slide Number Placeholder 3"/>
          <p:cNvSpPr>
            <a:spLocks noGrp="1"/>
          </p:cNvSpPr>
          <p:nvPr>
            <p:ph type="sldNum" sz="quarter" idx="10"/>
          </p:nvPr>
        </p:nvSpPr>
        <p:spPr/>
        <p:txBody>
          <a:bodyPr/>
          <a:lstStyle/>
          <a:p>
            <a:fld id="{2903BB61-7309-054A-BF7F-D0B92BC03EC6}" type="slidenum">
              <a:rPr lang="en-US" smtClean="0"/>
              <a:pPr/>
              <a:t>67</a:t>
            </a:fld>
            <a:endParaRPr lang="en-US"/>
          </a:p>
        </p:txBody>
      </p:sp>
    </p:spTree>
    <p:extLst>
      <p:ext uri="{BB962C8B-B14F-4D97-AF65-F5344CB8AC3E}">
        <p14:creationId xmlns:p14="http://schemas.microsoft.com/office/powerpoint/2010/main" val="3042422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57066" indent="-291179">
              <a:defRPr>
                <a:solidFill>
                  <a:schemeClr val="tx1"/>
                </a:solidFill>
                <a:latin typeface="Arial" panose="020B0604020202020204" pitchFamily="34" charset="0"/>
                <a:cs typeface="Arial" panose="020B0604020202020204" pitchFamily="34" charset="0"/>
              </a:defRPr>
            </a:lvl2pPr>
            <a:lvl3pPr marL="1164717" indent="-232943">
              <a:defRPr>
                <a:solidFill>
                  <a:schemeClr val="tx1"/>
                </a:solidFill>
                <a:latin typeface="Arial" panose="020B0604020202020204" pitchFamily="34" charset="0"/>
                <a:cs typeface="Arial" panose="020B0604020202020204" pitchFamily="34" charset="0"/>
              </a:defRPr>
            </a:lvl3pPr>
            <a:lvl4pPr marL="1630604" indent="-232943">
              <a:defRPr>
                <a:solidFill>
                  <a:schemeClr val="tx1"/>
                </a:solidFill>
                <a:latin typeface="Arial" panose="020B0604020202020204" pitchFamily="34" charset="0"/>
                <a:cs typeface="Arial" panose="020B0604020202020204" pitchFamily="34" charset="0"/>
              </a:defRPr>
            </a:lvl4pPr>
            <a:lvl5pPr marL="2096491" indent="-232943">
              <a:defRPr>
                <a:solidFill>
                  <a:schemeClr val="tx1"/>
                </a:solidFill>
                <a:latin typeface="Arial" panose="020B060402020202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1A242AD-F170-4F64-BF46-DF89B2B85084}" type="slidenum">
              <a:rPr lang="en-US" smtClean="0"/>
              <a:pPr/>
              <a:t>8</a:t>
            </a:fld>
            <a:endParaRPr lang="en-US"/>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r>
              <a:rPr lang="en-US"/>
              <a:t>Instrumentation of source code or low-level code are common techniques to insert witnesses into program. At runtime this witnesses produce partial paths from which paths are derived.</a:t>
            </a:r>
          </a:p>
          <a:p>
            <a:pPr eaLnBrk="1" hangingPunct="1"/>
            <a:r>
              <a:rPr lang="en-US"/>
              <a:t>However, in industry setting such instrumentation is not allowed as it may change the intended behavior of the software. Debugger based collection is useful in this scenario. </a:t>
            </a:r>
          </a:p>
          <a:p>
            <a:pPr eaLnBrk="1" hangingPunct="1"/>
            <a:r>
              <a:rPr lang="en-US"/>
              <a:t>Both instrumentation and debugger based collection suffer from collection overhead. And in some case there may be limit in the number of witnesses.</a:t>
            </a:r>
          </a:p>
        </p:txBody>
      </p:sp>
    </p:spTree>
    <p:extLst>
      <p:ext uri="{BB962C8B-B14F-4D97-AF65-F5344CB8AC3E}">
        <p14:creationId xmlns:p14="http://schemas.microsoft.com/office/powerpoint/2010/main" val="37359205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ln/>
        </p:spPr>
      </p:sp>
      <p:sp>
        <p:nvSpPr>
          <p:cNvPr id="7171" name="Notes Placeholder 2"/>
          <p:cNvSpPr>
            <a:spLocks noGrp="1"/>
          </p:cNvSpPr>
          <p:nvPr>
            <p:ph type="body" idx="1"/>
          </p:nvPr>
        </p:nvSpPr>
        <p:spPr>
          <a:noFill/>
        </p:spPr>
        <p:txBody>
          <a:bodyPr/>
          <a:lstStyle/>
          <a:p>
            <a:endParaRPr lang="en-US"/>
          </a:p>
        </p:txBody>
      </p:sp>
      <p:sp>
        <p:nvSpPr>
          <p:cNvPr id="7172" name="Slide Number Placeholder 3"/>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57066" indent="-291179">
              <a:defRPr>
                <a:solidFill>
                  <a:schemeClr val="tx1"/>
                </a:solidFill>
                <a:latin typeface="Arial" panose="020B0604020202020204" pitchFamily="34" charset="0"/>
                <a:cs typeface="Arial" panose="020B0604020202020204" pitchFamily="34" charset="0"/>
              </a:defRPr>
            </a:lvl2pPr>
            <a:lvl3pPr marL="1164717" indent="-232943">
              <a:defRPr>
                <a:solidFill>
                  <a:schemeClr val="tx1"/>
                </a:solidFill>
                <a:latin typeface="Arial" panose="020B0604020202020204" pitchFamily="34" charset="0"/>
                <a:cs typeface="Arial" panose="020B0604020202020204" pitchFamily="34" charset="0"/>
              </a:defRPr>
            </a:lvl3pPr>
            <a:lvl4pPr marL="1630604" indent="-232943">
              <a:defRPr>
                <a:solidFill>
                  <a:schemeClr val="tx1"/>
                </a:solidFill>
                <a:latin typeface="Arial" panose="020B0604020202020204" pitchFamily="34" charset="0"/>
                <a:cs typeface="Arial" panose="020B0604020202020204" pitchFamily="34" charset="0"/>
              </a:defRPr>
            </a:lvl4pPr>
            <a:lvl5pPr marL="2096491" indent="-232943">
              <a:defRPr>
                <a:solidFill>
                  <a:schemeClr val="tx1"/>
                </a:solidFill>
                <a:latin typeface="Arial" panose="020B060402020202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4F4295A-1BCB-4A88-AA28-DC63D08E12AC}" type="slidenum">
              <a:rPr lang="en-US" smtClean="0"/>
              <a:pPr/>
              <a:t>23</a:t>
            </a:fld>
            <a:endParaRPr lang="en-US"/>
          </a:p>
        </p:txBody>
      </p:sp>
    </p:spTree>
    <p:extLst>
      <p:ext uri="{BB962C8B-B14F-4D97-AF65-F5344CB8AC3E}">
        <p14:creationId xmlns:p14="http://schemas.microsoft.com/office/powerpoint/2010/main" val="4246486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3B326BC-4305-45E6-A2A5-C935E43607E3}" type="slidenum">
              <a:rPr lang="en-US" smtClean="0">
                <a:solidFill>
                  <a:prstClr val="black"/>
                </a:solidFill>
              </a:rPr>
              <a:pPr/>
              <a:t>40</a:t>
            </a:fld>
            <a:endParaRPr lang="en-US">
              <a:solidFill>
                <a:prstClr val="black"/>
              </a:solidFill>
            </a:endParaRPr>
          </a:p>
        </p:txBody>
      </p:sp>
    </p:spTree>
    <p:extLst>
      <p:ext uri="{BB962C8B-B14F-4D97-AF65-F5344CB8AC3E}">
        <p14:creationId xmlns:p14="http://schemas.microsoft.com/office/powerpoint/2010/main" val="10369416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3B326BC-4305-45E6-A2A5-C935E43607E3}" type="slidenum">
              <a:rPr lang="en-US" smtClean="0">
                <a:solidFill>
                  <a:prstClr val="black"/>
                </a:solidFill>
              </a:rPr>
              <a:pPr/>
              <a:t>43</a:t>
            </a:fld>
            <a:endParaRPr lang="en-US">
              <a:solidFill>
                <a:prstClr val="black"/>
              </a:solidFill>
            </a:endParaRPr>
          </a:p>
        </p:txBody>
      </p:sp>
    </p:spTree>
    <p:extLst>
      <p:ext uri="{BB962C8B-B14F-4D97-AF65-F5344CB8AC3E}">
        <p14:creationId xmlns:p14="http://schemas.microsoft.com/office/powerpoint/2010/main" val="2607380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3B326BC-4305-45E6-A2A5-C935E43607E3}" type="slidenum">
              <a:rPr lang="en-US" smtClean="0">
                <a:solidFill>
                  <a:prstClr val="black"/>
                </a:solidFill>
              </a:rPr>
              <a:pPr/>
              <a:t>44</a:t>
            </a:fld>
            <a:endParaRPr lang="en-US">
              <a:solidFill>
                <a:prstClr val="black"/>
              </a:solidFill>
            </a:endParaRPr>
          </a:p>
        </p:txBody>
      </p:sp>
    </p:spTree>
    <p:extLst>
      <p:ext uri="{BB962C8B-B14F-4D97-AF65-F5344CB8AC3E}">
        <p14:creationId xmlns:p14="http://schemas.microsoft.com/office/powerpoint/2010/main" val="3372196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3B326BC-4305-45E6-A2A5-C935E43607E3}" type="slidenum">
              <a:rPr lang="en-US" smtClean="0">
                <a:solidFill>
                  <a:prstClr val="black"/>
                </a:solidFill>
              </a:rPr>
              <a:pPr/>
              <a:t>47</a:t>
            </a:fld>
            <a:endParaRPr lang="en-US">
              <a:solidFill>
                <a:prstClr val="black"/>
              </a:solidFill>
            </a:endParaRPr>
          </a:p>
        </p:txBody>
      </p:sp>
    </p:spTree>
    <p:extLst>
      <p:ext uri="{BB962C8B-B14F-4D97-AF65-F5344CB8AC3E}">
        <p14:creationId xmlns:p14="http://schemas.microsoft.com/office/powerpoint/2010/main" val="29935838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3B326BC-4305-45E6-A2A5-C935E43607E3}" type="slidenum">
              <a:rPr lang="en-US" smtClean="0">
                <a:solidFill>
                  <a:prstClr val="black"/>
                </a:solidFill>
              </a:rPr>
              <a:pPr/>
              <a:t>48</a:t>
            </a:fld>
            <a:endParaRPr lang="en-US">
              <a:solidFill>
                <a:prstClr val="black"/>
              </a:solidFill>
            </a:endParaRPr>
          </a:p>
        </p:txBody>
      </p:sp>
    </p:spTree>
    <p:extLst>
      <p:ext uri="{BB962C8B-B14F-4D97-AF65-F5344CB8AC3E}">
        <p14:creationId xmlns:p14="http://schemas.microsoft.com/office/powerpoint/2010/main" val="21734640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12/15/2017</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12/15/2017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12/15/2017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71600" y="102326"/>
            <a:ext cx="9601200" cy="888274"/>
          </a:xfrm>
        </p:spPr>
        <p:txBody>
          <a:bodyPr>
            <a:normAutofit/>
          </a:bodyPr>
          <a:lstStyle>
            <a:lvl1pPr>
              <a:defRPr sz="3200"/>
            </a:lvl1pPr>
          </a:lstStyle>
          <a:p>
            <a:r>
              <a:rPr lang="en-US" dirty="0"/>
              <a:t>Click to edit Master title style</a:t>
            </a:r>
          </a:p>
        </p:txBody>
      </p:sp>
      <p:sp>
        <p:nvSpPr>
          <p:cNvPr id="3" name="Content Placeholder 2"/>
          <p:cNvSpPr>
            <a:spLocks noGrp="1"/>
          </p:cNvSpPr>
          <p:nvPr>
            <p:ph idx="1"/>
          </p:nvPr>
        </p:nvSpPr>
        <p:spPr>
          <a:xfrm>
            <a:off x="1371600" y="1358537"/>
            <a:ext cx="9601200" cy="45088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12/15/2017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12/15/2017</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371989" y="677091"/>
            <a:ext cx="9601200" cy="1485900"/>
          </a:xfrm>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12/15/2017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12/15/2017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12/15/2017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12/15/2017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12/15/2017</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12/15/2017</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12/15/2017</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6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Date Placeholder 3"/>
          <p:cNvSpPr>
            <a:spLocks noGrp="1"/>
          </p:cNvSpPr>
          <p:nvPr>
            <p:ph type="dt" sz="quarter" idx="10"/>
          </p:nvPr>
        </p:nvSpPr>
        <p:spPr>
          <a:noFill/>
        </p:spPr>
        <p:txBody>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000" dirty="0"/>
              <a:t>15</a:t>
            </a:r>
            <a:r>
              <a:rPr lang="en-US" sz="1000" baseline="30000" dirty="0"/>
              <a:t>th</a:t>
            </a:r>
            <a:r>
              <a:rPr lang="en-US" sz="1000" dirty="0"/>
              <a:t> December, 2017</a:t>
            </a:r>
          </a:p>
        </p:txBody>
      </p:sp>
      <p:sp>
        <p:nvSpPr>
          <p:cNvPr id="3075" name="Footer Placeholder 4"/>
          <p:cNvSpPr>
            <a:spLocks noGrp="1"/>
          </p:cNvSpPr>
          <p:nvPr>
            <p:ph type="ftr" sz="quarter" idx="11"/>
          </p:nvPr>
        </p:nvSpPr>
        <p:spPr>
          <a:noFill/>
        </p:spPr>
        <p:txBody>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200" dirty="0"/>
              <a:t>WSSE@TRDDC</a:t>
            </a:r>
          </a:p>
        </p:txBody>
      </p:sp>
      <p:sp>
        <p:nvSpPr>
          <p:cNvPr id="3076" name="Slide Number Placeholder 5"/>
          <p:cNvSpPr>
            <a:spLocks noGrp="1"/>
          </p:cNvSpPr>
          <p:nvPr>
            <p:ph type="sldNum" sz="quarter" idx="12"/>
          </p:nvPr>
        </p:nvSpPr>
        <p:spPr>
          <a:noFill/>
        </p:spPr>
        <p:txBody>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dirty="0"/>
              <a:t>1</a:t>
            </a:r>
          </a:p>
        </p:txBody>
      </p:sp>
      <p:sp>
        <p:nvSpPr>
          <p:cNvPr id="3077" name="Rectangle 2"/>
          <p:cNvSpPr>
            <a:spLocks noGrp="1" noChangeArrowheads="1"/>
          </p:cNvSpPr>
          <p:nvPr>
            <p:ph type="ctrTitle"/>
          </p:nvPr>
        </p:nvSpPr>
        <p:spPr>
          <a:xfrm>
            <a:off x="2209800" y="2130426"/>
            <a:ext cx="7772400" cy="1470025"/>
          </a:xfrm>
        </p:spPr>
        <p:txBody>
          <a:bodyPr anchor="ctr"/>
          <a:lstStyle/>
          <a:p>
            <a:r>
              <a:rPr lang="en-US" sz="3200" dirty="0"/>
              <a:t>Automated Tracing, Debugging and Repairing Data-Centric Programs</a:t>
            </a:r>
          </a:p>
        </p:txBody>
      </p:sp>
      <p:sp>
        <p:nvSpPr>
          <p:cNvPr id="3078" name="Rectangle 3"/>
          <p:cNvSpPr>
            <a:spLocks noGrp="1" noChangeArrowheads="1"/>
          </p:cNvSpPr>
          <p:nvPr>
            <p:ph type="subTitle" idx="1"/>
          </p:nvPr>
        </p:nvSpPr>
        <p:spPr>
          <a:xfrm>
            <a:off x="2895600" y="3886200"/>
            <a:ext cx="6400800" cy="1752600"/>
          </a:xfrm>
        </p:spPr>
        <p:txBody>
          <a:bodyPr/>
          <a:lstStyle/>
          <a:p>
            <a:pPr eaLnBrk="1" hangingPunct="1"/>
            <a:r>
              <a:rPr lang="en-US" sz="2000" i="1" dirty="0" err="1"/>
              <a:t>Diptikalyan</a:t>
            </a:r>
            <a:r>
              <a:rPr lang="en-US" sz="2000" i="1" dirty="0"/>
              <a:t> </a:t>
            </a:r>
            <a:r>
              <a:rPr lang="en-US" sz="2000" i="1" dirty="0" err="1"/>
              <a:t>Saha</a:t>
            </a:r>
            <a:endParaRPr lang="en-US" sz="2000" i="1" dirty="0"/>
          </a:p>
          <a:p>
            <a:pPr eaLnBrk="1" hangingPunct="1"/>
            <a:r>
              <a:rPr lang="en-US" dirty="0"/>
              <a:t>IBM Research, India</a:t>
            </a:r>
          </a:p>
        </p:txBody>
      </p:sp>
    </p:spTree>
    <p:extLst>
      <p:ext uri="{BB962C8B-B14F-4D97-AF65-F5344CB8AC3E}">
        <p14:creationId xmlns:p14="http://schemas.microsoft.com/office/powerpoint/2010/main" val="1252902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Slide Number Placeholder 3"/>
          <p:cNvSpPr>
            <a:spLocks noGrp="1"/>
          </p:cNvSpPr>
          <p:nvPr>
            <p:ph type="sldNum" sz="quarter" idx="12"/>
          </p:nvPr>
        </p:nvSpPr>
        <p:spPr>
          <a:noFill/>
        </p:spPr>
        <p:txBody>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fld id="{54B4CBDA-276D-421B-8807-D9D831917433}" type="slidenum">
              <a:rPr lang="en-US" sz="1400"/>
              <a:pPr>
                <a:spcBef>
                  <a:spcPct val="0"/>
                </a:spcBef>
                <a:buFontTx/>
                <a:buNone/>
              </a:pPr>
              <a:t>10</a:t>
            </a:fld>
            <a:endParaRPr lang="en-US" sz="1400"/>
          </a:p>
        </p:txBody>
      </p:sp>
      <p:sp>
        <p:nvSpPr>
          <p:cNvPr id="9221" name="Title 1"/>
          <p:cNvSpPr>
            <a:spLocks noGrp="1"/>
          </p:cNvSpPr>
          <p:nvPr>
            <p:ph type="title" idx="4294967295"/>
          </p:nvPr>
        </p:nvSpPr>
        <p:spPr>
          <a:xfrm>
            <a:off x="1412875" y="171450"/>
            <a:ext cx="9601200" cy="1485900"/>
          </a:xfrm>
        </p:spPr>
        <p:txBody>
          <a:bodyPr/>
          <a:lstStyle/>
          <a:p>
            <a:pPr eaLnBrk="1" hangingPunct="1"/>
            <a:r>
              <a:rPr lang="en-US"/>
              <a:t>Distributed Program Tracing</a:t>
            </a:r>
          </a:p>
        </p:txBody>
      </p:sp>
      <p:grpSp>
        <p:nvGrpSpPr>
          <p:cNvPr id="11490" name="Group 226"/>
          <p:cNvGrpSpPr>
            <a:grpSpLocks/>
          </p:cNvGrpSpPr>
          <p:nvPr/>
        </p:nvGrpSpPr>
        <p:grpSpPr bwMode="auto">
          <a:xfrm>
            <a:off x="5181600" y="990600"/>
            <a:ext cx="1816100" cy="3124200"/>
            <a:chOff x="3608" y="720"/>
            <a:chExt cx="1144" cy="1968"/>
          </a:xfrm>
        </p:grpSpPr>
        <p:cxnSp>
          <p:nvCxnSpPr>
            <p:cNvPr id="2" name="Straight Arrow Connector 3"/>
            <p:cNvCxnSpPr>
              <a:stCxn id="16" idx="4"/>
              <a:endCxn id="15" idx="0"/>
            </p:cNvCxnSpPr>
            <p:nvPr/>
          </p:nvCxnSpPr>
          <p:spPr>
            <a:xfrm rot="5400000">
              <a:off x="3825" y="988"/>
              <a:ext cx="238" cy="1"/>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3" name="Straight Arrow Connector 4"/>
            <p:cNvCxnSpPr>
              <a:stCxn id="15" idx="5"/>
              <a:endCxn id="20" idx="1"/>
            </p:cNvCxnSpPr>
            <p:nvPr/>
          </p:nvCxnSpPr>
          <p:spPr>
            <a:xfrm rot="16200000" flipH="1">
              <a:off x="4005" y="1157"/>
              <a:ext cx="165" cy="220"/>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7" name="Freeform 5"/>
            <p:cNvSpPr/>
            <p:nvPr/>
          </p:nvSpPr>
          <p:spPr>
            <a:xfrm>
              <a:off x="3608" y="1198"/>
              <a:ext cx="384" cy="1394"/>
            </a:xfrm>
            <a:custGeom>
              <a:avLst/>
              <a:gdLst>
                <a:gd name="connsiteX0" fmla="*/ 758537 w 945573"/>
                <a:gd name="connsiteY0" fmla="*/ 0 h 2909454"/>
                <a:gd name="connsiteX1" fmla="*/ 31173 w 945573"/>
                <a:gd name="connsiteY1" fmla="*/ 1475509 h 2909454"/>
                <a:gd name="connsiteX2" fmla="*/ 945573 w 945573"/>
                <a:gd name="connsiteY2" fmla="*/ 2909454 h 2909454"/>
              </a:gdLst>
              <a:ahLst/>
              <a:cxnLst>
                <a:cxn ang="0">
                  <a:pos x="connsiteX0" y="connsiteY0"/>
                </a:cxn>
                <a:cxn ang="0">
                  <a:pos x="connsiteX1" y="connsiteY1"/>
                </a:cxn>
                <a:cxn ang="0">
                  <a:pos x="connsiteX2" y="connsiteY2"/>
                </a:cxn>
              </a:cxnLst>
              <a:rect l="l" t="t" r="r" b="b"/>
              <a:pathLst>
                <a:path w="945573" h="2909454">
                  <a:moveTo>
                    <a:pt x="758537" y="0"/>
                  </a:moveTo>
                  <a:cubicBezTo>
                    <a:pt x="379268" y="495300"/>
                    <a:pt x="0" y="990600"/>
                    <a:pt x="31173" y="1475509"/>
                  </a:cubicBezTo>
                  <a:cubicBezTo>
                    <a:pt x="62346" y="1960418"/>
                    <a:pt x="503959" y="2434936"/>
                    <a:pt x="945573" y="2909454"/>
                  </a:cubicBezTo>
                </a:path>
              </a:pathLst>
            </a:custGeom>
            <a:ln w="12700">
              <a:tailEnd type="triangle" w="lg" len="lg"/>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8" name="Oval 8"/>
            <p:cNvSpPr/>
            <p:nvPr/>
          </p:nvSpPr>
          <p:spPr>
            <a:xfrm>
              <a:off x="3992" y="2544"/>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9373" name="TextBox 9"/>
            <p:cNvSpPr txBox="1">
              <a:spLocks noChangeArrowheads="1"/>
            </p:cNvSpPr>
            <p:nvPr/>
          </p:nvSpPr>
          <p:spPr bwMode="auto">
            <a:xfrm>
              <a:off x="3944" y="1006"/>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b1</a:t>
              </a:r>
            </a:p>
          </p:txBody>
        </p:sp>
        <p:sp>
          <p:nvSpPr>
            <p:cNvPr id="9374" name="TextBox 10"/>
            <p:cNvSpPr txBox="1">
              <a:spLocks noChangeArrowheads="1"/>
            </p:cNvSpPr>
            <p:nvPr/>
          </p:nvSpPr>
          <p:spPr bwMode="auto">
            <a:xfrm>
              <a:off x="4238" y="1237"/>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b2</a:t>
              </a:r>
            </a:p>
          </p:txBody>
        </p:sp>
        <p:sp>
          <p:nvSpPr>
            <p:cNvPr id="9375" name="TextBox 11"/>
            <p:cNvSpPr txBox="1">
              <a:spLocks noChangeArrowheads="1"/>
            </p:cNvSpPr>
            <p:nvPr/>
          </p:nvSpPr>
          <p:spPr bwMode="auto">
            <a:xfrm>
              <a:off x="3998" y="1538"/>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b3</a:t>
              </a:r>
            </a:p>
          </p:txBody>
        </p:sp>
        <p:sp>
          <p:nvSpPr>
            <p:cNvPr id="9376" name="TextBox 12"/>
            <p:cNvSpPr txBox="1">
              <a:spLocks noChangeArrowheads="1"/>
            </p:cNvSpPr>
            <p:nvPr/>
          </p:nvSpPr>
          <p:spPr bwMode="auto">
            <a:xfrm>
              <a:off x="4232" y="2256"/>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b8</a:t>
              </a:r>
            </a:p>
          </p:txBody>
        </p:sp>
        <p:sp>
          <p:nvSpPr>
            <p:cNvPr id="10" name="Oval 14"/>
            <p:cNvSpPr/>
            <p:nvPr/>
          </p:nvSpPr>
          <p:spPr>
            <a:xfrm>
              <a:off x="3896" y="1102"/>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1" name="Oval 15"/>
            <p:cNvSpPr/>
            <p:nvPr/>
          </p:nvSpPr>
          <p:spPr>
            <a:xfrm>
              <a:off x="3896" y="768"/>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2" name="Oval 16"/>
            <p:cNvSpPr/>
            <p:nvPr/>
          </p:nvSpPr>
          <p:spPr>
            <a:xfrm>
              <a:off x="4184" y="2256"/>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3" name="Oval 19"/>
            <p:cNvSpPr/>
            <p:nvPr/>
          </p:nvSpPr>
          <p:spPr>
            <a:xfrm>
              <a:off x="4184" y="1335"/>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4" name="Oval 20"/>
            <p:cNvSpPr>
              <a:spLocks noChangeArrowheads="1"/>
            </p:cNvSpPr>
            <p:nvPr/>
          </p:nvSpPr>
          <p:spPr bwMode="auto">
            <a:xfrm>
              <a:off x="3936" y="1584"/>
              <a:ext cx="96" cy="96"/>
            </a:xfrm>
            <a:prstGeom prst="ellipse">
              <a:avLst/>
            </a:prstGeom>
            <a:solidFill>
              <a:schemeClr val="folHlink"/>
            </a:solidFill>
            <a:ln w="3175" algn="ctr">
              <a:solidFill>
                <a:srgbClr val="000000"/>
              </a:solidFill>
              <a:round/>
              <a:headEnd/>
              <a:tailEnd/>
            </a:ln>
          </p:spPr>
          <p:txBody>
            <a:bodyPr anchor="ctr"/>
            <a:lstStyle/>
            <a:p>
              <a:pPr algn="ctr">
                <a:defRPr/>
              </a:pPr>
              <a:endParaRPr lang="en-US">
                <a:solidFill>
                  <a:schemeClr val="lt1"/>
                </a:solidFill>
              </a:endParaRPr>
            </a:p>
          </p:txBody>
        </p:sp>
        <p:sp>
          <p:nvSpPr>
            <p:cNvPr id="22" name="Oval 21"/>
            <p:cNvSpPr>
              <a:spLocks noChangeArrowheads="1"/>
            </p:cNvSpPr>
            <p:nvPr/>
          </p:nvSpPr>
          <p:spPr bwMode="auto">
            <a:xfrm>
              <a:off x="4416" y="1584"/>
              <a:ext cx="96" cy="96"/>
            </a:xfrm>
            <a:prstGeom prst="ellipse">
              <a:avLst/>
            </a:prstGeom>
            <a:solidFill>
              <a:schemeClr val="folHlink"/>
            </a:solidFill>
            <a:ln w="3175" algn="ctr">
              <a:solidFill>
                <a:srgbClr val="000000"/>
              </a:solidFill>
              <a:round/>
              <a:headEnd/>
              <a:tailEnd/>
            </a:ln>
          </p:spPr>
          <p:txBody>
            <a:bodyPr anchor="ctr"/>
            <a:lstStyle/>
            <a:p>
              <a:pPr algn="ctr">
                <a:defRPr/>
              </a:pPr>
              <a:endParaRPr lang="en-US">
                <a:solidFill>
                  <a:schemeClr val="lt1"/>
                </a:solidFill>
              </a:endParaRPr>
            </a:p>
          </p:txBody>
        </p:sp>
        <p:sp>
          <p:nvSpPr>
            <p:cNvPr id="9383" name="TextBox 22"/>
            <p:cNvSpPr txBox="1">
              <a:spLocks noChangeArrowheads="1"/>
            </p:cNvSpPr>
            <p:nvPr/>
          </p:nvSpPr>
          <p:spPr bwMode="auto">
            <a:xfrm>
              <a:off x="4280" y="1776"/>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b5</a:t>
              </a:r>
            </a:p>
          </p:txBody>
        </p:sp>
        <p:cxnSp>
          <p:nvCxnSpPr>
            <p:cNvPr id="9384" name="Straight Arrow Connector 24"/>
            <p:cNvCxnSpPr>
              <a:cxnSpLocks noChangeShapeType="1"/>
            </p:cNvCxnSpPr>
            <p:nvPr/>
          </p:nvCxnSpPr>
          <p:spPr bwMode="auto">
            <a:xfrm flipH="1">
              <a:off x="3984" y="1417"/>
              <a:ext cx="214" cy="167"/>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9385" name="Straight Arrow Connector 25"/>
            <p:cNvCxnSpPr>
              <a:cxnSpLocks noChangeShapeType="1"/>
            </p:cNvCxnSpPr>
            <p:nvPr/>
          </p:nvCxnSpPr>
          <p:spPr bwMode="auto">
            <a:xfrm>
              <a:off x="4266" y="1417"/>
              <a:ext cx="198" cy="167"/>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23" name="Straight Arrow Connector 26"/>
            <p:cNvCxnSpPr>
              <a:stCxn id="21" idx="4"/>
              <a:endCxn id="7" idx="1"/>
            </p:cNvCxnSpPr>
            <p:nvPr/>
          </p:nvCxnSpPr>
          <p:spPr>
            <a:xfrm rot="16200000" flipH="1">
              <a:off x="4008" y="1656"/>
              <a:ext cx="158"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24" name="Straight Arrow Connector 27"/>
            <p:cNvCxnSpPr>
              <a:stCxn id="22" idx="4"/>
              <a:endCxn id="7" idx="7"/>
            </p:cNvCxnSpPr>
            <p:nvPr/>
          </p:nvCxnSpPr>
          <p:spPr>
            <a:xfrm rot="5400000">
              <a:off x="4282" y="1656"/>
              <a:ext cx="158"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9388" name="TextBox 28"/>
            <p:cNvSpPr txBox="1">
              <a:spLocks noChangeArrowheads="1"/>
            </p:cNvSpPr>
            <p:nvPr/>
          </p:nvSpPr>
          <p:spPr bwMode="auto">
            <a:xfrm>
              <a:off x="4472" y="1536"/>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b4</a:t>
              </a:r>
            </a:p>
          </p:txBody>
        </p:sp>
        <p:sp>
          <p:nvSpPr>
            <p:cNvPr id="29" name="Freeform 29"/>
            <p:cNvSpPr/>
            <p:nvPr/>
          </p:nvSpPr>
          <p:spPr>
            <a:xfrm>
              <a:off x="3837" y="1188"/>
              <a:ext cx="395" cy="1308"/>
            </a:xfrm>
            <a:custGeom>
              <a:avLst/>
              <a:gdLst>
                <a:gd name="connsiteX0" fmla="*/ 781538 w 781538"/>
                <a:gd name="connsiteY0" fmla="*/ 2969846 h 3354103"/>
                <a:gd name="connsiteX1" fmla="*/ 234461 w 781538"/>
                <a:gd name="connsiteY1" fmla="*/ 3118339 h 3354103"/>
                <a:gd name="connsiteX2" fmla="*/ 7815 w 781538"/>
                <a:gd name="connsiteY2" fmla="*/ 1555262 h 3354103"/>
                <a:gd name="connsiteX3" fmla="*/ 187569 w 781538"/>
                <a:gd name="connsiteY3" fmla="*/ 0 h 3354103"/>
                <a:gd name="connsiteX4" fmla="*/ 187569 w 781538"/>
                <a:gd name="connsiteY4" fmla="*/ 0 h 3354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538" h="3354103">
                  <a:moveTo>
                    <a:pt x="781538" y="2969846"/>
                  </a:moveTo>
                  <a:cubicBezTo>
                    <a:pt x="572476" y="3161974"/>
                    <a:pt x="363415" y="3354103"/>
                    <a:pt x="234461" y="3118339"/>
                  </a:cubicBezTo>
                  <a:cubicBezTo>
                    <a:pt x="105507" y="2882575"/>
                    <a:pt x="15630" y="2074985"/>
                    <a:pt x="7815" y="1555262"/>
                  </a:cubicBezTo>
                  <a:cubicBezTo>
                    <a:pt x="0" y="1035539"/>
                    <a:pt x="187569" y="0"/>
                    <a:pt x="187569" y="0"/>
                  </a:cubicBezTo>
                  <a:lnTo>
                    <a:pt x="187569" y="0"/>
                  </a:lnTo>
                </a:path>
              </a:pathLst>
            </a:custGeom>
            <a:ln w="12700">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9390" name="TextBox 30"/>
            <p:cNvSpPr txBox="1">
              <a:spLocks noChangeArrowheads="1"/>
            </p:cNvSpPr>
            <p:nvPr/>
          </p:nvSpPr>
          <p:spPr bwMode="auto">
            <a:xfrm>
              <a:off x="3965" y="720"/>
              <a:ext cx="35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entry</a:t>
              </a:r>
            </a:p>
          </p:txBody>
        </p:sp>
        <p:sp>
          <p:nvSpPr>
            <p:cNvPr id="9391" name="TextBox 31"/>
            <p:cNvSpPr txBox="1">
              <a:spLocks noChangeArrowheads="1"/>
            </p:cNvSpPr>
            <p:nvPr/>
          </p:nvSpPr>
          <p:spPr bwMode="auto">
            <a:xfrm>
              <a:off x="4061" y="2496"/>
              <a:ext cx="285"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exit</a:t>
              </a:r>
            </a:p>
          </p:txBody>
        </p:sp>
        <p:sp>
          <p:nvSpPr>
            <p:cNvPr id="9392" name="TextBox 11"/>
            <p:cNvSpPr txBox="1">
              <a:spLocks noChangeArrowheads="1"/>
            </p:cNvSpPr>
            <p:nvPr/>
          </p:nvSpPr>
          <p:spPr bwMode="auto">
            <a:xfrm>
              <a:off x="3998" y="2018"/>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b7</a:t>
              </a:r>
            </a:p>
          </p:txBody>
        </p:sp>
        <p:sp>
          <p:nvSpPr>
            <p:cNvPr id="31" name="Oval 19"/>
            <p:cNvSpPr/>
            <p:nvPr/>
          </p:nvSpPr>
          <p:spPr>
            <a:xfrm>
              <a:off x="4184" y="1815"/>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cxnSp>
          <p:nvCxnSpPr>
            <p:cNvPr id="9394" name="Straight Arrow Connector 24"/>
            <p:cNvCxnSpPr>
              <a:cxnSpLocks noChangeShapeType="1"/>
            </p:cNvCxnSpPr>
            <p:nvPr/>
          </p:nvCxnSpPr>
          <p:spPr bwMode="auto">
            <a:xfrm flipH="1">
              <a:off x="3984" y="1897"/>
              <a:ext cx="214" cy="159"/>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9395" name="Straight Arrow Connector 25"/>
            <p:cNvCxnSpPr>
              <a:cxnSpLocks noChangeShapeType="1"/>
            </p:cNvCxnSpPr>
            <p:nvPr/>
          </p:nvCxnSpPr>
          <p:spPr bwMode="auto">
            <a:xfrm>
              <a:off x="4266" y="1897"/>
              <a:ext cx="206" cy="167"/>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66" name="Straight Arrow Connector 26"/>
            <p:cNvCxnSpPr>
              <a:stCxn id="21" idx="4"/>
              <a:endCxn id="7" idx="1"/>
            </p:cNvCxnSpPr>
            <p:nvPr/>
          </p:nvCxnSpPr>
          <p:spPr>
            <a:xfrm rot="16200000" flipH="1">
              <a:off x="4008" y="2144"/>
              <a:ext cx="158"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67" name="Straight Arrow Connector 27"/>
            <p:cNvCxnSpPr>
              <a:stCxn id="22" idx="4"/>
              <a:endCxn id="7" idx="7"/>
            </p:cNvCxnSpPr>
            <p:nvPr/>
          </p:nvCxnSpPr>
          <p:spPr>
            <a:xfrm rot="5400000">
              <a:off x="4290" y="2136"/>
              <a:ext cx="158"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9398" name="TextBox 28"/>
            <p:cNvSpPr txBox="1">
              <a:spLocks noChangeArrowheads="1"/>
            </p:cNvSpPr>
            <p:nvPr/>
          </p:nvSpPr>
          <p:spPr bwMode="auto">
            <a:xfrm>
              <a:off x="4520" y="2016"/>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b6</a:t>
              </a:r>
            </a:p>
          </p:txBody>
        </p:sp>
        <p:sp>
          <p:nvSpPr>
            <p:cNvPr id="68" name="Oval 16"/>
            <p:cNvSpPr/>
            <p:nvPr/>
          </p:nvSpPr>
          <p:spPr>
            <a:xfrm>
              <a:off x="4416" y="2064"/>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69" name="Oval 16"/>
            <p:cNvSpPr/>
            <p:nvPr/>
          </p:nvSpPr>
          <p:spPr>
            <a:xfrm>
              <a:off x="3936" y="2064"/>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grpSp>
      <p:grpSp>
        <p:nvGrpSpPr>
          <p:cNvPr id="11489" name="Group 225"/>
          <p:cNvGrpSpPr>
            <a:grpSpLocks/>
          </p:cNvGrpSpPr>
          <p:nvPr/>
        </p:nvGrpSpPr>
        <p:grpSpPr bwMode="auto">
          <a:xfrm>
            <a:off x="5181600" y="990600"/>
            <a:ext cx="1816100" cy="3124200"/>
            <a:chOff x="960" y="768"/>
            <a:chExt cx="1144" cy="1968"/>
          </a:xfrm>
        </p:grpSpPr>
        <p:cxnSp>
          <p:nvCxnSpPr>
            <p:cNvPr id="70" name="Straight Arrow Connector 3"/>
            <p:cNvCxnSpPr>
              <a:stCxn id="16" idx="4"/>
              <a:endCxn id="15" idx="0"/>
            </p:cNvCxnSpPr>
            <p:nvPr/>
          </p:nvCxnSpPr>
          <p:spPr>
            <a:xfrm rot="5400000">
              <a:off x="1177" y="1036"/>
              <a:ext cx="238" cy="1"/>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71" name="Straight Arrow Connector 4"/>
            <p:cNvCxnSpPr>
              <a:stCxn id="15" idx="5"/>
              <a:endCxn id="20" idx="1"/>
            </p:cNvCxnSpPr>
            <p:nvPr/>
          </p:nvCxnSpPr>
          <p:spPr>
            <a:xfrm rot="16200000" flipH="1">
              <a:off x="1357" y="1205"/>
              <a:ext cx="165" cy="220"/>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72" name="Freeform 5"/>
            <p:cNvSpPr/>
            <p:nvPr/>
          </p:nvSpPr>
          <p:spPr>
            <a:xfrm>
              <a:off x="960" y="1246"/>
              <a:ext cx="384" cy="1394"/>
            </a:xfrm>
            <a:custGeom>
              <a:avLst/>
              <a:gdLst>
                <a:gd name="connsiteX0" fmla="*/ 758537 w 945573"/>
                <a:gd name="connsiteY0" fmla="*/ 0 h 2909454"/>
                <a:gd name="connsiteX1" fmla="*/ 31173 w 945573"/>
                <a:gd name="connsiteY1" fmla="*/ 1475509 h 2909454"/>
                <a:gd name="connsiteX2" fmla="*/ 945573 w 945573"/>
                <a:gd name="connsiteY2" fmla="*/ 2909454 h 2909454"/>
              </a:gdLst>
              <a:ahLst/>
              <a:cxnLst>
                <a:cxn ang="0">
                  <a:pos x="connsiteX0" y="connsiteY0"/>
                </a:cxn>
                <a:cxn ang="0">
                  <a:pos x="connsiteX1" y="connsiteY1"/>
                </a:cxn>
                <a:cxn ang="0">
                  <a:pos x="connsiteX2" y="connsiteY2"/>
                </a:cxn>
              </a:cxnLst>
              <a:rect l="l" t="t" r="r" b="b"/>
              <a:pathLst>
                <a:path w="945573" h="2909454">
                  <a:moveTo>
                    <a:pt x="758537" y="0"/>
                  </a:moveTo>
                  <a:cubicBezTo>
                    <a:pt x="379268" y="495300"/>
                    <a:pt x="0" y="990600"/>
                    <a:pt x="31173" y="1475509"/>
                  </a:cubicBezTo>
                  <a:cubicBezTo>
                    <a:pt x="62346" y="1960418"/>
                    <a:pt x="503959" y="2434936"/>
                    <a:pt x="945573" y="2909454"/>
                  </a:cubicBezTo>
                </a:path>
              </a:pathLst>
            </a:custGeom>
            <a:ln w="12700">
              <a:tailEnd type="triangle" w="lg" len="lg"/>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73" name="Oval 8"/>
            <p:cNvSpPr/>
            <p:nvPr/>
          </p:nvSpPr>
          <p:spPr>
            <a:xfrm>
              <a:off x="1344" y="2592"/>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9341" name="TextBox 9"/>
            <p:cNvSpPr txBox="1">
              <a:spLocks noChangeArrowheads="1"/>
            </p:cNvSpPr>
            <p:nvPr/>
          </p:nvSpPr>
          <p:spPr bwMode="auto">
            <a:xfrm>
              <a:off x="1296" y="1054"/>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b1</a:t>
              </a:r>
            </a:p>
          </p:txBody>
        </p:sp>
        <p:sp>
          <p:nvSpPr>
            <p:cNvPr id="9342" name="TextBox 10"/>
            <p:cNvSpPr txBox="1">
              <a:spLocks noChangeArrowheads="1"/>
            </p:cNvSpPr>
            <p:nvPr/>
          </p:nvSpPr>
          <p:spPr bwMode="auto">
            <a:xfrm>
              <a:off x="1590" y="1285"/>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b2</a:t>
              </a:r>
            </a:p>
          </p:txBody>
        </p:sp>
        <p:sp>
          <p:nvSpPr>
            <p:cNvPr id="9343" name="TextBox 11"/>
            <p:cNvSpPr txBox="1">
              <a:spLocks noChangeArrowheads="1"/>
            </p:cNvSpPr>
            <p:nvPr/>
          </p:nvSpPr>
          <p:spPr bwMode="auto">
            <a:xfrm>
              <a:off x="1350" y="1586"/>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b3</a:t>
              </a:r>
            </a:p>
          </p:txBody>
        </p:sp>
        <p:sp>
          <p:nvSpPr>
            <p:cNvPr id="9344" name="TextBox 12"/>
            <p:cNvSpPr txBox="1">
              <a:spLocks noChangeArrowheads="1"/>
            </p:cNvSpPr>
            <p:nvPr/>
          </p:nvSpPr>
          <p:spPr bwMode="auto">
            <a:xfrm>
              <a:off x="1584" y="2304"/>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b8</a:t>
              </a:r>
            </a:p>
          </p:txBody>
        </p:sp>
        <p:sp>
          <p:nvSpPr>
            <p:cNvPr id="74" name="Oval 14"/>
            <p:cNvSpPr/>
            <p:nvPr/>
          </p:nvSpPr>
          <p:spPr>
            <a:xfrm>
              <a:off x="1248" y="1150"/>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75" name="Oval 15"/>
            <p:cNvSpPr/>
            <p:nvPr/>
          </p:nvSpPr>
          <p:spPr>
            <a:xfrm>
              <a:off x="1248" y="816"/>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76" name="Oval 16"/>
            <p:cNvSpPr/>
            <p:nvPr/>
          </p:nvSpPr>
          <p:spPr>
            <a:xfrm>
              <a:off x="1536" y="2304"/>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77" name="Oval 19"/>
            <p:cNvSpPr/>
            <p:nvPr/>
          </p:nvSpPr>
          <p:spPr>
            <a:xfrm>
              <a:off x="1536" y="1383"/>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9349" name="TextBox 22"/>
            <p:cNvSpPr txBox="1">
              <a:spLocks noChangeArrowheads="1"/>
            </p:cNvSpPr>
            <p:nvPr/>
          </p:nvSpPr>
          <p:spPr bwMode="auto">
            <a:xfrm>
              <a:off x="1632" y="1824"/>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b5</a:t>
              </a:r>
            </a:p>
          </p:txBody>
        </p:sp>
        <p:cxnSp>
          <p:nvCxnSpPr>
            <p:cNvPr id="78" name="Straight Arrow Connector 24"/>
            <p:cNvCxnSpPr>
              <a:stCxn id="20" idx="3"/>
              <a:endCxn id="21" idx="0"/>
            </p:cNvCxnSpPr>
            <p:nvPr/>
          </p:nvCxnSpPr>
          <p:spPr>
            <a:xfrm rot="5400000">
              <a:off x="1365" y="1445"/>
              <a:ext cx="167"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79" name="Straight Arrow Connector 25"/>
            <p:cNvCxnSpPr>
              <a:stCxn id="20" idx="5"/>
              <a:endCxn id="22" idx="0"/>
            </p:cNvCxnSpPr>
            <p:nvPr/>
          </p:nvCxnSpPr>
          <p:spPr>
            <a:xfrm rot="16200000" flipH="1">
              <a:off x="1639" y="1445"/>
              <a:ext cx="167"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80" name="Straight Arrow Connector 26"/>
            <p:cNvCxnSpPr>
              <a:stCxn id="21" idx="4"/>
              <a:endCxn id="7" idx="1"/>
            </p:cNvCxnSpPr>
            <p:nvPr/>
          </p:nvCxnSpPr>
          <p:spPr>
            <a:xfrm rot="16200000" flipH="1">
              <a:off x="1368" y="1712"/>
              <a:ext cx="158"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81" name="Straight Arrow Connector 27"/>
            <p:cNvCxnSpPr>
              <a:stCxn id="22" idx="4"/>
              <a:endCxn id="7" idx="7"/>
            </p:cNvCxnSpPr>
            <p:nvPr/>
          </p:nvCxnSpPr>
          <p:spPr>
            <a:xfrm rot="5400000">
              <a:off x="1642" y="1712"/>
              <a:ext cx="158"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9354" name="TextBox 28"/>
            <p:cNvSpPr txBox="1">
              <a:spLocks noChangeArrowheads="1"/>
            </p:cNvSpPr>
            <p:nvPr/>
          </p:nvSpPr>
          <p:spPr bwMode="auto">
            <a:xfrm>
              <a:off x="1832" y="1584"/>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b4</a:t>
              </a:r>
            </a:p>
          </p:txBody>
        </p:sp>
        <p:sp>
          <p:nvSpPr>
            <p:cNvPr id="82" name="Freeform 29"/>
            <p:cNvSpPr/>
            <p:nvPr/>
          </p:nvSpPr>
          <p:spPr>
            <a:xfrm>
              <a:off x="1189" y="1236"/>
              <a:ext cx="395" cy="1308"/>
            </a:xfrm>
            <a:custGeom>
              <a:avLst/>
              <a:gdLst>
                <a:gd name="connsiteX0" fmla="*/ 781538 w 781538"/>
                <a:gd name="connsiteY0" fmla="*/ 2969846 h 3354103"/>
                <a:gd name="connsiteX1" fmla="*/ 234461 w 781538"/>
                <a:gd name="connsiteY1" fmla="*/ 3118339 h 3354103"/>
                <a:gd name="connsiteX2" fmla="*/ 7815 w 781538"/>
                <a:gd name="connsiteY2" fmla="*/ 1555262 h 3354103"/>
                <a:gd name="connsiteX3" fmla="*/ 187569 w 781538"/>
                <a:gd name="connsiteY3" fmla="*/ 0 h 3354103"/>
                <a:gd name="connsiteX4" fmla="*/ 187569 w 781538"/>
                <a:gd name="connsiteY4" fmla="*/ 0 h 3354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538" h="3354103">
                  <a:moveTo>
                    <a:pt x="781538" y="2969846"/>
                  </a:moveTo>
                  <a:cubicBezTo>
                    <a:pt x="572476" y="3161974"/>
                    <a:pt x="363415" y="3354103"/>
                    <a:pt x="234461" y="3118339"/>
                  </a:cubicBezTo>
                  <a:cubicBezTo>
                    <a:pt x="105507" y="2882575"/>
                    <a:pt x="15630" y="2074985"/>
                    <a:pt x="7815" y="1555262"/>
                  </a:cubicBezTo>
                  <a:cubicBezTo>
                    <a:pt x="0" y="1035539"/>
                    <a:pt x="187569" y="0"/>
                    <a:pt x="187569" y="0"/>
                  </a:cubicBezTo>
                  <a:lnTo>
                    <a:pt x="187569" y="0"/>
                  </a:lnTo>
                </a:path>
              </a:pathLst>
            </a:custGeom>
            <a:ln w="12700">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9356" name="TextBox 30"/>
            <p:cNvSpPr txBox="1">
              <a:spLocks noChangeArrowheads="1"/>
            </p:cNvSpPr>
            <p:nvPr/>
          </p:nvSpPr>
          <p:spPr bwMode="auto">
            <a:xfrm>
              <a:off x="1317" y="768"/>
              <a:ext cx="35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entry</a:t>
              </a:r>
            </a:p>
          </p:txBody>
        </p:sp>
        <p:sp>
          <p:nvSpPr>
            <p:cNvPr id="9357" name="TextBox 31"/>
            <p:cNvSpPr txBox="1">
              <a:spLocks noChangeArrowheads="1"/>
            </p:cNvSpPr>
            <p:nvPr/>
          </p:nvSpPr>
          <p:spPr bwMode="auto">
            <a:xfrm>
              <a:off x="1413" y="2544"/>
              <a:ext cx="285"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exit</a:t>
              </a:r>
            </a:p>
          </p:txBody>
        </p:sp>
        <p:sp>
          <p:nvSpPr>
            <p:cNvPr id="9358" name="TextBox 11"/>
            <p:cNvSpPr txBox="1">
              <a:spLocks noChangeArrowheads="1"/>
            </p:cNvSpPr>
            <p:nvPr/>
          </p:nvSpPr>
          <p:spPr bwMode="auto">
            <a:xfrm>
              <a:off x="1350" y="2066"/>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b7</a:t>
              </a:r>
            </a:p>
          </p:txBody>
        </p:sp>
        <p:sp>
          <p:nvSpPr>
            <p:cNvPr id="83" name="Oval 19"/>
            <p:cNvSpPr/>
            <p:nvPr/>
          </p:nvSpPr>
          <p:spPr>
            <a:xfrm>
              <a:off x="1536" y="1863"/>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21" name="Oval 20"/>
            <p:cNvSpPr>
              <a:spLocks noChangeArrowheads="1"/>
            </p:cNvSpPr>
            <p:nvPr/>
          </p:nvSpPr>
          <p:spPr bwMode="auto">
            <a:xfrm>
              <a:off x="1296" y="2112"/>
              <a:ext cx="96" cy="96"/>
            </a:xfrm>
            <a:prstGeom prst="ellipse">
              <a:avLst/>
            </a:prstGeom>
            <a:solidFill>
              <a:srgbClr val="BC5332"/>
            </a:solidFill>
            <a:ln>
              <a:noFill/>
            </a:ln>
            <a:extLst>
              <a:ext uri="{91240B29-F687-4F45-9708-019B960494DF}">
                <a14:hiddenLine xmlns:a14="http://schemas.microsoft.com/office/drawing/2010/main" w="3175" algn="ctr">
                  <a:solidFill>
                    <a:srgbClr val="000000"/>
                  </a:solidFill>
                  <a:round/>
                  <a:headEnd/>
                  <a:tailEnd/>
                </a14:hiddenLine>
              </a:ext>
            </a:extLst>
          </p:spPr>
          <p:txBody>
            <a:bodyPr anchor="ctr"/>
            <a:lstStyle/>
            <a:p>
              <a:pPr algn="ctr">
                <a:defRPr/>
              </a:pPr>
              <a:endParaRPr lang="en-US">
                <a:solidFill>
                  <a:schemeClr val="lt1"/>
                </a:solidFill>
              </a:endParaRPr>
            </a:p>
          </p:txBody>
        </p:sp>
        <p:cxnSp>
          <p:nvCxnSpPr>
            <p:cNvPr id="9361" name="Straight Arrow Connector 24"/>
            <p:cNvCxnSpPr>
              <a:cxnSpLocks noChangeShapeType="1"/>
            </p:cNvCxnSpPr>
            <p:nvPr/>
          </p:nvCxnSpPr>
          <p:spPr bwMode="auto">
            <a:xfrm flipH="1">
              <a:off x="1344" y="1945"/>
              <a:ext cx="206" cy="167"/>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9362" name="Straight Arrow Connector 25"/>
            <p:cNvCxnSpPr>
              <a:cxnSpLocks noChangeShapeType="1"/>
            </p:cNvCxnSpPr>
            <p:nvPr/>
          </p:nvCxnSpPr>
          <p:spPr bwMode="auto">
            <a:xfrm>
              <a:off x="1618" y="1945"/>
              <a:ext cx="206" cy="167"/>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86" name="Straight Arrow Connector 26"/>
            <p:cNvCxnSpPr>
              <a:stCxn id="21" idx="4"/>
              <a:endCxn id="7" idx="1"/>
            </p:cNvCxnSpPr>
            <p:nvPr/>
          </p:nvCxnSpPr>
          <p:spPr>
            <a:xfrm rot="16200000" flipH="1">
              <a:off x="1368" y="2184"/>
              <a:ext cx="158"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87" name="Straight Arrow Connector 27"/>
            <p:cNvCxnSpPr>
              <a:stCxn id="22" idx="4"/>
              <a:endCxn id="7" idx="7"/>
            </p:cNvCxnSpPr>
            <p:nvPr/>
          </p:nvCxnSpPr>
          <p:spPr>
            <a:xfrm rot="5400000">
              <a:off x="1642" y="2184"/>
              <a:ext cx="158"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9365" name="TextBox 28"/>
            <p:cNvSpPr txBox="1">
              <a:spLocks noChangeArrowheads="1"/>
            </p:cNvSpPr>
            <p:nvPr/>
          </p:nvSpPr>
          <p:spPr bwMode="auto">
            <a:xfrm>
              <a:off x="1872" y="2064"/>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b6</a:t>
              </a:r>
            </a:p>
          </p:txBody>
        </p:sp>
        <p:sp>
          <p:nvSpPr>
            <p:cNvPr id="88" name="Oval 16"/>
            <p:cNvSpPr>
              <a:spLocks noChangeArrowheads="1"/>
            </p:cNvSpPr>
            <p:nvPr/>
          </p:nvSpPr>
          <p:spPr bwMode="auto">
            <a:xfrm>
              <a:off x="1776" y="2112"/>
              <a:ext cx="96" cy="96"/>
            </a:xfrm>
            <a:prstGeom prst="ellipse">
              <a:avLst/>
            </a:prstGeom>
            <a:solidFill>
              <a:srgbClr val="BC5332"/>
            </a:solidFill>
            <a:ln>
              <a:noFill/>
            </a:ln>
            <a:effectLst>
              <a:outerShdw dist="20000" dir="5400000" rotWithShape="0">
                <a:srgbClr val="000000">
                  <a:alpha val="37999"/>
                </a:srgbClr>
              </a:outerShdw>
            </a:effectLst>
            <a:extLst>
              <a:ext uri="{91240B29-F687-4F45-9708-019B960494DF}">
                <a14:hiddenLine xmlns:a14="http://schemas.microsoft.com/office/drawing/2010/main" w="3175" algn="ctr">
                  <a:solidFill>
                    <a:srgbClr val="4A7EBB"/>
                  </a:solidFill>
                  <a:round/>
                  <a:headEnd/>
                  <a:tailEnd/>
                </a14:hiddenLine>
              </a:ext>
            </a:extLst>
          </p:spPr>
          <p:txBody>
            <a:bodyPr anchor="ctr"/>
            <a:lstStyle/>
            <a:p>
              <a:pPr algn="ctr">
                <a:defRPr/>
              </a:pPr>
              <a:endParaRPr lang="en-US">
                <a:solidFill>
                  <a:schemeClr val="dk1"/>
                </a:solidFill>
              </a:endParaRPr>
            </a:p>
          </p:txBody>
        </p:sp>
        <p:sp>
          <p:nvSpPr>
            <p:cNvPr id="89" name="Oval 16"/>
            <p:cNvSpPr/>
            <p:nvPr/>
          </p:nvSpPr>
          <p:spPr>
            <a:xfrm>
              <a:off x="1296" y="1632"/>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90" name="Oval 16"/>
            <p:cNvSpPr/>
            <p:nvPr/>
          </p:nvSpPr>
          <p:spPr>
            <a:xfrm>
              <a:off x="1776" y="1632"/>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grpSp>
      <p:grpSp>
        <p:nvGrpSpPr>
          <p:cNvPr id="11501" name="Group 237"/>
          <p:cNvGrpSpPr>
            <a:grpSpLocks/>
          </p:cNvGrpSpPr>
          <p:nvPr/>
        </p:nvGrpSpPr>
        <p:grpSpPr bwMode="auto">
          <a:xfrm>
            <a:off x="1752600" y="5486400"/>
            <a:ext cx="6554788" cy="533400"/>
            <a:chOff x="144" y="3456"/>
            <a:chExt cx="4129" cy="336"/>
          </a:xfrm>
        </p:grpSpPr>
        <p:cxnSp>
          <p:nvCxnSpPr>
            <p:cNvPr id="109" name="Straight Arrow Connector 108"/>
            <p:cNvCxnSpPr/>
            <p:nvPr/>
          </p:nvCxnSpPr>
          <p:spPr>
            <a:xfrm>
              <a:off x="1057" y="3552"/>
              <a:ext cx="3216"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1" name="Oval 110"/>
            <p:cNvSpPr/>
            <p:nvPr/>
          </p:nvSpPr>
          <p:spPr>
            <a:xfrm>
              <a:off x="1153" y="3504"/>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12" name="Oval 111"/>
            <p:cNvSpPr/>
            <p:nvPr/>
          </p:nvSpPr>
          <p:spPr>
            <a:xfrm>
              <a:off x="1393" y="3504"/>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13" name="Oval 112"/>
            <p:cNvSpPr/>
            <p:nvPr/>
          </p:nvSpPr>
          <p:spPr>
            <a:xfrm>
              <a:off x="1633" y="3504"/>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14" name="Oval 113"/>
            <p:cNvSpPr/>
            <p:nvPr/>
          </p:nvSpPr>
          <p:spPr>
            <a:xfrm>
              <a:off x="1872" y="3504"/>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15" name="Oval 114"/>
            <p:cNvSpPr/>
            <p:nvPr/>
          </p:nvSpPr>
          <p:spPr>
            <a:xfrm>
              <a:off x="2113" y="3504"/>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17" name="Oval 116"/>
            <p:cNvSpPr/>
            <p:nvPr/>
          </p:nvSpPr>
          <p:spPr>
            <a:xfrm>
              <a:off x="2593" y="3504"/>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18" name="Oval 117"/>
            <p:cNvSpPr/>
            <p:nvPr/>
          </p:nvSpPr>
          <p:spPr>
            <a:xfrm>
              <a:off x="2833" y="3504"/>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19" name="Oval 118"/>
            <p:cNvSpPr/>
            <p:nvPr/>
          </p:nvSpPr>
          <p:spPr>
            <a:xfrm>
              <a:off x="3073" y="3504"/>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20" name="Oval 119"/>
            <p:cNvSpPr/>
            <p:nvPr/>
          </p:nvSpPr>
          <p:spPr>
            <a:xfrm>
              <a:off x="3313" y="3504"/>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9317" name="TextBox 121"/>
            <p:cNvSpPr txBox="1">
              <a:spLocks noChangeArrowheads="1"/>
            </p:cNvSpPr>
            <p:nvPr/>
          </p:nvSpPr>
          <p:spPr bwMode="auto">
            <a:xfrm>
              <a:off x="1057" y="3598"/>
              <a:ext cx="35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entry</a:t>
              </a:r>
            </a:p>
          </p:txBody>
        </p:sp>
        <p:sp>
          <p:nvSpPr>
            <p:cNvPr id="9318" name="TextBox 122"/>
            <p:cNvSpPr txBox="1">
              <a:spLocks noChangeArrowheads="1"/>
            </p:cNvSpPr>
            <p:nvPr/>
          </p:nvSpPr>
          <p:spPr bwMode="auto">
            <a:xfrm>
              <a:off x="1345" y="3600"/>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b1</a:t>
              </a:r>
            </a:p>
          </p:txBody>
        </p:sp>
        <p:sp>
          <p:nvSpPr>
            <p:cNvPr id="9319" name="TextBox 123"/>
            <p:cNvSpPr txBox="1">
              <a:spLocks noChangeArrowheads="1"/>
            </p:cNvSpPr>
            <p:nvPr/>
          </p:nvSpPr>
          <p:spPr bwMode="auto">
            <a:xfrm>
              <a:off x="1585" y="3598"/>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b2</a:t>
              </a:r>
            </a:p>
          </p:txBody>
        </p:sp>
        <p:sp>
          <p:nvSpPr>
            <p:cNvPr id="9320" name="TextBox 124"/>
            <p:cNvSpPr txBox="1">
              <a:spLocks noChangeArrowheads="1"/>
            </p:cNvSpPr>
            <p:nvPr/>
          </p:nvSpPr>
          <p:spPr bwMode="auto">
            <a:xfrm>
              <a:off x="1783" y="3600"/>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b3</a:t>
              </a:r>
            </a:p>
          </p:txBody>
        </p:sp>
        <p:sp>
          <p:nvSpPr>
            <p:cNvPr id="9321" name="TextBox 125"/>
            <p:cNvSpPr txBox="1">
              <a:spLocks noChangeArrowheads="1"/>
            </p:cNvSpPr>
            <p:nvPr/>
          </p:nvSpPr>
          <p:spPr bwMode="auto">
            <a:xfrm>
              <a:off x="2017" y="3600"/>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b5</a:t>
              </a:r>
            </a:p>
          </p:txBody>
        </p:sp>
        <p:sp>
          <p:nvSpPr>
            <p:cNvPr id="9322" name="TextBox 126"/>
            <p:cNvSpPr txBox="1">
              <a:spLocks noChangeArrowheads="1"/>
            </p:cNvSpPr>
            <p:nvPr/>
          </p:nvSpPr>
          <p:spPr bwMode="auto">
            <a:xfrm>
              <a:off x="2256" y="3600"/>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b7</a:t>
              </a:r>
            </a:p>
          </p:txBody>
        </p:sp>
        <p:sp>
          <p:nvSpPr>
            <p:cNvPr id="9323" name="TextBox 127"/>
            <p:cNvSpPr txBox="1">
              <a:spLocks noChangeArrowheads="1"/>
            </p:cNvSpPr>
            <p:nvPr/>
          </p:nvSpPr>
          <p:spPr bwMode="auto">
            <a:xfrm>
              <a:off x="2497" y="3600"/>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b1</a:t>
              </a:r>
            </a:p>
          </p:txBody>
        </p:sp>
        <p:sp>
          <p:nvSpPr>
            <p:cNvPr id="9324" name="TextBox 128"/>
            <p:cNvSpPr txBox="1">
              <a:spLocks noChangeArrowheads="1"/>
            </p:cNvSpPr>
            <p:nvPr/>
          </p:nvSpPr>
          <p:spPr bwMode="auto">
            <a:xfrm>
              <a:off x="2737" y="3600"/>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b2</a:t>
              </a:r>
            </a:p>
          </p:txBody>
        </p:sp>
        <p:sp>
          <p:nvSpPr>
            <p:cNvPr id="9325" name="TextBox 129"/>
            <p:cNvSpPr txBox="1">
              <a:spLocks noChangeArrowheads="1"/>
            </p:cNvSpPr>
            <p:nvPr/>
          </p:nvSpPr>
          <p:spPr bwMode="auto">
            <a:xfrm>
              <a:off x="2977" y="3600"/>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b4</a:t>
              </a:r>
            </a:p>
          </p:txBody>
        </p:sp>
        <p:sp>
          <p:nvSpPr>
            <p:cNvPr id="9326" name="TextBox 130"/>
            <p:cNvSpPr txBox="1">
              <a:spLocks noChangeArrowheads="1"/>
            </p:cNvSpPr>
            <p:nvPr/>
          </p:nvSpPr>
          <p:spPr bwMode="auto">
            <a:xfrm>
              <a:off x="3217" y="3600"/>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b5</a:t>
              </a:r>
            </a:p>
          </p:txBody>
        </p:sp>
        <p:sp>
          <p:nvSpPr>
            <p:cNvPr id="9327" name="TextBox 131"/>
            <p:cNvSpPr txBox="1">
              <a:spLocks noChangeArrowheads="1"/>
            </p:cNvSpPr>
            <p:nvPr/>
          </p:nvSpPr>
          <p:spPr bwMode="auto">
            <a:xfrm>
              <a:off x="3463" y="3600"/>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b6</a:t>
              </a:r>
            </a:p>
          </p:txBody>
        </p:sp>
        <p:sp>
          <p:nvSpPr>
            <p:cNvPr id="9328" name="TextBox 132"/>
            <p:cNvSpPr txBox="1">
              <a:spLocks noChangeArrowheads="1"/>
            </p:cNvSpPr>
            <p:nvPr/>
          </p:nvSpPr>
          <p:spPr bwMode="auto">
            <a:xfrm>
              <a:off x="3703" y="3600"/>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b1</a:t>
              </a:r>
            </a:p>
          </p:txBody>
        </p:sp>
        <p:sp>
          <p:nvSpPr>
            <p:cNvPr id="134" name="Oval 133"/>
            <p:cNvSpPr>
              <a:spLocks noChangeArrowheads="1"/>
            </p:cNvSpPr>
            <p:nvPr/>
          </p:nvSpPr>
          <p:spPr bwMode="auto">
            <a:xfrm>
              <a:off x="3552" y="3504"/>
              <a:ext cx="96" cy="96"/>
            </a:xfrm>
            <a:prstGeom prst="ellipse">
              <a:avLst/>
            </a:prstGeom>
            <a:solidFill>
              <a:srgbClr val="BC5332"/>
            </a:solidFill>
            <a:ln w="9525" algn="ctr">
              <a:solidFill>
                <a:srgbClr val="4A7EBB"/>
              </a:solidFill>
              <a:round/>
              <a:headEnd/>
              <a:tailEnd/>
            </a:ln>
            <a:effectLst>
              <a:outerShdw dist="20000" dir="5400000" rotWithShape="0">
                <a:srgbClr val="000000">
                  <a:alpha val="37999"/>
                </a:srgbClr>
              </a:outerShdw>
            </a:effectLst>
          </p:spPr>
          <p:txBody>
            <a:bodyPr anchor="ctr"/>
            <a:lstStyle/>
            <a:p>
              <a:pPr algn="ctr">
                <a:defRPr/>
              </a:pPr>
              <a:endParaRPr lang="en-US">
                <a:solidFill>
                  <a:schemeClr val="dk1"/>
                </a:solidFill>
              </a:endParaRPr>
            </a:p>
          </p:txBody>
        </p:sp>
        <p:sp>
          <p:nvSpPr>
            <p:cNvPr id="135" name="Oval 134"/>
            <p:cNvSpPr/>
            <p:nvPr/>
          </p:nvSpPr>
          <p:spPr>
            <a:xfrm>
              <a:off x="3745" y="3504"/>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36" name="Oval 135"/>
            <p:cNvSpPr/>
            <p:nvPr/>
          </p:nvSpPr>
          <p:spPr>
            <a:xfrm>
              <a:off x="3985" y="3504"/>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9332" name="TextBox 137"/>
            <p:cNvSpPr txBox="1">
              <a:spLocks noChangeArrowheads="1"/>
            </p:cNvSpPr>
            <p:nvPr/>
          </p:nvSpPr>
          <p:spPr bwMode="auto">
            <a:xfrm>
              <a:off x="3895" y="3600"/>
              <a:ext cx="285"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exit</a:t>
              </a:r>
            </a:p>
          </p:txBody>
        </p:sp>
        <p:sp>
          <p:nvSpPr>
            <p:cNvPr id="9333" name="TextBox 139"/>
            <p:cNvSpPr txBox="1">
              <a:spLocks noChangeArrowheads="1"/>
            </p:cNvSpPr>
            <p:nvPr/>
          </p:nvSpPr>
          <p:spPr bwMode="auto">
            <a:xfrm>
              <a:off x="144" y="3456"/>
              <a:ext cx="62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latin typeface="Calibri" panose="020F0502020204030204" pitchFamily="34" charset="0"/>
                </a:rPr>
                <a:t>Full Path</a:t>
              </a:r>
            </a:p>
          </p:txBody>
        </p:sp>
        <p:sp>
          <p:nvSpPr>
            <p:cNvPr id="116" name="Oval 115"/>
            <p:cNvSpPr>
              <a:spLocks noChangeArrowheads="1"/>
            </p:cNvSpPr>
            <p:nvPr/>
          </p:nvSpPr>
          <p:spPr bwMode="auto">
            <a:xfrm>
              <a:off x="2352" y="3504"/>
              <a:ext cx="96" cy="96"/>
            </a:xfrm>
            <a:prstGeom prst="ellipse">
              <a:avLst/>
            </a:prstGeom>
            <a:solidFill>
              <a:srgbClr val="BC5332"/>
            </a:solidFill>
            <a:ln w="9525" algn="ctr">
              <a:solidFill>
                <a:srgbClr val="4A7EBB"/>
              </a:solidFill>
              <a:round/>
              <a:headEnd/>
              <a:tailEnd/>
            </a:ln>
            <a:effectLst>
              <a:outerShdw dist="20000" dir="5400000" rotWithShape="0">
                <a:srgbClr val="000000">
                  <a:alpha val="37999"/>
                </a:srgbClr>
              </a:outerShdw>
            </a:effectLst>
          </p:spPr>
          <p:txBody>
            <a:bodyPr anchor="ctr"/>
            <a:lstStyle/>
            <a:p>
              <a:pPr algn="ctr">
                <a:defRPr/>
              </a:pPr>
              <a:endParaRPr lang="en-US">
                <a:solidFill>
                  <a:schemeClr val="dk1"/>
                </a:solidFill>
              </a:endParaRPr>
            </a:p>
          </p:txBody>
        </p:sp>
        <p:sp>
          <p:nvSpPr>
            <p:cNvPr id="91" name="Oval 113"/>
            <p:cNvSpPr>
              <a:spLocks noChangeArrowheads="1"/>
            </p:cNvSpPr>
            <p:nvPr/>
          </p:nvSpPr>
          <p:spPr bwMode="auto">
            <a:xfrm>
              <a:off x="1871" y="3504"/>
              <a:ext cx="96" cy="96"/>
            </a:xfrm>
            <a:prstGeom prst="ellipse">
              <a:avLst/>
            </a:prstGeom>
            <a:solidFill>
              <a:schemeClr val="folHlink"/>
            </a:solidFill>
            <a:ln w="9525" algn="ctr">
              <a:solidFill>
                <a:srgbClr val="4A7EBB"/>
              </a:solidFill>
              <a:round/>
              <a:headEnd/>
              <a:tailEnd/>
            </a:ln>
            <a:effectLst>
              <a:outerShdw dist="20000" dir="5400000" rotWithShape="0">
                <a:srgbClr val="000000">
                  <a:alpha val="37999"/>
                </a:srgbClr>
              </a:outerShdw>
            </a:effectLst>
          </p:spPr>
          <p:txBody>
            <a:bodyPr anchor="ctr"/>
            <a:lstStyle/>
            <a:p>
              <a:pPr algn="ctr">
                <a:defRPr/>
              </a:pPr>
              <a:endParaRPr lang="en-US">
                <a:solidFill>
                  <a:schemeClr val="dk1"/>
                </a:solidFill>
              </a:endParaRPr>
            </a:p>
          </p:txBody>
        </p:sp>
        <p:sp>
          <p:nvSpPr>
            <p:cNvPr id="92" name="Oval 118"/>
            <p:cNvSpPr>
              <a:spLocks noChangeArrowheads="1"/>
            </p:cNvSpPr>
            <p:nvPr/>
          </p:nvSpPr>
          <p:spPr bwMode="auto">
            <a:xfrm>
              <a:off x="3072" y="3504"/>
              <a:ext cx="96" cy="96"/>
            </a:xfrm>
            <a:prstGeom prst="ellipse">
              <a:avLst/>
            </a:prstGeom>
            <a:solidFill>
              <a:schemeClr val="folHlink"/>
            </a:solidFill>
            <a:ln w="9525" algn="ctr">
              <a:solidFill>
                <a:srgbClr val="4A7EBB"/>
              </a:solidFill>
              <a:round/>
              <a:headEnd/>
              <a:tailEnd/>
            </a:ln>
            <a:effectLst>
              <a:outerShdw dist="20000" dir="5400000" rotWithShape="0">
                <a:srgbClr val="000000">
                  <a:alpha val="37999"/>
                </a:srgbClr>
              </a:outerShdw>
            </a:effectLst>
          </p:spPr>
          <p:txBody>
            <a:bodyPr anchor="ctr"/>
            <a:lstStyle/>
            <a:p>
              <a:pPr algn="ctr">
                <a:defRPr/>
              </a:pPr>
              <a:endParaRPr lang="en-US">
                <a:solidFill>
                  <a:schemeClr val="dk1"/>
                </a:solidFill>
              </a:endParaRPr>
            </a:p>
          </p:txBody>
        </p:sp>
      </p:grpSp>
      <p:grpSp>
        <p:nvGrpSpPr>
          <p:cNvPr id="11504" name="Group 240"/>
          <p:cNvGrpSpPr>
            <a:grpSpLocks/>
          </p:cNvGrpSpPr>
          <p:nvPr/>
        </p:nvGrpSpPr>
        <p:grpSpPr bwMode="auto">
          <a:xfrm>
            <a:off x="1524000" y="4800600"/>
            <a:ext cx="7907338" cy="533400"/>
            <a:chOff x="11" y="3024"/>
            <a:chExt cx="4981" cy="336"/>
          </a:xfrm>
        </p:grpSpPr>
        <p:cxnSp>
          <p:nvCxnSpPr>
            <p:cNvPr id="95" name="Straight Arrow Connector 94"/>
            <p:cNvCxnSpPr/>
            <p:nvPr/>
          </p:nvCxnSpPr>
          <p:spPr>
            <a:xfrm>
              <a:off x="960" y="3119"/>
              <a:ext cx="1632" cy="1"/>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96" name="Straight Arrow Connector 95"/>
            <p:cNvCxnSpPr/>
            <p:nvPr/>
          </p:nvCxnSpPr>
          <p:spPr>
            <a:xfrm>
              <a:off x="3360" y="3120"/>
              <a:ext cx="1632" cy="1"/>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98" name="Oval 97"/>
            <p:cNvSpPr/>
            <p:nvPr/>
          </p:nvSpPr>
          <p:spPr>
            <a:xfrm>
              <a:off x="3600" y="3072"/>
              <a:ext cx="96" cy="96"/>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9297" name="TextBox 100"/>
            <p:cNvSpPr txBox="1">
              <a:spLocks noChangeArrowheads="1"/>
            </p:cNvSpPr>
            <p:nvPr/>
          </p:nvSpPr>
          <p:spPr bwMode="auto">
            <a:xfrm>
              <a:off x="1200" y="3168"/>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b7</a:t>
              </a:r>
            </a:p>
          </p:txBody>
        </p:sp>
        <p:sp>
          <p:nvSpPr>
            <p:cNvPr id="9298" name="TextBox 101"/>
            <p:cNvSpPr txBox="1">
              <a:spLocks noChangeArrowheads="1"/>
            </p:cNvSpPr>
            <p:nvPr/>
          </p:nvSpPr>
          <p:spPr bwMode="auto">
            <a:xfrm>
              <a:off x="1536" y="3168"/>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b6</a:t>
              </a:r>
            </a:p>
          </p:txBody>
        </p:sp>
        <p:sp>
          <p:nvSpPr>
            <p:cNvPr id="104" name="Oval 103"/>
            <p:cNvSpPr/>
            <p:nvPr/>
          </p:nvSpPr>
          <p:spPr>
            <a:xfrm>
              <a:off x="3936" y="3072"/>
              <a:ext cx="96" cy="96"/>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9300" name="TextBox 104"/>
            <p:cNvSpPr txBox="1">
              <a:spLocks noChangeArrowheads="1"/>
            </p:cNvSpPr>
            <p:nvPr/>
          </p:nvSpPr>
          <p:spPr bwMode="auto">
            <a:xfrm>
              <a:off x="3559" y="3168"/>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b3</a:t>
              </a:r>
            </a:p>
          </p:txBody>
        </p:sp>
        <p:sp>
          <p:nvSpPr>
            <p:cNvPr id="9301" name="TextBox 105"/>
            <p:cNvSpPr txBox="1">
              <a:spLocks noChangeArrowheads="1"/>
            </p:cNvSpPr>
            <p:nvPr/>
          </p:nvSpPr>
          <p:spPr bwMode="auto">
            <a:xfrm>
              <a:off x="3888" y="3168"/>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b4</a:t>
              </a:r>
            </a:p>
          </p:txBody>
        </p:sp>
        <p:sp>
          <p:nvSpPr>
            <p:cNvPr id="9302" name="TextBox 106"/>
            <p:cNvSpPr txBox="1">
              <a:spLocks noChangeArrowheads="1"/>
            </p:cNvSpPr>
            <p:nvPr/>
          </p:nvSpPr>
          <p:spPr bwMode="auto">
            <a:xfrm>
              <a:off x="11" y="3024"/>
              <a:ext cx="85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latin typeface="Calibri" panose="020F0502020204030204" pitchFamily="34" charset="0"/>
                </a:rPr>
                <a:t>Partial paths</a:t>
              </a:r>
            </a:p>
          </p:txBody>
        </p:sp>
        <p:sp>
          <p:nvSpPr>
            <p:cNvPr id="97" name="Oval 96"/>
            <p:cNvSpPr>
              <a:spLocks noChangeArrowheads="1"/>
            </p:cNvSpPr>
            <p:nvPr/>
          </p:nvSpPr>
          <p:spPr bwMode="auto">
            <a:xfrm>
              <a:off x="1248" y="3072"/>
              <a:ext cx="96" cy="96"/>
            </a:xfrm>
            <a:prstGeom prst="ellipse">
              <a:avLst/>
            </a:prstGeom>
            <a:solidFill>
              <a:srgbClr val="BC5332"/>
            </a:solidFill>
            <a:ln>
              <a:noFill/>
            </a:ln>
            <a:extLst>
              <a:ext uri="{91240B29-F687-4F45-9708-019B960494DF}">
                <a14:hiddenLine xmlns:a14="http://schemas.microsoft.com/office/drawing/2010/main" w="25400" algn="ctr">
                  <a:solidFill>
                    <a:srgbClr val="8C3836"/>
                  </a:solidFill>
                  <a:round/>
                  <a:headEnd/>
                  <a:tailEnd/>
                </a14:hiddenLine>
              </a:ext>
            </a:extLst>
          </p:spPr>
          <p:txBody>
            <a:bodyPr anchor="ctr"/>
            <a:lstStyle/>
            <a:p>
              <a:pPr algn="ctr">
                <a:defRPr/>
              </a:pPr>
              <a:endParaRPr lang="en-US">
                <a:solidFill>
                  <a:schemeClr val="lt1"/>
                </a:solidFill>
              </a:endParaRPr>
            </a:p>
          </p:txBody>
        </p:sp>
        <p:sp>
          <p:nvSpPr>
            <p:cNvPr id="99" name="Oval 98"/>
            <p:cNvSpPr>
              <a:spLocks noChangeArrowheads="1"/>
            </p:cNvSpPr>
            <p:nvPr/>
          </p:nvSpPr>
          <p:spPr bwMode="auto">
            <a:xfrm>
              <a:off x="1584" y="3072"/>
              <a:ext cx="96" cy="96"/>
            </a:xfrm>
            <a:prstGeom prst="ellipse">
              <a:avLst/>
            </a:prstGeom>
            <a:solidFill>
              <a:srgbClr val="BC5332"/>
            </a:solidFill>
            <a:ln>
              <a:noFill/>
            </a:ln>
            <a:extLst>
              <a:ext uri="{91240B29-F687-4F45-9708-019B960494DF}">
                <a14:hiddenLine xmlns:a14="http://schemas.microsoft.com/office/drawing/2010/main" w="25400" algn="ctr">
                  <a:solidFill>
                    <a:srgbClr val="8C3836"/>
                  </a:solidFill>
                  <a:round/>
                  <a:headEnd/>
                  <a:tailEnd/>
                </a14:hiddenLine>
              </a:ext>
            </a:extLst>
          </p:spPr>
          <p:txBody>
            <a:bodyPr anchor="ctr"/>
            <a:lstStyle/>
            <a:p>
              <a:pPr algn="ctr">
                <a:defRPr/>
              </a:pPr>
              <a:endParaRPr lang="en-US">
                <a:solidFill>
                  <a:schemeClr val="lt1"/>
                </a:solidFill>
              </a:endParaRPr>
            </a:p>
          </p:txBody>
        </p:sp>
        <p:sp>
          <p:nvSpPr>
            <p:cNvPr id="93" name="Oval 97"/>
            <p:cNvSpPr>
              <a:spLocks noChangeArrowheads="1"/>
            </p:cNvSpPr>
            <p:nvPr/>
          </p:nvSpPr>
          <p:spPr bwMode="auto">
            <a:xfrm>
              <a:off x="3600" y="3072"/>
              <a:ext cx="96" cy="96"/>
            </a:xfrm>
            <a:prstGeom prst="ellipse">
              <a:avLst/>
            </a:prstGeom>
            <a:solidFill>
              <a:schemeClr val="folHlink"/>
            </a:solidFill>
            <a:ln>
              <a:noFill/>
            </a:ln>
            <a:extLst>
              <a:ext uri="{91240B29-F687-4F45-9708-019B960494DF}">
                <a14:hiddenLine xmlns:a14="http://schemas.microsoft.com/office/drawing/2010/main" w="25400" algn="ctr">
                  <a:solidFill>
                    <a:srgbClr val="000000"/>
                  </a:solidFill>
                  <a:round/>
                  <a:headEnd/>
                  <a:tailEnd/>
                </a14:hiddenLine>
              </a:ext>
            </a:extLst>
          </p:spPr>
          <p:txBody>
            <a:bodyPr anchor="ctr"/>
            <a:lstStyle/>
            <a:p>
              <a:pPr algn="ctr">
                <a:defRPr/>
              </a:pPr>
              <a:endParaRPr lang="en-US">
                <a:solidFill>
                  <a:schemeClr val="lt1"/>
                </a:solidFill>
              </a:endParaRPr>
            </a:p>
          </p:txBody>
        </p:sp>
        <p:sp>
          <p:nvSpPr>
            <p:cNvPr id="94" name="Oval 103"/>
            <p:cNvSpPr>
              <a:spLocks noChangeArrowheads="1"/>
            </p:cNvSpPr>
            <p:nvPr/>
          </p:nvSpPr>
          <p:spPr bwMode="auto">
            <a:xfrm>
              <a:off x="3936" y="3072"/>
              <a:ext cx="96" cy="96"/>
            </a:xfrm>
            <a:prstGeom prst="ellipse">
              <a:avLst/>
            </a:prstGeom>
            <a:solidFill>
              <a:schemeClr val="folHlink"/>
            </a:solidFill>
            <a:ln>
              <a:noFill/>
            </a:ln>
            <a:extLst>
              <a:ext uri="{91240B29-F687-4F45-9708-019B960494DF}">
                <a14:hiddenLine xmlns:a14="http://schemas.microsoft.com/office/drawing/2010/main" w="25400" algn="ctr">
                  <a:solidFill>
                    <a:srgbClr val="000000"/>
                  </a:solidFill>
                  <a:round/>
                  <a:headEnd/>
                  <a:tailEnd/>
                </a14:hiddenLine>
              </a:ext>
            </a:extLst>
          </p:spPr>
          <p:txBody>
            <a:bodyPr anchor="ctr"/>
            <a:lstStyle/>
            <a:p>
              <a:pPr algn="ctr">
                <a:defRPr/>
              </a:pPr>
              <a:endParaRPr lang="en-US">
                <a:solidFill>
                  <a:schemeClr val="lt1"/>
                </a:solidFill>
              </a:endParaRPr>
            </a:p>
          </p:txBody>
        </p:sp>
      </p:grpSp>
      <p:sp>
        <p:nvSpPr>
          <p:cNvPr id="11505" name="Text Box 241"/>
          <p:cNvSpPr txBox="1">
            <a:spLocks noChangeArrowheads="1"/>
          </p:cNvSpPr>
          <p:nvPr/>
        </p:nvSpPr>
        <p:spPr bwMode="auto">
          <a:xfrm>
            <a:off x="4419600" y="1905000"/>
            <a:ext cx="3124200" cy="641350"/>
          </a:xfrm>
          <a:prstGeom prst="rect">
            <a:avLst/>
          </a:prstGeom>
          <a:solidFill>
            <a:srgbClr val="D0CBE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Parallel execution</a:t>
            </a:r>
          </a:p>
          <a:p>
            <a:pPr eaLnBrk="1" hangingPunct="1">
              <a:spcBef>
                <a:spcPct val="0"/>
              </a:spcBef>
              <a:buFontTx/>
              <a:buNone/>
            </a:pPr>
            <a:r>
              <a:rPr lang="en-US" sz="1800"/>
              <a:t>	Faster Collection</a:t>
            </a:r>
          </a:p>
        </p:txBody>
      </p:sp>
      <p:grpSp>
        <p:nvGrpSpPr>
          <p:cNvPr id="11509" name="Group 245"/>
          <p:cNvGrpSpPr>
            <a:grpSpLocks/>
          </p:cNvGrpSpPr>
          <p:nvPr/>
        </p:nvGrpSpPr>
        <p:grpSpPr bwMode="auto">
          <a:xfrm>
            <a:off x="5181600" y="990600"/>
            <a:ext cx="1816100" cy="3124200"/>
            <a:chOff x="432" y="768"/>
            <a:chExt cx="1144" cy="1968"/>
          </a:xfrm>
        </p:grpSpPr>
        <p:cxnSp>
          <p:nvCxnSpPr>
            <p:cNvPr id="4" name="Straight Arrow Connector 3"/>
            <p:cNvCxnSpPr>
              <a:stCxn id="16" idx="4"/>
              <a:endCxn id="15" idx="0"/>
            </p:cNvCxnSpPr>
            <p:nvPr/>
          </p:nvCxnSpPr>
          <p:spPr>
            <a:xfrm rot="5400000">
              <a:off x="649" y="1036"/>
              <a:ext cx="238" cy="1"/>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a:stCxn id="15" idx="5"/>
              <a:endCxn id="20" idx="1"/>
            </p:cNvCxnSpPr>
            <p:nvPr/>
          </p:nvCxnSpPr>
          <p:spPr>
            <a:xfrm rot="16200000" flipH="1">
              <a:off x="829" y="1205"/>
              <a:ext cx="165" cy="220"/>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6" name="Freeform 5"/>
            <p:cNvSpPr/>
            <p:nvPr/>
          </p:nvSpPr>
          <p:spPr>
            <a:xfrm>
              <a:off x="432" y="1246"/>
              <a:ext cx="384" cy="1394"/>
            </a:xfrm>
            <a:custGeom>
              <a:avLst/>
              <a:gdLst>
                <a:gd name="connsiteX0" fmla="*/ 758537 w 945573"/>
                <a:gd name="connsiteY0" fmla="*/ 0 h 2909454"/>
                <a:gd name="connsiteX1" fmla="*/ 31173 w 945573"/>
                <a:gd name="connsiteY1" fmla="*/ 1475509 h 2909454"/>
                <a:gd name="connsiteX2" fmla="*/ 945573 w 945573"/>
                <a:gd name="connsiteY2" fmla="*/ 2909454 h 2909454"/>
              </a:gdLst>
              <a:ahLst/>
              <a:cxnLst>
                <a:cxn ang="0">
                  <a:pos x="connsiteX0" y="connsiteY0"/>
                </a:cxn>
                <a:cxn ang="0">
                  <a:pos x="connsiteX1" y="connsiteY1"/>
                </a:cxn>
                <a:cxn ang="0">
                  <a:pos x="connsiteX2" y="connsiteY2"/>
                </a:cxn>
              </a:cxnLst>
              <a:rect l="l" t="t" r="r" b="b"/>
              <a:pathLst>
                <a:path w="945573" h="2909454">
                  <a:moveTo>
                    <a:pt x="758537" y="0"/>
                  </a:moveTo>
                  <a:cubicBezTo>
                    <a:pt x="379268" y="495300"/>
                    <a:pt x="0" y="990600"/>
                    <a:pt x="31173" y="1475509"/>
                  </a:cubicBezTo>
                  <a:cubicBezTo>
                    <a:pt x="62346" y="1960418"/>
                    <a:pt x="503959" y="2434936"/>
                    <a:pt x="945573" y="2909454"/>
                  </a:cubicBezTo>
                </a:path>
              </a:pathLst>
            </a:custGeom>
            <a:ln w="12700">
              <a:tailEnd type="triangle" w="lg" len="lg"/>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9" name="Oval 8"/>
            <p:cNvSpPr/>
            <p:nvPr/>
          </p:nvSpPr>
          <p:spPr>
            <a:xfrm>
              <a:off x="816" y="2592"/>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9266" name="TextBox 9"/>
            <p:cNvSpPr txBox="1">
              <a:spLocks noChangeArrowheads="1"/>
            </p:cNvSpPr>
            <p:nvPr/>
          </p:nvSpPr>
          <p:spPr bwMode="auto">
            <a:xfrm>
              <a:off x="768" y="1054"/>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b1</a:t>
              </a:r>
            </a:p>
          </p:txBody>
        </p:sp>
        <p:sp>
          <p:nvSpPr>
            <p:cNvPr id="9267" name="TextBox 10"/>
            <p:cNvSpPr txBox="1">
              <a:spLocks noChangeArrowheads="1"/>
            </p:cNvSpPr>
            <p:nvPr/>
          </p:nvSpPr>
          <p:spPr bwMode="auto">
            <a:xfrm>
              <a:off x="1062" y="1285"/>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b2</a:t>
              </a:r>
            </a:p>
          </p:txBody>
        </p:sp>
        <p:sp>
          <p:nvSpPr>
            <p:cNvPr id="9268" name="TextBox 11"/>
            <p:cNvSpPr txBox="1">
              <a:spLocks noChangeArrowheads="1"/>
            </p:cNvSpPr>
            <p:nvPr/>
          </p:nvSpPr>
          <p:spPr bwMode="auto">
            <a:xfrm>
              <a:off x="822" y="1586"/>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b3</a:t>
              </a:r>
            </a:p>
          </p:txBody>
        </p:sp>
        <p:sp>
          <p:nvSpPr>
            <p:cNvPr id="9269" name="TextBox 12"/>
            <p:cNvSpPr txBox="1">
              <a:spLocks noChangeArrowheads="1"/>
            </p:cNvSpPr>
            <p:nvPr/>
          </p:nvSpPr>
          <p:spPr bwMode="auto">
            <a:xfrm>
              <a:off x="1056" y="2304"/>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b8</a:t>
              </a:r>
            </a:p>
          </p:txBody>
        </p:sp>
        <p:sp>
          <p:nvSpPr>
            <p:cNvPr id="15" name="Oval 14"/>
            <p:cNvSpPr/>
            <p:nvPr/>
          </p:nvSpPr>
          <p:spPr>
            <a:xfrm>
              <a:off x="720" y="1150"/>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6" name="Oval 15"/>
            <p:cNvSpPr/>
            <p:nvPr/>
          </p:nvSpPr>
          <p:spPr>
            <a:xfrm>
              <a:off x="720" y="816"/>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7" name="Oval 16"/>
            <p:cNvSpPr/>
            <p:nvPr/>
          </p:nvSpPr>
          <p:spPr>
            <a:xfrm>
              <a:off x="1008" y="2304"/>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20" name="Oval 19"/>
            <p:cNvSpPr/>
            <p:nvPr/>
          </p:nvSpPr>
          <p:spPr>
            <a:xfrm>
              <a:off x="1008" y="1383"/>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9274" name="TextBox 22"/>
            <p:cNvSpPr txBox="1">
              <a:spLocks noChangeArrowheads="1"/>
            </p:cNvSpPr>
            <p:nvPr/>
          </p:nvSpPr>
          <p:spPr bwMode="auto">
            <a:xfrm>
              <a:off x="1104" y="1824"/>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b5</a:t>
              </a:r>
            </a:p>
          </p:txBody>
        </p:sp>
        <p:cxnSp>
          <p:nvCxnSpPr>
            <p:cNvPr id="25" name="Straight Arrow Connector 24"/>
            <p:cNvCxnSpPr>
              <a:stCxn id="20" idx="3"/>
              <a:endCxn id="21" idx="0"/>
            </p:cNvCxnSpPr>
            <p:nvPr/>
          </p:nvCxnSpPr>
          <p:spPr>
            <a:xfrm rot="5400000">
              <a:off x="837" y="1445"/>
              <a:ext cx="167"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20" idx="5"/>
              <a:endCxn id="22" idx="0"/>
            </p:cNvCxnSpPr>
            <p:nvPr/>
          </p:nvCxnSpPr>
          <p:spPr>
            <a:xfrm rot="16200000" flipH="1">
              <a:off x="1111" y="1445"/>
              <a:ext cx="167"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21" idx="4"/>
              <a:endCxn id="7" idx="1"/>
            </p:cNvCxnSpPr>
            <p:nvPr/>
          </p:nvCxnSpPr>
          <p:spPr>
            <a:xfrm rot="16200000" flipH="1">
              <a:off x="840" y="1712"/>
              <a:ext cx="158"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22" idx="4"/>
              <a:endCxn id="7" idx="7"/>
            </p:cNvCxnSpPr>
            <p:nvPr/>
          </p:nvCxnSpPr>
          <p:spPr>
            <a:xfrm rot="5400000">
              <a:off x="1114" y="1712"/>
              <a:ext cx="158"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9279" name="TextBox 28"/>
            <p:cNvSpPr txBox="1">
              <a:spLocks noChangeArrowheads="1"/>
            </p:cNvSpPr>
            <p:nvPr/>
          </p:nvSpPr>
          <p:spPr bwMode="auto">
            <a:xfrm>
              <a:off x="1344" y="1584"/>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b4</a:t>
              </a:r>
            </a:p>
          </p:txBody>
        </p:sp>
        <p:sp>
          <p:nvSpPr>
            <p:cNvPr id="30" name="Freeform 29"/>
            <p:cNvSpPr/>
            <p:nvPr/>
          </p:nvSpPr>
          <p:spPr>
            <a:xfrm>
              <a:off x="661" y="1236"/>
              <a:ext cx="395" cy="1308"/>
            </a:xfrm>
            <a:custGeom>
              <a:avLst/>
              <a:gdLst>
                <a:gd name="connsiteX0" fmla="*/ 781538 w 781538"/>
                <a:gd name="connsiteY0" fmla="*/ 2969846 h 3354103"/>
                <a:gd name="connsiteX1" fmla="*/ 234461 w 781538"/>
                <a:gd name="connsiteY1" fmla="*/ 3118339 h 3354103"/>
                <a:gd name="connsiteX2" fmla="*/ 7815 w 781538"/>
                <a:gd name="connsiteY2" fmla="*/ 1555262 h 3354103"/>
                <a:gd name="connsiteX3" fmla="*/ 187569 w 781538"/>
                <a:gd name="connsiteY3" fmla="*/ 0 h 3354103"/>
                <a:gd name="connsiteX4" fmla="*/ 187569 w 781538"/>
                <a:gd name="connsiteY4" fmla="*/ 0 h 3354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538" h="3354103">
                  <a:moveTo>
                    <a:pt x="781538" y="2969846"/>
                  </a:moveTo>
                  <a:cubicBezTo>
                    <a:pt x="572476" y="3161974"/>
                    <a:pt x="363415" y="3354103"/>
                    <a:pt x="234461" y="3118339"/>
                  </a:cubicBezTo>
                  <a:cubicBezTo>
                    <a:pt x="105507" y="2882575"/>
                    <a:pt x="15630" y="2074985"/>
                    <a:pt x="7815" y="1555262"/>
                  </a:cubicBezTo>
                  <a:cubicBezTo>
                    <a:pt x="0" y="1035539"/>
                    <a:pt x="187569" y="0"/>
                    <a:pt x="187569" y="0"/>
                  </a:cubicBezTo>
                  <a:lnTo>
                    <a:pt x="187569" y="0"/>
                  </a:lnTo>
                </a:path>
              </a:pathLst>
            </a:custGeom>
            <a:ln w="12700">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9281" name="TextBox 30"/>
            <p:cNvSpPr txBox="1">
              <a:spLocks noChangeArrowheads="1"/>
            </p:cNvSpPr>
            <p:nvPr/>
          </p:nvSpPr>
          <p:spPr bwMode="auto">
            <a:xfrm>
              <a:off x="789" y="768"/>
              <a:ext cx="35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entry</a:t>
              </a:r>
            </a:p>
          </p:txBody>
        </p:sp>
        <p:sp>
          <p:nvSpPr>
            <p:cNvPr id="9282" name="TextBox 31"/>
            <p:cNvSpPr txBox="1">
              <a:spLocks noChangeArrowheads="1"/>
            </p:cNvSpPr>
            <p:nvPr/>
          </p:nvSpPr>
          <p:spPr bwMode="auto">
            <a:xfrm>
              <a:off x="885" y="2544"/>
              <a:ext cx="285"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exit</a:t>
              </a:r>
            </a:p>
          </p:txBody>
        </p:sp>
        <p:sp>
          <p:nvSpPr>
            <p:cNvPr id="9283" name="TextBox 11"/>
            <p:cNvSpPr txBox="1">
              <a:spLocks noChangeArrowheads="1"/>
            </p:cNvSpPr>
            <p:nvPr/>
          </p:nvSpPr>
          <p:spPr bwMode="auto">
            <a:xfrm>
              <a:off x="822" y="2066"/>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b7</a:t>
              </a:r>
            </a:p>
          </p:txBody>
        </p:sp>
        <p:sp>
          <p:nvSpPr>
            <p:cNvPr id="100" name="Oval 19"/>
            <p:cNvSpPr/>
            <p:nvPr/>
          </p:nvSpPr>
          <p:spPr>
            <a:xfrm>
              <a:off x="1008" y="1863"/>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cxnSp>
          <p:nvCxnSpPr>
            <p:cNvPr id="103" name="Straight Arrow Connector 24"/>
            <p:cNvCxnSpPr>
              <a:stCxn id="20" idx="3"/>
              <a:endCxn id="21" idx="0"/>
            </p:cNvCxnSpPr>
            <p:nvPr/>
          </p:nvCxnSpPr>
          <p:spPr>
            <a:xfrm rot="5400000">
              <a:off x="837" y="1925"/>
              <a:ext cx="167"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9286" name="Straight Arrow Connector 25"/>
            <p:cNvCxnSpPr>
              <a:cxnSpLocks noChangeShapeType="1"/>
            </p:cNvCxnSpPr>
            <p:nvPr/>
          </p:nvCxnSpPr>
          <p:spPr bwMode="auto">
            <a:xfrm>
              <a:off x="1090" y="1945"/>
              <a:ext cx="206" cy="167"/>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110" name="Straight Arrow Connector 26"/>
            <p:cNvCxnSpPr>
              <a:stCxn id="21" idx="4"/>
              <a:endCxn id="7" idx="1"/>
            </p:cNvCxnSpPr>
            <p:nvPr/>
          </p:nvCxnSpPr>
          <p:spPr>
            <a:xfrm rot="16200000" flipH="1">
              <a:off x="840" y="2192"/>
              <a:ext cx="158"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21" name="Straight Arrow Connector 27"/>
            <p:cNvCxnSpPr>
              <a:stCxn id="22" idx="4"/>
              <a:endCxn id="7" idx="7"/>
            </p:cNvCxnSpPr>
            <p:nvPr/>
          </p:nvCxnSpPr>
          <p:spPr>
            <a:xfrm rot="5400000">
              <a:off x="1114" y="2184"/>
              <a:ext cx="158"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9289" name="TextBox 28"/>
            <p:cNvSpPr txBox="1">
              <a:spLocks noChangeArrowheads="1"/>
            </p:cNvSpPr>
            <p:nvPr/>
          </p:nvSpPr>
          <p:spPr bwMode="auto">
            <a:xfrm>
              <a:off x="1344" y="2064"/>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b6</a:t>
              </a:r>
            </a:p>
          </p:txBody>
        </p:sp>
        <p:sp>
          <p:nvSpPr>
            <p:cNvPr id="122" name="Oval 16"/>
            <p:cNvSpPr/>
            <p:nvPr/>
          </p:nvSpPr>
          <p:spPr>
            <a:xfrm>
              <a:off x="1248" y="2112"/>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23" name="Oval 16"/>
            <p:cNvSpPr/>
            <p:nvPr/>
          </p:nvSpPr>
          <p:spPr>
            <a:xfrm>
              <a:off x="1248" y="1632"/>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24" name="Oval 16"/>
            <p:cNvSpPr/>
            <p:nvPr/>
          </p:nvSpPr>
          <p:spPr>
            <a:xfrm>
              <a:off x="768" y="2112"/>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25" name="Oval 16"/>
            <p:cNvSpPr/>
            <p:nvPr/>
          </p:nvSpPr>
          <p:spPr>
            <a:xfrm>
              <a:off x="768" y="1632"/>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grpSp>
      <p:sp>
        <p:nvSpPr>
          <p:cNvPr id="11512" name="Text Box 248"/>
          <p:cNvSpPr txBox="1">
            <a:spLocks noChangeArrowheads="1"/>
          </p:cNvSpPr>
          <p:nvPr/>
        </p:nvSpPr>
        <p:spPr bwMode="auto">
          <a:xfrm>
            <a:off x="960438" y="1535905"/>
            <a:ext cx="10223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dirty="0"/>
              <a:t>Profile 1</a:t>
            </a:r>
          </a:p>
        </p:txBody>
      </p:sp>
      <p:sp>
        <p:nvSpPr>
          <p:cNvPr id="11513" name="Text Box 249"/>
          <p:cNvSpPr txBox="1">
            <a:spLocks noChangeArrowheads="1"/>
          </p:cNvSpPr>
          <p:nvPr/>
        </p:nvSpPr>
        <p:spPr bwMode="auto">
          <a:xfrm>
            <a:off x="10614025" y="1582591"/>
            <a:ext cx="10223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dirty="0"/>
              <a:t>Profile 2</a:t>
            </a:r>
          </a:p>
        </p:txBody>
      </p:sp>
      <p:sp>
        <p:nvSpPr>
          <p:cNvPr id="11514" name="Rectangle 250"/>
          <p:cNvSpPr>
            <a:spLocks noChangeArrowheads="1"/>
          </p:cNvSpPr>
          <p:nvPr/>
        </p:nvSpPr>
        <p:spPr bwMode="auto">
          <a:xfrm>
            <a:off x="4419600" y="2514600"/>
            <a:ext cx="3124200" cy="915988"/>
          </a:xfrm>
          <a:prstGeom prst="rect">
            <a:avLst/>
          </a:prstGeom>
          <a:solidFill>
            <a:srgbClr val="D0CBE3"/>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Profile size</a:t>
            </a:r>
          </a:p>
          <a:p>
            <a:pPr eaLnBrk="1" hangingPunct="1">
              <a:spcBef>
                <a:spcPct val="0"/>
              </a:spcBef>
              <a:buFontTx/>
              <a:buNone/>
            </a:pPr>
            <a:r>
              <a:rPr lang="en-US" sz="1800"/>
              <a:t>	Limited monitoring</a:t>
            </a:r>
          </a:p>
          <a:p>
            <a:pPr eaLnBrk="1" hangingPunct="1">
              <a:spcBef>
                <a:spcPct val="0"/>
              </a:spcBef>
              <a:buFontTx/>
              <a:buNone/>
            </a:pPr>
            <a:r>
              <a:rPr lang="en-US" sz="1800"/>
              <a:t>	</a:t>
            </a:r>
          </a:p>
        </p:txBody>
      </p:sp>
      <p:grpSp>
        <p:nvGrpSpPr>
          <p:cNvPr id="11578" name="Group 314"/>
          <p:cNvGrpSpPr>
            <a:grpSpLocks/>
          </p:cNvGrpSpPr>
          <p:nvPr/>
        </p:nvGrpSpPr>
        <p:grpSpPr bwMode="auto">
          <a:xfrm>
            <a:off x="6705600" y="914401"/>
            <a:ext cx="1066800" cy="733425"/>
            <a:chOff x="3264" y="624"/>
            <a:chExt cx="672" cy="462"/>
          </a:xfrm>
        </p:grpSpPr>
        <p:grpSp>
          <p:nvGrpSpPr>
            <p:cNvPr id="9252" name="Group 263"/>
            <p:cNvGrpSpPr>
              <a:grpSpLocks/>
            </p:cNvGrpSpPr>
            <p:nvPr/>
          </p:nvGrpSpPr>
          <p:grpSpPr bwMode="auto">
            <a:xfrm>
              <a:off x="3264" y="672"/>
              <a:ext cx="248" cy="414"/>
              <a:chOff x="5272" y="2745"/>
              <a:chExt cx="248" cy="414"/>
            </a:xfrm>
          </p:grpSpPr>
          <p:sp>
            <p:nvSpPr>
              <p:cNvPr id="9259" name="Text Box 260"/>
              <p:cNvSpPr txBox="1">
                <a:spLocks noChangeArrowheads="1"/>
              </p:cNvSpPr>
              <p:nvPr/>
            </p:nvSpPr>
            <p:spPr bwMode="auto">
              <a:xfrm>
                <a:off x="5320" y="2745"/>
                <a:ext cx="20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a:t>
                </a:r>
              </a:p>
            </p:txBody>
          </p:sp>
          <p:sp>
            <p:nvSpPr>
              <p:cNvPr id="9260" name="Text Box 261"/>
              <p:cNvSpPr txBox="1">
                <a:spLocks noChangeArrowheads="1"/>
              </p:cNvSpPr>
              <p:nvPr/>
            </p:nvSpPr>
            <p:spPr bwMode="auto">
              <a:xfrm>
                <a:off x="5272" y="2928"/>
                <a:ext cx="20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a:t>
                </a:r>
              </a:p>
            </p:txBody>
          </p:sp>
          <p:sp>
            <p:nvSpPr>
              <p:cNvPr id="9261" name="Line 262"/>
              <p:cNvSpPr>
                <a:spLocks noChangeShapeType="1"/>
              </p:cNvSpPr>
              <p:nvPr/>
            </p:nvSpPr>
            <p:spPr bwMode="auto">
              <a:xfrm flipH="1">
                <a:off x="5376" y="2880"/>
                <a:ext cx="48" cy="14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9253" name="Group 301"/>
            <p:cNvGrpSpPr>
              <a:grpSpLocks/>
            </p:cNvGrpSpPr>
            <p:nvPr/>
          </p:nvGrpSpPr>
          <p:grpSpPr bwMode="auto">
            <a:xfrm>
              <a:off x="3264" y="624"/>
              <a:ext cx="672" cy="462"/>
              <a:chOff x="3264" y="624"/>
              <a:chExt cx="672" cy="462"/>
            </a:xfrm>
          </p:grpSpPr>
          <p:sp>
            <p:nvSpPr>
              <p:cNvPr id="9254" name="Text Box 254"/>
              <p:cNvSpPr txBox="1">
                <a:spLocks noChangeArrowheads="1"/>
              </p:cNvSpPr>
              <p:nvPr/>
            </p:nvSpPr>
            <p:spPr bwMode="auto">
              <a:xfrm>
                <a:off x="3408" y="624"/>
                <a:ext cx="528"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 (input)</a:t>
                </a:r>
              </a:p>
            </p:txBody>
          </p:sp>
          <p:grpSp>
            <p:nvGrpSpPr>
              <p:cNvPr id="9255" name="Group 286"/>
              <p:cNvGrpSpPr>
                <a:grpSpLocks/>
              </p:cNvGrpSpPr>
              <p:nvPr/>
            </p:nvGrpSpPr>
            <p:grpSpPr bwMode="auto">
              <a:xfrm>
                <a:off x="3264" y="672"/>
                <a:ext cx="248" cy="414"/>
                <a:chOff x="5272" y="2745"/>
                <a:chExt cx="248" cy="414"/>
              </a:xfrm>
            </p:grpSpPr>
            <p:sp>
              <p:nvSpPr>
                <p:cNvPr id="9256" name="Text Box 287"/>
                <p:cNvSpPr txBox="1">
                  <a:spLocks noChangeArrowheads="1"/>
                </p:cNvSpPr>
                <p:nvPr/>
              </p:nvSpPr>
              <p:spPr bwMode="auto">
                <a:xfrm>
                  <a:off x="5320" y="2745"/>
                  <a:ext cx="20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a:t>
                  </a:r>
                </a:p>
              </p:txBody>
            </p:sp>
            <p:sp>
              <p:nvSpPr>
                <p:cNvPr id="9257" name="Text Box 288"/>
                <p:cNvSpPr txBox="1">
                  <a:spLocks noChangeArrowheads="1"/>
                </p:cNvSpPr>
                <p:nvPr/>
              </p:nvSpPr>
              <p:spPr bwMode="auto">
                <a:xfrm>
                  <a:off x="5272" y="2928"/>
                  <a:ext cx="20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a:t>
                  </a:r>
                </a:p>
              </p:txBody>
            </p:sp>
            <p:sp>
              <p:nvSpPr>
                <p:cNvPr id="9258" name="Line 289"/>
                <p:cNvSpPr>
                  <a:spLocks noChangeShapeType="1"/>
                </p:cNvSpPr>
                <p:nvPr/>
              </p:nvSpPr>
              <p:spPr bwMode="auto">
                <a:xfrm flipH="1">
                  <a:off x="5376" y="2880"/>
                  <a:ext cx="48" cy="14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grpSp>
        <p:nvGrpSpPr>
          <p:cNvPr id="11571" name="Group 307"/>
          <p:cNvGrpSpPr>
            <a:grpSpLocks/>
          </p:cNvGrpSpPr>
          <p:nvPr/>
        </p:nvGrpSpPr>
        <p:grpSpPr bwMode="auto">
          <a:xfrm>
            <a:off x="3276600" y="4191001"/>
            <a:ext cx="1231900" cy="657225"/>
            <a:chOff x="1008" y="2640"/>
            <a:chExt cx="776" cy="414"/>
          </a:xfrm>
        </p:grpSpPr>
        <p:sp>
          <p:nvSpPr>
            <p:cNvPr id="9247" name="Text Box 302"/>
            <p:cNvSpPr txBox="1">
              <a:spLocks noChangeArrowheads="1"/>
            </p:cNvSpPr>
            <p:nvPr/>
          </p:nvSpPr>
          <p:spPr bwMode="auto">
            <a:xfrm>
              <a:off x="1008" y="2736"/>
              <a:ext cx="58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Run on</a:t>
              </a:r>
              <a:endParaRPr lang="en-US" sz="1800" i="1"/>
            </a:p>
          </p:txBody>
        </p:sp>
        <p:grpSp>
          <p:nvGrpSpPr>
            <p:cNvPr id="9248" name="Group 303"/>
            <p:cNvGrpSpPr>
              <a:grpSpLocks/>
            </p:cNvGrpSpPr>
            <p:nvPr/>
          </p:nvGrpSpPr>
          <p:grpSpPr bwMode="auto">
            <a:xfrm>
              <a:off x="1536" y="2640"/>
              <a:ext cx="248" cy="414"/>
              <a:chOff x="5272" y="2745"/>
              <a:chExt cx="248" cy="414"/>
            </a:xfrm>
          </p:grpSpPr>
          <p:sp>
            <p:nvSpPr>
              <p:cNvPr id="9249" name="Text Box 304"/>
              <p:cNvSpPr txBox="1">
                <a:spLocks noChangeArrowheads="1"/>
              </p:cNvSpPr>
              <p:nvPr/>
            </p:nvSpPr>
            <p:spPr bwMode="auto">
              <a:xfrm>
                <a:off x="5320" y="2745"/>
                <a:ext cx="20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a:t>
                </a:r>
              </a:p>
            </p:txBody>
          </p:sp>
          <p:sp>
            <p:nvSpPr>
              <p:cNvPr id="9250" name="Text Box 305"/>
              <p:cNvSpPr txBox="1">
                <a:spLocks noChangeArrowheads="1"/>
              </p:cNvSpPr>
              <p:nvPr/>
            </p:nvSpPr>
            <p:spPr bwMode="auto">
              <a:xfrm>
                <a:off x="5272" y="2928"/>
                <a:ext cx="20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a:t>
                </a:r>
              </a:p>
            </p:txBody>
          </p:sp>
          <p:sp>
            <p:nvSpPr>
              <p:cNvPr id="9251" name="Line 306"/>
              <p:cNvSpPr>
                <a:spLocks noChangeShapeType="1"/>
              </p:cNvSpPr>
              <p:nvPr/>
            </p:nvSpPr>
            <p:spPr bwMode="auto">
              <a:xfrm flipH="1">
                <a:off x="5376" y="2880"/>
                <a:ext cx="48" cy="14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11572" name="Group 308"/>
          <p:cNvGrpSpPr>
            <a:grpSpLocks/>
          </p:cNvGrpSpPr>
          <p:nvPr/>
        </p:nvGrpSpPr>
        <p:grpSpPr bwMode="auto">
          <a:xfrm>
            <a:off x="7073900" y="4191001"/>
            <a:ext cx="1231900" cy="657225"/>
            <a:chOff x="1008" y="2640"/>
            <a:chExt cx="776" cy="414"/>
          </a:xfrm>
        </p:grpSpPr>
        <p:sp>
          <p:nvSpPr>
            <p:cNvPr id="9242" name="Text Box 309"/>
            <p:cNvSpPr txBox="1">
              <a:spLocks noChangeArrowheads="1"/>
            </p:cNvSpPr>
            <p:nvPr/>
          </p:nvSpPr>
          <p:spPr bwMode="auto">
            <a:xfrm>
              <a:off x="1008" y="2736"/>
              <a:ext cx="58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Run on</a:t>
              </a:r>
              <a:endParaRPr lang="en-US" sz="1800" i="1"/>
            </a:p>
          </p:txBody>
        </p:sp>
        <p:grpSp>
          <p:nvGrpSpPr>
            <p:cNvPr id="9243" name="Group 310"/>
            <p:cNvGrpSpPr>
              <a:grpSpLocks/>
            </p:cNvGrpSpPr>
            <p:nvPr/>
          </p:nvGrpSpPr>
          <p:grpSpPr bwMode="auto">
            <a:xfrm>
              <a:off x="1536" y="2640"/>
              <a:ext cx="248" cy="414"/>
              <a:chOff x="5272" y="2745"/>
              <a:chExt cx="248" cy="414"/>
            </a:xfrm>
          </p:grpSpPr>
          <p:sp>
            <p:nvSpPr>
              <p:cNvPr id="9244" name="Text Box 311"/>
              <p:cNvSpPr txBox="1">
                <a:spLocks noChangeArrowheads="1"/>
              </p:cNvSpPr>
              <p:nvPr/>
            </p:nvSpPr>
            <p:spPr bwMode="auto">
              <a:xfrm>
                <a:off x="5320" y="2745"/>
                <a:ext cx="20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a:t>
                </a:r>
              </a:p>
            </p:txBody>
          </p:sp>
          <p:sp>
            <p:nvSpPr>
              <p:cNvPr id="9245" name="Text Box 312"/>
              <p:cNvSpPr txBox="1">
                <a:spLocks noChangeArrowheads="1"/>
              </p:cNvSpPr>
              <p:nvPr/>
            </p:nvSpPr>
            <p:spPr bwMode="auto">
              <a:xfrm>
                <a:off x="5272" y="2928"/>
                <a:ext cx="20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a:t>
                </a:r>
              </a:p>
            </p:txBody>
          </p:sp>
          <p:sp>
            <p:nvSpPr>
              <p:cNvPr id="9246" name="Line 313"/>
              <p:cNvSpPr>
                <a:spLocks noChangeShapeType="1"/>
              </p:cNvSpPr>
              <p:nvPr/>
            </p:nvSpPr>
            <p:spPr bwMode="auto">
              <a:xfrm flipH="1">
                <a:off x="5376" y="2880"/>
                <a:ext cx="48" cy="14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grpSp>
        <p:nvGrpSpPr>
          <p:cNvPr id="11609" name="Group 345"/>
          <p:cNvGrpSpPr>
            <a:grpSpLocks/>
          </p:cNvGrpSpPr>
          <p:nvPr/>
        </p:nvGrpSpPr>
        <p:grpSpPr bwMode="auto">
          <a:xfrm>
            <a:off x="5029200" y="1828800"/>
            <a:ext cx="1676400" cy="2819400"/>
            <a:chOff x="2928" y="1968"/>
            <a:chExt cx="1056" cy="1776"/>
          </a:xfrm>
        </p:grpSpPr>
        <p:sp>
          <p:nvSpPr>
            <p:cNvPr id="9236" name="Freeform 316"/>
            <p:cNvSpPr>
              <a:spLocks/>
            </p:cNvSpPr>
            <p:nvPr/>
          </p:nvSpPr>
          <p:spPr bwMode="auto">
            <a:xfrm>
              <a:off x="2928" y="1968"/>
              <a:ext cx="936" cy="1776"/>
            </a:xfrm>
            <a:custGeom>
              <a:avLst/>
              <a:gdLst>
                <a:gd name="T0" fmla="*/ 448 w 936"/>
                <a:gd name="T1" fmla="*/ 0 h 1776"/>
                <a:gd name="T2" fmla="*/ 448 w 936"/>
                <a:gd name="T3" fmla="*/ 384 h 1776"/>
                <a:gd name="T4" fmla="*/ 640 w 936"/>
                <a:gd name="T5" fmla="*/ 528 h 1776"/>
                <a:gd name="T6" fmla="*/ 352 w 936"/>
                <a:gd name="T7" fmla="*/ 816 h 1776"/>
                <a:gd name="T8" fmla="*/ 640 w 936"/>
                <a:gd name="T9" fmla="*/ 1008 h 1776"/>
                <a:gd name="T10" fmla="*/ 352 w 936"/>
                <a:gd name="T11" fmla="*/ 1248 h 1776"/>
                <a:gd name="T12" fmla="*/ 640 w 936"/>
                <a:gd name="T13" fmla="*/ 1440 h 1776"/>
                <a:gd name="T14" fmla="*/ 736 w 936"/>
                <a:gd name="T15" fmla="*/ 528 h 1776"/>
                <a:gd name="T16" fmla="*/ 928 w 936"/>
                <a:gd name="T17" fmla="*/ 816 h 1776"/>
                <a:gd name="T18" fmla="*/ 736 w 936"/>
                <a:gd name="T19" fmla="*/ 1008 h 1776"/>
                <a:gd name="T20" fmla="*/ 928 w 936"/>
                <a:gd name="T21" fmla="*/ 1200 h 1776"/>
                <a:gd name="T22" fmla="*/ 688 w 936"/>
                <a:gd name="T23" fmla="*/ 1488 h 1776"/>
                <a:gd name="T24" fmla="*/ 352 w 936"/>
                <a:gd name="T25" fmla="*/ 1536 h 1776"/>
                <a:gd name="T26" fmla="*/ 160 w 936"/>
                <a:gd name="T27" fmla="*/ 1008 h 1776"/>
                <a:gd name="T28" fmla="*/ 496 w 936"/>
                <a:gd name="T29" fmla="*/ 480 h 1776"/>
                <a:gd name="T30" fmla="*/ 64 w 936"/>
                <a:gd name="T31" fmla="*/ 864 h 1776"/>
                <a:gd name="T32" fmla="*/ 112 w 936"/>
                <a:gd name="T33" fmla="*/ 1344 h 1776"/>
                <a:gd name="T34" fmla="*/ 544 w 936"/>
                <a:gd name="T35" fmla="*/ 1776 h 177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936" h="1776">
                  <a:moveTo>
                    <a:pt x="448" y="0"/>
                  </a:moveTo>
                  <a:cubicBezTo>
                    <a:pt x="432" y="148"/>
                    <a:pt x="416" y="296"/>
                    <a:pt x="448" y="384"/>
                  </a:cubicBezTo>
                  <a:cubicBezTo>
                    <a:pt x="480" y="472"/>
                    <a:pt x="656" y="456"/>
                    <a:pt x="640" y="528"/>
                  </a:cubicBezTo>
                  <a:cubicBezTo>
                    <a:pt x="624" y="600"/>
                    <a:pt x="352" y="736"/>
                    <a:pt x="352" y="816"/>
                  </a:cubicBezTo>
                  <a:cubicBezTo>
                    <a:pt x="352" y="896"/>
                    <a:pt x="640" y="936"/>
                    <a:pt x="640" y="1008"/>
                  </a:cubicBezTo>
                  <a:cubicBezTo>
                    <a:pt x="640" y="1080"/>
                    <a:pt x="352" y="1176"/>
                    <a:pt x="352" y="1248"/>
                  </a:cubicBezTo>
                  <a:cubicBezTo>
                    <a:pt x="352" y="1320"/>
                    <a:pt x="576" y="1560"/>
                    <a:pt x="640" y="1440"/>
                  </a:cubicBezTo>
                  <a:cubicBezTo>
                    <a:pt x="704" y="1320"/>
                    <a:pt x="688" y="632"/>
                    <a:pt x="736" y="528"/>
                  </a:cubicBezTo>
                  <a:cubicBezTo>
                    <a:pt x="784" y="424"/>
                    <a:pt x="928" y="736"/>
                    <a:pt x="928" y="816"/>
                  </a:cubicBezTo>
                  <a:cubicBezTo>
                    <a:pt x="928" y="896"/>
                    <a:pt x="736" y="944"/>
                    <a:pt x="736" y="1008"/>
                  </a:cubicBezTo>
                  <a:cubicBezTo>
                    <a:pt x="736" y="1072"/>
                    <a:pt x="936" y="1120"/>
                    <a:pt x="928" y="1200"/>
                  </a:cubicBezTo>
                  <a:cubicBezTo>
                    <a:pt x="920" y="1280"/>
                    <a:pt x="784" y="1432"/>
                    <a:pt x="688" y="1488"/>
                  </a:cubicBezTo>
                  <a:cubicBezTo>
                    <a:pt x="592" y="1544"/>
                    <a:pt x="440" y="1616"/>
                    <a:pt x="352" y="1536"/>
                  </a:cubicBezTo>
                  <a:cubicBezTo>
                    <a:pt x="264" y="1456"/>
                    <a:pt x="136" y="1184"/>
                    <a:pt x="160" y="1008"/>
                  </a:cubicBezTo>
                  <a:cubicBezTo>
                    <a:pt x="184" y="832"/>
                    <a:pt x="512" y="504"/>
                    <a:pt x="496" y="480"/>
                  </a:cubicBezTo>
                  <a:cubicBezTo>
                    <a:pt x="480" y="456"/>
                    <a:pt x="128" y="720"/>
                    <a:pt x="64" y="864"/>
                  </a:cubicBezTo>
                  <a:cubicBezTo>
                    <a:pt x="0" y="1008"/>
                    <a:pt x="32" y="1192"/>
                    <a:pt x="112" y="1344"/>
                  </a:cubicBezTo>
                  <a:cubicBezTo>
                    <a:pt x="192" y="1496"/>
                    <a:pt x="472" y="1704"/>
                    <a:pt x="544" y="1776"/>
                  </a:cubicBez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9237" name="Group 338"/>
            <p:cNvGrpSpPr>
              <a:grpSpLocks/>
            </p:cNvGrpSpPr>
            <p:nvPr/>
          </p:nvGrpSpPr>
          <p:grpSpPr bwMode="auto">
            <a:xfrm>
              <a:off x="3168" y="2688"/>
              <a:ext cx="816" cy="672"/>
              <a:chOff x="3168" y="3168"/>
              <a:chExt cx="816" cy="672"/>
            </a:xfrm>
          </p:grpSpPr>
          <p:sp>
            <p:nvSpPr>
              <p:cNvPr id="9238" name="Oval 319"/>
              <p:cNvSpPr>
                <a:spLocks noChangeArrowheads="1"/>
              </p:cNvSpPr>
              <p:nvPr/>
            </p:nvSpPr>
            <p:spPr bwMode="auto">
              <a:xfrm>
                <a:off x="3168" y="3600"/>
                <a:ext cx="240" cy="24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sz="1800"/>
                  <a:t>b7</a:t>
                </a:r>
              </a:p>
            </p:txBody>
          </p:sp>
          <p:sp>
            <p:nvSpPr>
              <p:cNvPr id="9239" name="Oval 320"/>
              <p:cNvSpPr>
                <a:spLocks noChangeArrowheads="1"/>
              </p:cNvSpPr>
              <p:nvPr/>
            </p:nvSpPr>
            <p:spPr bwMode="auto">
              <a:xfrm>
                <a:off x="3696" y="3600"/>
                <a:ext cx="240" cy="24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sz="1800"/>
                  <a:t>b6</a:t>
                </a:r>
              </a:p>
            </p:txBody>
          </p:sp>
          <p:sp>
            <p:nvSpPr>
              <p:cNvPr id="9240" name="Oval 324"/>
              <p:cNvSpPr>
                <a:spLocks noChangeArrowheads="1"/>
              </p:cNvSpPr>
              <p:nvPr/>
            </p:nvSpPr>
            <p:spPr bwMode="auto">
              <a:xfrm>
                <a:off x="3744" y="3168"/>
                <a:ext cx="240" cy="24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sz="1800"/>
                  <a:t>b4</a:t>
                </a:r>
              </a:p>
            </p:txBody>
          </p:sp>
          <p:sp>
            <p:nvSpPr>
              <p:cNvPr id="9241" name="Oval 325"/>
              <p:cNvSpPr>
                <a:spLocks noChangeArrowheads="1"/>
              </p:cNvSpPr>
              <p:nvPr/>
            </p:nvSpPr>
            <p:spPr bwMode="auto">
              <a:xfrm>
                <a:off x="3216" y="3216"/>
                <a:ext cx="240" cy="24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sz="1800"/>
                  <a:t>b3</a:t>
                </a:r>
              </a:p>
            </p:txBody>
          </p:sp>
        </p:grpSp>
      </p:grpSp>
      <p:sp>
        <p:nvSpPr>
          <p:cNvPr id="11610" name="Text Box 346"/>
          <p:cNvSpPr txBox="1">
            <a:spLocks noChangeArrowheads="1"/>
          </p:cNvSpPr>
          <p:nvPr/>
        </p:nvSpPr>
        <p:spPr bwMode="auto">
          <a:xfrm>
            <a:off x="4419600" y="1066800"/>
            <a:ext cx="30416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Distribute witnesses across </a:t>
            </a:r>
          </a:p>
          <a:p>
            <a:pPr eaLnBrk="1" hangingPunct="1">
              <a:spcBef>
                <a:spcPct val="0"/>
              </a:spcBef>
              <a:buFontTx/>
              <a:buNone/>
            </a:pPr>
            <a:r>
              <a:rPr lang="en-US" sz="1800"/>
              <a:t>multiple program executions</a:t>
            </a:r>
          </a:p>
        </p:txBody>
      </p:sp>
    </p:spTree>
    <p:custDataLst>
      <p:tags r:id="rId1"/>
    </p:custDataLst>
    <p:extLst>
      <p:ext uri="{BB962C8B-B14F-4D97-AF65-F5344CB8AC3E}">
        <p14:creationId xmlns:p14="http://schemas.microsoft.com/office/powerpoint/2010/main" val="12248901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1490"/>
                                        </p:tgtEl>
                                        <p:attrNameLst>
                                          <p:attrName>style.visibility</p:attrName>
                                        </p:attrNameLst>
                                      </p:cBhvr>
                                      <p:to>
                                        <p:strVal val="visible"/>
                                      </p:to>
                                    </p:set>
                                    <p:animEffect transition="in" filter="blinds(horizontal)">
                                      <p:cBhvr>
                                        <p:cTn id="7" dur="500"/>
                                        <p:tgtEl>
                                          <p:spTgt spid="11490"/>
                                        </p:tgtEl>
                                      </p:cBhvr>
                                    </p:animEffect>
                                  </p:childTnLst>
                                </p:cTn>
                              </p:par>
                              <p:par>
                                <p:cTn id="8" presetID="0" presetClass="path" presetSubtype="0" accel="50000" decel="50000" fill="hold" nodeType="withEffect">
                                  <p:stCondLst>
                                    <p:cond delay="0"/>
                                  </p:stCondLst>
                                  <p:childTnLst>
                                    <p:animMotion origin="layout" path="M 0 -2.21374E-6 L 0.30833 0.05552 " pathEditMode="relative" rAng="0" ptsTypes="AA">
                                      <p:cBhvr>
                                        <p:cTn id="9" dur="2000" fill="hold"/>
                                        <p:tgtEl>
                                          <p:spTgt spid="11490"/>
                                        </p:tgtEl>
                                        <p:attrNameLst>
                                          <p:attrName>ppt_x</p:attrName>
                                          <p:attrName>ppt_y</p:attrName>
                                        </p:attrNameLst>
                                      </p:cBhvr>
                                      <p:rCtr x="15417" y="2776"/>
                                    </p:animMotion>
                                  </p:childTnLst>
                                </p:cTn>
                              </p:par>
                              <p:par>
                                <p:cTn id="10" presetID="3" presetClass="entr" presetSubtype="10" fill="hold" nodeType="withEffect">
                                  <p:stCondLst>
                                    <p:cond delay="0"/>
                                  </p:stCondLst>
                                  <p:childTnLst>
                                    <p:set>
                                      <p:cBhvr>
                                        <p:cTn id="11" dur="1" fill="hold">
                                          <p:stCondLst>
                                            <p:cond delay="0"/>
                                          </p:stCondLst>
                                        </p:cTn>
                                        <p:tgtEl>
                                          <p:spTgt spid="11489"/>
                                        </p:tgtEl>
                                        <p:attrNameLst>
                                          <p:attrName>style.visibility</p:attrName>
                                        </p:attrNameLst>
                                      </p:cBhvr>
                                      <p:to>
                                        <p:strVal val="visible"/>
                                      </p:to>
                                    </p:set>
                                    <p:animEffect transition="in" filter="blinds(horizontal)">
                                      <p:cBhvr>
                                        <p:cTn id="12" dur="500"/>
                                        <p:tgtEl>
                                          <p:spTgt spid="11489"/>
                                        </p:tgtEl>
                                      </p:cBhvr>
                                    </p:animEffect>
                                  </p:childTnLst>
                                </p:cTn>
                              </p:par>
                              <p:par>
                                <p:cTn id="13" presetID="0" presetClass="path" presetSubtype="0" accel="50000" decel="50000" fill="hold" nodeType="withEffect">
                                  <p:stCondLst>
                                    <p:cond delay="0"/>
                                  </p:stCondLst>
                                  <p:childTnLst>
                                    <p:animMotion origin="layout" path="M -3.33333E-6 -2.21374E-6 L -0.28333 0.03331 " pathEditMode="relative" rAng="0" ptsTypes="AA">
                                      <p:cBhvr>
                                        <p:cTn id="14" dur="2000" fill="hold"/>
                                        <p:tgtEl>
                                          <p:spTgt spid="11489"/>
                                        </p:tgtEl>
                                        <p:attrNameLst>
                                          <p:attrName>ppt_x</p:attrName>
                                          <p:attrName>ppt_y</p:attrName>
                                        </p:attrNameLst>
                                      </p:cBhvr>
                                      <p:rCtr x="-14167" y="1666"/>
                                    </p:animMotion>
                                  </p:childTnLst>
                                </p:cTn>
                              </p:par>
                            </p:childTnLst>
                          </p:cTn>
                        </p:par>
                        <p:par>
                          <p:cTn id="15" fill="hold" nodeType="afterGroup">
                            <p:stCondLst>
                              <p:cond delay="2000"/>
                            </p:stCondLst>
                            <p:childTnLst>
                              <p:par>
                                <p:cTn id="16" presetID="3" presetClass="exit" presetSubtype="10" fill="hold" nodeType="afterEffect">
                                  <p:stCondLst>
                                    <p:cond delay="0"/>
                                  </p:stCondLst>
                                  <p:childTnLst>
                                    <p:animEffect transition="out" filter="blinds(horizontal)">
                                      <p:cBhvr>
                                        <p:cTn id="17" dur="500"/>
                                        <p:tgtEl>
                                          <p:spTgt spid="11509"/>
                                        </p:tgtEl>
                                      </p:cBhvr>
                                    </p:animEffect>
                                    <p:set>
                                      <p:cBhvr>
                                        <p:cTn id="18" dur="1" fill="hold">
                                          <p:stCondLst>
                                            <p:cond delay="499"/>
                                          </p:stCondLst>
                                        </p:cTn>
                                        <p:tgtEl>
                                          <p:spTgt spid="11509"/>
                                        </p:tgtEl>
                                        <p:attrNameLst>
                                          <p:attrName>style.visibility</p:attrName>
                                        </p:attrNameLst>
                                      </p:cBhvr>
                                      <p:to>
                                        <p:strVal val="hidden"/>
                                      </p:to>
                                    </p:set>
                                  </p:childTnLst>
                                </p:cTn>
                              </p:par>
                            </p:childTnLst>
                          </p:cTn>
                        </p:par>
                        <p:par>
                          <p:cTn id="19" fill="hold" nodeType="afterGroup">
                            <p:stCondLst>
                              <p:cond delay="2500"/>
                            </p:stCondLst>
                            <p:childTnLst>
                              <p:par>
                                <p:cTn id="20" presetID="3" presetClass="entr" presetSubtype="10" fill="hold" grpId="0" nodeType="afterEffect">
                                  <p:stCondLst>
                                    <p:cond delay="0"/>
                                  </p:stCondLst>
                                  <p:childTnLst>
                                    <p:set>
                                      <p:cBhvr>
                                        <p:cTn id="21" dur="1" fill="hold">
                                          <p:stCondLst>
                                            <p:cond delay="0"/>
                                          </p:stCondLst>
                                        </p:cTn>
                                        <p:tgtEl>
                                          <p:spTgt spid="11512"/>
                                        </p:tgtEl>
                                        <p:attrNameLst>
                                          <p:attrName>style.visibility</p:attrName>
                                        </p:attrNameLst>
                                      </p:cBhvr>
                                      <p:to>
                                        <p:strVal val="visible"/>
                                      </p:to>
                                    </p:set>
                                    <p:animEffect transition="in" filter="blinds(horizontal)">
                                      <p:cBhvr>
                                        <p:cTn id="22" dur="500"/>
                                        <p:tgtEl>
                                          <p:spTgt spid="11512"/>
                                        </p:tgtEl>
                                      </p:cBhvr>
                                    </p:animEffect>
                                  </p:childTnLst>
                                </p:cTn>
                              </p:par>
                            </p:childTnLst>
                          </p:cTn>
                        </p:par>
                        <p:par>
                          <p:cTn id="23" fill="hold" nodeType="afterGroup">
                            <p:stCondLst>
                              <p:cond delay="3000"/>
                            </p:stCondLst>
                            <p:childTnLst>
                              <p:par>
                                <p:cTn id="24" presetID="3" presetClass="entr" presetSubtype="10" fill="hold" grpId="0" nodeType="afterEffect">
                                  <p:stCondLst>
                                    <p:cond delay="0"/>
                                  </p:stCondLst>
                                  <p:childTnLst>
                                    <p:set>
                                      <p:cBhvr>
                                        <p:cTn id="25" dur="1" fill="hold">
                                          <p:stCondLst>
                                            <p:cond delay="0"/>
                                          </p:stCondLst>
                                        </p:cTn>
                                        <p:tgtEl>
                                          <p:spTgt spid="11513"/>
                                        </p:tgtEl>
                                        <p:attrNameLst>
                                          <p:attrName>style.visibility</p:attrName>
                                        </p:attrNameLst>
                                      </p:cBhvr>
                                      <p:to>
                                        <p:strVal val="visible"/>
                                      </p:to>
                                    </p:set>
                                    <p:animEffect transition="in" filter="blinds(horizontal)">
                                      <p:cBhvr>
                                        <p:cTn id="26" dur="500"/>
                                        <p:tgtEl>
                                          <p:spTgt spid="11513"/>
                                        </p:tgtEl>
                                      </p:cBhvr>
                                    </p:animEffect>
                                  </p:childTnLst>
                                </p:cTn>
                              </p:par>
                              <p:par>
                                <p:cTn id="27" presetID="3" presetClass="exit" presetSubtype="10" fill="hold" nodeType="withEffect">
                                  <p:stCondLst>
                                    <p:cond delay="0"/>
                                  </p:stCondLst>
                                  <p:childTnLst>
                                    <p:animEffect transition="out" filter="blinds(horizontal)">
                                      <p:cBhvr>
                                        <p:cTn id="28" dur="500"/>
                                        <p:tgtEl>
                                          <p:spTgt spid="11578"/>
                                        </p:tgtEl>
                                      </p:cBhvr>
                                    </p:animEffect>
                                    <p:set>
                                      <p:cBhvr>
                                        <p:cTn id="29" dur="1" fill="hold">
                                          <p:stCondLst>
                                            <p:cond delay="499"/>
                                          </p:stCondLst>
                                        </p:cTn>
                                        <p:tgtEl>
                                          <p:spTgt spid="11578"/>
                                        </p:tgtEl>
                                        <p:attrNameLst>
                                          <p:attrName>style.visibility</p:attrName>
                                        </p:attrNameLst>
                                      </p:cBhvr>
                                      <p:to>
                                        <p:strVal val="hidden"/>
                                      </p:to>
                                    </p:set>
                                  </p:childTnLst>
                                </p:cTn>
                              </p:par>
                              <p:par>
                                <p:cTn id="30" presetID="3" presetClass="entr" presetSubtype="10" fill="hold" nodeType="withEffect">
                                  <p:stCondLst>
                                    <p:cond delay="0"/>
                                  </p:stCondLst>
                                  <p:childTnLst>
                                    <p:set>
                                      <p:cBhvr>
                                        <p:cTn id="31" dur="1" fill="hold">
                                          <p:stCondLst>
                                            <p:cond delay="0"/>
                                          </p:stCondLst>
                                        </p:cTn>
                                        <p:tgtEl>
                                          <p:spTgt spid="11571"/>
                                        </p:tgtEl>
                                        <p:attrNameLst>
                                          <p:attrName>style.visibility</p:attrName>
                                        </p:attrNameLst>
                                      </p:cBhvr>
                                      <p:to>
                                        <p:strVal val="visible"/>
                                      </p:to>
                                    </p:set>
                                    <p:animEffect transition="in" filter="blinds(horizontal)">
                                      <p:cBhvr>
                                        <p:cTn id="32" dur="500"/>
                                        <p:tgtEl>
                                          <p:spTgt spid="11571"/>
                                        </p:tgtEl>
                                      </p:cBhvr>
                                    </p:animEffect>
                                  </p:childTnLst>
                                </p:cTn>
                              </p:par>
                              <p:par>
                                <p:cTn id="33" presetID="3" presetClass="entr" presetSubtype="10" fill="hold" nodeType="withEffect">
                                  <p:stCondLst>
                                    <p:cond delay="0"/>
                                  </p:stCondLst>
                                  <p:childTnLst>
                                    <p:set>
                                      <p:cBhvr>
                                        <p:cTn id="34" dur="1" fill="hold">
                                          <p:stCondLst>
                                            <p:cond delay="0"/>
                                          </p:stCondLst>
                                        </p:cTn>
                                        <p:tgtEl>
                                          <p:spTgt spid="11572"/>
                                        </p:tgtEl>
                                        <p:attrNameLst>
                                          <p:attrName>style.visibility</p:attrName>
                                        </p:attrNameLst>
                                      </p:cBhvr>
                                      <p:to>
                                        <p:strVal val="visible"/>
                                      </p:to>
                                    </p:set>
                                    <p:animEffect transition="in" filter="blinds(horizontal)">
                                      <p:cBhvr>
                                        <p:cTn id="35" dur="500"/>
                                        <p:tgtEl>
                                          <p:spTgt spid="11572"/>
                                        </p:tgtEl>
                                      </p:cBhvr>
                                    </p:animEffect>
                                  </p:childTnLst>
                                </p:cTn>
                              </p:par>
                              <p:par>
                                <p:cTn id="36" presetID="3" presetClass="entr" presetSubtype="10" fill="hold" grpId="0" nodeType="withEffect">
                                  <p:stCondLst>
                                    <p:cond delay="0"/>
                                  </p:stCondLst>
                                  <p:childTnLst>
                                    <p:set>
                                      <p:cBhvr>
                                        <p:cTn id="37" dur="1" fill="hold">
                                          <p:stCondLst>
                                            <p:cond delay="0"/>
                                          </p:stCondLst>
                                        </p:cTn>
                                        <p:tgtEl>
                                          <p:spTgt spid="11610"/>
                                        </p:tgtEl>
                                        <p:attrNameLst>
                                          <p:attrName>style.visibility</p:attrName>
                                        </p:attrNameLst>
                                      </p:cBhvr>
                                      <p:to>
                                        <p:strVal val="visible"/>
                                      </p:to>
                                    </p:set>
                                    <p:animEffect transition="in" filter="blinds(horizontal)">
                                      <p:cBhvr>
                                        <p:cTn id="38" dur="500"/>
                                        <p:tgtEl>
                                          <p:spTgt spid="11610"/>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3" presetClass="entr" presetSubtype="10" fill="hold" nodeType="clickEffect">
                                  <p:stCondLst>
                                    <p:cond delay="0"/>
                                  </p:stCondLst>
                                  <p:childTnLst>
                                    <p:set>
                                      <p:cBhvr>
                                        <p:cTn id="42" dur="1" fill="hold">
                                          <p:stCondLst>
                                            <p:cond delay="0"/>
                                          </p:stCondLst>
                                        </p:cTn>
                                        <p:tgtEl>
                                          <p:spTgt spid="11609"/>
                                        </p:tgtEl>
                                        <p:attrNameLst>
                                          <p:attrName>style.visibility</p:attrName>
                                        </p:attrNameLst>
                                      </p:cBhvr>
                                      <p:to>
                                        <p:strVal val="visible"/>
                                      </p:to>
                                    </p:set>
                                    <p:animEffect transition="in" filter="blinds(horizontal)">
                                      <p:cBhvr>
                                        <p:cTn id="43" dur="500"/>
                                        <p:tgtEl>
                                          <p:spTgt spid="11609"/>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3" presetClass="entr" presetSubtype="10" fill="hold" nodeType="clickEffect">
                                  <p:stCondLst>
                                    <p:cond delay="0"/>
                                  </p:stCondLst>
                                  <p:childTnLst>
                                    <p:set>
                                      <p:cBhvr>
                                        <p:cTn id="47" dur="1" fill="hold">
                                          <p:stCondLst>
                                            <p:cond delay="0"/>
                                          </p:stCondLst>
                                        </p:cTn>
                                        <p:tgtEl>
                                          <p:spTgt spid="11504"/>
                                        </p:tgtEl>
                                        <p:attrNameLst>
                                          <p:attrName>style.visibility</p:attrName>
                                        </p:attrNameLst>
                                      </p:cBhvr>
                                      <p:to>
                                        <p:strVal val="visible"/>
                                      </p:to>
                                    </p:set>
                                    <p:animEffect transition="in" filter="blinds(horizontal)">
                                      <p:cBhvr>
                                        <p:cTn id="48" dur="500"/>
                                        <p:tgtEl>
                                          <p:spTgt spid="11504"/>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3" presetClass="entr" presetSubtype="10" fill="hold" nodeType="clickEffect">
                                  <p:stCondLst>
                                    <p:cond delay="0"/>
                                  </p:stCondLst>
                                  <p:childTnLst>
                                    <p:set>
                                      <p:cBhvr>
                                        <p:cTn id="52" dur="1" fill="hold">
                                          <p:stCondLst>
                                            <p:cond delay="0"/>
                                          </p:stCondLst>
                                        </p:cTn>
                                        <p:tgtEl>
                                          <p:spTgt spid="11501"/>
                                        </p:tgtEl>
                                        <p:attrNameLst>
                                          <p:attrName>style.visibility</p:attrName>
                                        </p:attrNameLst>
                                      </p:cBhvr>
                                      <p:to>
                                        <p:strVal val="visible"/>
                                      </p:to>
                                    </p:set>
                                    <p:animEffect transition="in" filter="blinds(horizontal)">
                                      <p:cBhvr>
                                        <p:cTn id="53" dur="500"/>
                                        <p:tgtEl>
                                          <p:spTgt spid="11501"/>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3" presetClass="exit" presetSubtype="10" fill="hold" nodeType="clickEffect">
                                  <p:stCondLst>
                                    <p:cond delay="0"/>
                                  </p:stCondLst>
                                  <p:childTnLst>
                                    <p:animEffect transition="out" filter="blinds(horizontal)">
                                      <p:cBhvr>
                                        <p:cTn id="57" dur="500"/>
                                        <p:tgtEl>
                                          <p:spTgt spid="11609"/>
                                        </p:tgtEl>
                                      </p:cBhvr>
                                    </p:animEffect>
                                    <p:set>
                                      <p:cBhvr>
                                        <p:cTn id="58" dur="1" fill="hold">
                                          <p:stCondLst>
                                            <p:cond delay="499"/>
                                          </p:stCondLst>
                                        </p:cTn>
                                        <p:tgtEl>
                                          <p:spTgt spid="11609"/>
                                        </p:tgtEl>
                                        <p:attrNameLst>
                                          <p:attrName>style.visibility</p:attrName>
                                        </p:attrNameLst>
                                      </p:cBhvr>
                                      <p:to>
                                        <p:strVal val="hidden"/>
                                      </p:to>
                                    </p:set>
                                  </p:childTnLst>
                                </p:cTn>
                              </p:par>
                              <p:par>
                                <p:cTn id="59" presetID="3" presetClass="entr" presetSubtype="10" fill="hold" grpId="0" nodeType="withEffect">
                                  <p:stCondLst>
                                    <p:cond delay="0"/>
                                  </p:stCondLst>
                                  <p:childTnLst>
                                    <p:set>
                                      <p:cBhvr>
                                        <p:cTn id="60" dur="1" fill="hold">
                                          <p:stCondLst>
                                            <p:cond delay="0"/>
                                          </p:stCondLst>
                                        </p:cTn>
                                        <p:tgtEl>
                                          <p:spTgt spid="11505"/>
                                        </p:tgtEl>
                                        <p:attrNameLst>
                                          <p:attrName>style.visibility</p:attrName>
                                        </p:attrNameLst>
                                      </p:cBhvr>
                                      <p:to>
                                        <p:strVal val="visible"/>
                                      </p:to>
                                    </p:set>
                                    <p:animEffect transition="in" filter="blinds(horizontal)">
                                      <p:cBhvr>
                                        <p:cTn id="61" dur="500"/>
                                        <p:tgtEl>
                                          <p:spTgt spid="11505"/>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3" presetClass="entr" presetSubtype="10" fill="hold" grpId="0" nodeType="clickEffect">
                                  <p:stCondLst>
                                    <p:cond delay="0"/>
                                  </p:stCondLst>
                                  <p:childTnLst>
                                    <p:set>
                                      <p:cBhvr>
                                        <p:cTn id="65" dur="1" fill="hold">
                                          <p:stCondLst>
                                            <p:cond delay="0"/>
                                          </p:stCondLst>
                                        </p:cTn>
                                        <p:tgtEl>
                                          <p:spTgt spid="11514"/>
                                        </p:tgtEl>
                                        <p:attrNameLst>
                                          <p:attrName>style.visibility</p:attrName>
                                        </p:attrNameLst>
                                      </p:cBhvr>
                                      <p:to>
                                        <p:strVal val="visible"/>
                                      </p:to>
                                    </p:set>
                                    <p:animEffect transition="in" filter="blinds(horizontal)">
                                      <p:cBhvr>
                                        <p:cTn id="66" dur="500"/>
                                        <p:tgtEl>
                                          <p:spTgt spid="115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05" grpId="0" animBg="1"/>
      <p:bldP spid="11512" grpId="0"/>
      <p:bldP spid="11513" grpId="0"/>
      <p:bldP spid="11514" grpId="0" animBg="1"/>
      <p:bldP spid="116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Slide Number Placeholder 5"/>
          <p:cNvSpPr>
            <a:spLocks noGrp="1"/>
          </p:cNvSpPr>
          <p:nvPr>
            <p:ph type="sldNum" sz="quarter" idx="12"/>
          </p:nvPr>
        </p:nvSpPr>
        <p:spPr>
          <a:noFill/>
        </p:spPr>
        <p:txBody>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fld id="{E179F36B-E85A-48B5-AEF0-5017A7F87AF5}" type="slidenum">
              <a:rPr lang="en-US" sz="1400"/>
              <a:pPr>
                <a:spcBef>
                  <a:spcPct val="0"/>
                </a:spcBef>
                <a:buFontTx/>
                <a:buNone/>
              </a:pPr>
              <a:t>11</a:t>
            </a:fld>
            <a:endParaRPr lang="en-US" sz="1400"/>
          </a:p>
        </p:txBody>
      </p:sp>
      <p:sp>
        <p:nvSpPr>
          <p:cNvPr id="10245" name="Rectangle 2"/>
          <p:cNvSpPr>
            <a:spLocks noGrp="1" noChangeArrowheads="1"/>
          </p:cNvSpPr>
          <p:nvPr>
            <p:ph type="title"/>
          </p:nvPr>
        </p:nvSpPr>
        <p:spPr/>
        <p:txBody>
          <a:bodyPr/>
          <a:lstStyle/>
          <a:p>
            <a:pPr eaLnBrk="1" hangingPunct="1"/>
            <a:r>
              <a:rPr lang="en-US"/>
              <a:t>Divide-and-Conquer</a:t>
            </a:r>
          </a:p>
        </p:txBody>
      </p:sp>
      <p:sp>
        <p:nvSpPr>
          <p:cNvPr id="36867" name="Rectangle 3"/>
          <p:cNvSpPr>
            <a:spLocks noGrp="1" noChangeArrowheads="1"/>
          </p:cNvSpPr>
          <p:nvPr>
            <p:ph type="body" idx="1"/>
          </p:nvPr>
        </p:nvSpPr>
        <p:spPr>
          <a:xfrm>
            <a:off x="2133600" y="1600200"/>
            <a:ext cx="8229600" cy="4267200"/>
          </a:xfrm>
        </p:spPr>
        <p:txBody>
          <a:bodyPr/>
          <a:lstStyle/>
          <a:p>
            <a:pPr eaLnBrk="1" hangingPunct="1"/>
            <a:r>
              <a:rPr lang="en-US"/>
              <a:t>Divide (How do we generate profiles)</a:t>
            </a:r>
          </a:p>
          <a:p>
            <a:pPr eaLnBrk="1" hangingPunct="1"/>
            <a:endParaRPr lang="en-US"/>
          </a:p>
          <a:p>
            <a:pPr eaLnBrk="1" hangingPunct="1"/>
            <a:r>
              <a:rPr lang="en-US"/>
              <a:t>Optimally divide for Parallel Collection</a:t>
            </a:r>
          </a:p>
          <a:p>
            <a:pPr eaLnBrk="1" hangingPunct="1"/>
            <a:endParaRPr lang="en-US"/>
          </a:p>
          <a:p>
            <a:pPr eaLnBrk="1" hangingPunct="1"/>
            <a:r>
              <a:rPr lang="en-US"/>
              <a:t>Conquer (How do we construct final path)</a:t>
            </a:r>
          </a:p>
        </p:txBody>
      </p:sp>
      <p:sp>
        <p:nvSpPr>
          <p:cNvPr id="36868" name="Rectangle 4"/>
          <p:cNvSpPr>
            <a:spLocks noChangeArrowheads="1"/>
          </p:cNvSpPr>
          <p:nvPr/>
        </p:nvSpPr>
        <p:spPr bwMode="auto">
          <a:xfrm>
            <a:off x="3733800" y="2133600"/>
            <a:ext cx="57912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buFontTx/>
              <a:buNone/>
            </a:pPr>
            <a:r>
              <a:rPr lang="en-US"/>
              <a:t>	</a:t>
            </a:r>
            <a:r>
              <a:rPr lang="en-US">
                <a:solidFill>
                  <a:srgbClr val="003300"/>
                </a:solidFill>
              </a:rPr>
              <a:t>A profile distribution is</a:t>
            </a:r>
            <a:r>
              <a:rPr lang="en-US" i="1">
                <a:solidFill>
                  <a:srgbClr val="003300"/>
                </a:solidFill>
              </a:rPr>
              <a:t> </a:t>
            </a:r>
            <a:r>
              <a:rPr lang="en-US" i="1">
                <a:solidFill>
                  <a:srgbClr val="E02C0E"/>
                </a:solidFill>
              </a:rPr>
              <a:t>realizable</a:t>
            </a:r>
            <a:r>
              <a:rPr lang="en-US">
                <a:solidFill>
                  <a:srgbClr val="003300"/>
                </a:solidFill>
              </a:rPr>
              <a:t> if it is possible to construct any trace from the corresponding partial traces.</a:t>
            </a:r>
          </a:p>
        </p:txBody>
      </p:sp>
    </p:spTree>
    <p:extLst>
      <p:ext uri="{BB962C8B-B14F-4D97-AF65-F5344CB8AC3E}">
        <p14:creationId xmlns:p14="http://schemas.microsoft.com/office/powerpoint/2010/main" val="2450840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path" presetSubtype="0" accel="50000" decel="50000" fill="hold" nodeType="clickEffect">
                                  <p:stCondLst>
                                    <p:cond delay="0"/>
                                  </p:stCondLst>
                                  <p:childTnLst>
                                    <p:animMotion origin="layout" path="M -4.44444E-6 4.44033E-7 L -0.00277 0.20536 " pathEditMode="relative" rAng="0" ptsTypes="AA">
                                      <p:cBhvr>
                                        <p:cTn id="6" dur="2000" fill="hold"/>
                                        <p:tgtEl>
                                          <p:spTgt spid="36867">
                                            <p:txEl>
                                              <p:pRg st="2" end="2"/>
                                            </p:txEl>
                                          </p:spTgt>
                                        </p:tgtEl>
                                        <p:attrNameLst>
                                          <p:attrName>ppt_x</p:attrName>
                                          <p:attrName>ppt_y</p:attrName>
                                        </p:attrNameLst>
                                      </p:cBhvr>
                                      <p:rCtr x="-139" y="10268"/>
                                    </p:animMotion>
                                  </p:childTnLst>
                                </p:cTn>
                              </p:par>
                              <p:par>
                                <p:cTn id="7" presetID="42" presetClass="path" presetSubtype="0" accel="50000" decel="50000" fill="hold" nodeType="withEffect">
                                  <p:stCondLst>
                                    <p:cond delay="0"/>
                                  </p:stCondLst>
                                  <p:childTnLst>
                                    <p:animMotion origin="layout" path="M -4.44444E-6 -1.11111E-6 L -0.0026 0.16644 " pathEditMode="relative" rAng="0" ptsTypes="AA">
                                      <p:cBhvr>
                                        <p:cTn id="8" dur="2000" fill="hold"/>
                                        <p:tgtEl>
                                          <p:spTgt spid="36867">
                                            <p:txEl>
                                              <p:pRg st="4" end="4"/>
                                            </p:txEl>
                                          </p:spTgt>
                                        </p:tgtEl>
                                        <p:attrNameLst>
                                          <p:attrName>ppt_x</p:attrName>
                                          <p:attrName>ppt_y</p:attrName>
                                        </p:attrNameLst>
                                      </p:cBhvr>
                                      <p:rCtr x="-139" y="8310"/>
                                    </p:animMotion>
                                  </p:childTnLst>
                                </p:cTn>
                              </p:par>
                              <p:par>
                                <p:cTn id="9" presetID="3" presetClass="entr" presetSubtype="10" fill="hold" grpId="0" nodeType="withEffect">
                                  <p:stCondLst>
                                    <p:cond delay="0"/>
                                  </p:stCondLst>
                                  <p:childTnLst>
                                    <p:set>
                                      <p:cBhvr>
                                        <p:cTn id="10" dur="1" fill="hold">
                                          <p:stCondLst>
                                            <p:cond delay="0"/>
                                          </p:stCondLst>
                                        </p:cTn>
                                        <p:tgtEl>
                                          <p:spTgt spid="36868"/>
                                        </p:tgtEl>
                                        <p:attrNameLst>
                                          <p:attrName>style.visibility</p:attrName>
                                        </p:attrNameLst>
                                      </p:cBhvr>
                                      <p:to>
                                        <p:strVal val="visible"/>
                                      </p:to>
                                    </p:set>
                                    <p:animEffect transition="in" filter="blinds(horizontal)">
                                      <p:cBhvr>
                                        <p:cTn id="11" dur="500"/>
                                        <p:tgtEl>
                                          <p:spTgt spid="368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Slide Number Placeholder 3"/>
          <p:cNvSpPr>
            <a:spLocks noGrp="1"/>
          </p:cNvSpPr>
          <p:nvPr>
            <p:ph type="sldNum" sz="quarter" idx="12"/>
          </p:nvPr>
        </p:nvSpPr>
        <p:spPr>
          <a:noFill/>
        </p:spPr>
        <p:txBody>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fld id="{2D8B6067-89A8-46A3-A297-933CE905E086}" type="slidenum">
              <a:rPr lang="en-US" sz="1400"/>
              <a:pPr>
                <a:spcBef>
                  <a:spcPct val="0"/>
                </a:spcBef>
                <a:buFontTx/>
                <a:buNone/>
              </a:pPr>
              <a:t>12</a:t>
            </a:fld>
            <a:endParaRPr lang="en-US" sz="1400"/>
          </a:p>
        </p:txBody>
      </p:sp>
      <p:sp>
        <p:nvSpPr>
          <p:cNvPr id="11269" name="Title 1"/>
          <p:cNvSpPr>
            <a:spLocks noGrp="1"/>
          </p:cNvSpPr>
          <p:nvPr>
            <p:ph type="title" idx="4294967295"/>
          </p:nvPr>
        </p:nvSpPr>
        <p:spPr>
          <a:xfrm>
            <a:off x="1905000" y="152400"/>
            <a:ext cx="8229600" cy="685800"/>
          </a:xfrm>
        </p:spPr>
        <p:txBody>
          <a:bodyPr/>
          <a:lstStyle/>
          <a:p>
            <a:pPr eaLnBrk="1" hangingPunct="1"/>
            <a:r>
              <a:rPr lang="en-US" sz="2400"/>
              <a:t>Arbitrary Distribution cannot guarantee Realizability</a:t>
            </a:r>
          </a:p>
        </p:txBody>
      </p:sp>
      <p:grpSp>
        <p:nvGrpSpPr>
          <p:cNvPr id="24794" name="Group 218"/>
          <p:cNvGrpSpPr>
            <a:grpSpLocks/>
          </p:cNvGrpSpPr>
          <p:nvPr/>
        </p:nvGrpSpPr>
        <p:grpSpPr bwMode="auto">
          <a:xfrm>
            <a:off x="1752600" y="5486400"/>
            <a:ext cx="6554788" cy="533400"/>
            <a:chOff x="144" y="3456"/>
            <a:chExt cx="4129" cy="336"/>
          </a:xfrm>
        </p:grpSpPr>
        <p:cxnSp>
          <p:nvCxnSpPr>
            <p:cNvPr id="109" name="Straight Arrow Connector 108"/>
            <p:cNvCxnSpPr/>
            <p:nvPr/>
          </p:nvCxnSpPr>
          <p:spPr>
            <a:xfrm>
              <a:off x="1057" y="3552"/>
              <a:ext cx="3216"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1" name="Oval 110"/>
            <p:cNvSpPr/>
            <p:nvPr/>
          </p:nvSpPr>
          <p:spPr>
            <a:xfrm>
              <a:off x="1153" y="3504"/>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12" name="Oval 111"/>
            <p:cNvSpPr/>
            <p:nvPr/>
          </p:nvSpPr>
          <p:spPr>
            <a:xfrm>
              <a:off x="1393" y="3504"/>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13" name="Oval 112"/>
            <p:cNvSpPr/>
            <p:nvPr/>
          </p:nvSpPr>
          <p:spPr>
            <a:xfrm>
              <a:off x="1633" y="3504"/>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1361" name="TextBox 121"/>
            <p:cNvSpPr txBox="1">
              <a:spLocks noChangeArrowheads="1"/>
            </p:cNvSpPr>
            <p:nvPr/>
          </p:nvSpPr>
          <p:spPr bwMode="auto">
            <a:xfrm>
              <a:off x="1057" y="3598"/>
              <a:ext cx="35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entry</a:t>
              </a:r>
            </a:p>
          </p:txBody>
        </p:sp>
        <p:sp>
          <p:nvSpPr>
            <p:cNvPr id="11362" name="TextBox 122"/>
            <p:cNvSpPr txBox="1">
              <a:spLocks noChangeArrowheads="1"/>
            </p:cNvSpPr>
            <p:nvPr/>
          </p:nvSpPr>
          <p:spPr bwMode="auto">
            <a:xfrm>
              <a:off x="1345" y="3600"/>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b1</a:t>
              </a:r>
            </a:p>
          </p:txBody>
        </p:sp>
        <p:sp>
          <p:nvSpPr>
            <p:cNvPr id="11363" name="TextBox 123"/>
            <p:cNvSpPr txBox="1">
              <a:spLocks noChangeArrowheads="1"/>
            </p:cNvSpPr>
            <p:nvPr/>
          </p:nvSpPr>
          <p:spPr bwMode="auto">
            <a:xfrm>
              <a:off x="1585" y="3598"/>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b2</a:t>
              </a:r>
            </a:p>
          </p:txBody>
        </p:sp>
        <p:sp>
          <p:nvSpPr>
            <p:cNvPr id="11364" name="TextBox 124"/>
            <p:cNvSpPr txBox="1">
              <a:spLocks noChangeArrowheads="1"/>
            </p:cNvSpPr>
            <p:nvPr/>
          </p:nvSpPr>
          <p:spPr bwMode="auto">
            <a:xfrm>
              <a:off x="1783" y="3600"/>
              <a:ext cx="443"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b3/b4?</a:t>
              </a:r>
            </a:p>
          </p:txBody>
        </p:sp>
        <p:sp>
          <p:nvSpPr>
            <p:cNvPr id="11365" name="TextBox 139"/>
            <p:cNvSpPr txBox="1">
              <a:spLocks noChangeArrowheads="1"/>
            </p:cNvSpPr>
            <p:nvPr/>
          </p:nvSpPr>
          <p:spPr bwMode="auto">
            <a:xfrm>
              <a:off x="144" y="3456"/>
              <a:ext cx="62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latin typeface="Calibri" panose="020F0502020204030204" pitchFamily="34" charset="0"/>
                </a:rPr>
                <a:t>Full Path</a:t>
              </a:r>
            </a:p>
          </p:txBody>
        </p:sp>
      </p:grpSp>
      <p:grpSp>
        <p:nvGrpSpPr>
          <p:cNvPr id="24709" name="Group 133"/>
          <p:cNvGrpSpPr>
            <a:grpSpLocks/>
          </p:cNvGrpSpPr>
          <p:nvPr/>
        </p:nvGrpSpPr>
        <p:grpSpPr bwMode="auto">
          <a:xfrm>
            <a:off x="1524000" y="4800600"/>
            <a:ext cx="7907338" cy="533400"/>
            <a:chOff x="11" y="3024"/>
            <a:chExt cx="4981" cy="336"/>
          </a:xfrm>
        </p:grpSpPr>
        <p:cxnSp>
          <p:nvCxnSpPr>
            <p:cNvPr id="95" name="Straight Arrow Connector 94"/>
            <p:cNvCxnSpPr/>
            <p:nvPr/>
          </p:nvCxnSpPr>
          <p:spPr>
            <a:xfrm>
              <a:off x="960" y="3119"/>
              <a:ext cx="1632" cy="1"/>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96" name="Straight Arrow Connector 95"/>
            <p:cNvCxnSpPr/>
            <p:nvPr/>
          </p:nvCxnSpPr>
          <p:spPr>
            <a:xfrm>
              <a:off x="3360" y="3120"/>
              <a:ext cx="1632" cy="1"/>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98" name="Oval 97"/>
            <p:cNvSpPr/>
            <p:nvPr/>
          </p:nvSpPr>
          <p:spPr>
            <a:xfrm>
              <a:off x="3600" y="3072"/>
              <a:ext cx="96" cy="96"/>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11347" name="TextBox 100"/>
            <p:cNvSpPr txBox="1">
              <a:spLocks noChangeArrowheads="1"/>
            </p:cNvSpPr>
            <p:nvPr/>
          </p:nvSpPr>
          <p:spPr bwMode="auto">
            <a:xfrm>
              <a:off x="1200" y="3168"/>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b3</a:t>
              </a:r>
            </a:p>
          </p:txBody>
        </p:sp>
        <p:sp>
          <p:nvSpPr>
            <p:cNvPr id="11348" name="TextBox 101"/>
            <p:cNvSpPr txBox="1">
              <a:spLocks noChangeArrowheads="1"/>
            </p:cNvSpPr>
            <p:nvPr/>
          </p:nvSpPr>
          <p:spPr bwMode="auto">
            <a:xfrm>
              <a:off x="1536" y="3168"/>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b7</a:t>
              </a:r>
            </a:p>
          </p:txBody>
        </p:sp>
        <p:sp>
          <p:nvSpPr>
            <p:cNvPr id="104" name="Oval 103"/>
            <p:cNvSpPr/>
            <p:nvPr/>
          </p:nvSpPr>
          <p:spPr>
            <a:xfrm>
              <a:off x="3936" y="3072"/>
              <a:ext cx="96" cy="96"/>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11350" name="TextBox 104"/>
            <p:cNvSpPr txBox="1">
              <a:spLocks noChangeArrowheads="1"/>
            </p:cNvSpPr>
            <p:nvPr/>
          </p:nvSpPr>
          <p:spPr bwMode="auto">
            <a:xfrm>
              <a:off x="3559" y="3168"/>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b4</a:t>
              </a:r>
            </a:p>
          </p:txBody>
        </p:sp>
        <p:sp>
          <p:nvSpPr>
            <p:cNvPr id="11351" name="TextBox 105"/>
            <p:cNvSpPr txBox="1">
              <a:spLocks noChangeArrowheads="1"/>
            </p:cNvSpPr>
            <p:nvPr/>
          </p:nvSpPr>
          <p:spPr bwMode="auto">
            <a:xfrm>
              <a:off x="3888" y="3168"/>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b6</a:t>
              </a:r>
            </a:p>
          </p:txBody>
        </p:sp>
        <p:sp>
          <p:nvSpPr>
            <p:cNvPr id="11352" name="TextBox 106"/>
            <p:cNvSpPr txBox="1">
              <a:spLocks noChangeArrowheads="1"/>
            </p:cNvSpPr>
            <p:nvPr/>
          </p:nvSpPr>
          <p:spPr bwMode="auto">
            <a:xfrm>
              <a:off x="11" y="3024"/>
              <a:ext cx="85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latin typeface="Calibri" panose="020F0502020204030204" pitchFamily="34" charset="0"/>
                </a:rPr>
                <a:t>Partial paths</a:t>
              </a:r>
            </a:p>
          </p:txBody>
        </p:sp>
        <p:sp>
          <p:nvSpPr>
            <p:cNvPr id="97" name="Oval 96"/>
            <p:cNvSpPr>
              <a:spLocks noChangeArrowheads="1"/>
            </p:cNvSpPr>
            <p:nvPr/>
          </p:nvSpPr>
          <p:spPr bwMode="auto">
            <a:xfrm>
              <a:off x="1248" y="3072"/>
              <a:ext cx="96" cy="96"/>
            </a:xfrm>
            <a:prstGeom prst="ellipse">
              <a:avLst/>
            </a:prstGeom>
            <a:solidFill>
              <a:srgbClr val="BC5332"/>
            </a:solidFill>
            <a:ln>
              <a:noFill/>
            </a:ln>
            <a:extLst>
              <a:ext uri="{91240B29-F687-4F45-9708-019B960494DF}">
                <a14:hiddenLine xmlns:a14="http://schemas.microsoft.com/office/drawing/2010/main" w="25400" algn="ctr">
                  <a:solidFill>
                    <a:srgbClr val="8C3836"/>
                  </a:solidFill>
                  <a:round/>
                  <a:headEnd/>
                  <a:tailEnd/>
                </a14:hiddenLine>
              </a:ext>
            </a:extLst>
          </p:spPr>
          <p:txBody>
            <a:bodyPr anchor="ctr"/>
            <a:lstStyle/>
            <a:p>
              <a:pPr algn="ctr">
                <a:defRPr/>
              </a:pPr>
              <a:endParaRPr lang="en-US">
                <a:solidFill>
                  <a:schemeClr val="lt1"/>
                </a:solidFill>
              </a:endParaRPr>
            </a:p>
          </p:txBody>
        </p:sp>
        <p:sp>
          <p:nvSpPr>
            <p:cNvPr id="99" name="Oval 98"/>
            <p:cNvSpPr>
              <a:spLocks noChangeArrowheads="1"/>
            </p:cNvSpPr>
            <p:nvPr/>
          </p:nvSpPr>
          <p:spPr bwMode="auto">
            <a:xfrm>
              <a:off x="1584" y="3072"/>
              <a:ext cx="96" cy="96"/>
            </a:xfrm>
            <a:prstGeom prst="ellipse">
              <a:avLst/>
            </a:prstGeom>
            <a:solidFill>
              <a:srgbClr val="BC5332"/>
            </a:solidFill>
            <a:ln>
              <a:noFill/>
            </a:ln>
            <a:extLst>
              <a:ext uri="{91240B29-F687-4F45-9708-019B960494DF}">
                <a14:hiddenLine xmlns:a14="http://schemas.microsoft.com/office/drawing/2010/main" w="25400" algn="ctr">
                  <a:solidFill>
                    <a:srgbClr val="8C3836"/>
                  </a:solidFill>
                  <a:round/>
                  <a:headEnd/>
                  <a:tailEnd/>
                </a14:hiddenLine>
              </a:ext>
            </a:extLst>
          </p:spPr>
          <p:txBody>
            <a:bodyPr anchor="ctr"/>
            <a:lstStyle/>
            <a:p>
              <a:pPr algn="ctr">
                <a:defRPr/>
              </a:pPr>
              <a:endParaRPr lang="en-US">
                <a:solidFill>
                  <a:schemeClr val="lt1"/>
                </a:solidFill>
              </a:endParaRPr>
            </a:p>
          </p:txBody>
        </p:sp>
        <p:sp>
          <p:nvSpPr>
            <p:cNvPr id="2" name="Oval 97"/>
            <p:cNvSpPr>
              <a:spLocks noChangeArrowheads="1"/>
            </p:cNvSpPr>
            <p:nvPr/>
          </p:nvSpPr>
          <p:spPr bwMode="auto">
            <a:xfrm>
              <a:off x="3600" y="3072"/>
              <a:ext cx="96" cy="96"/>
            </a:xfrm>
            <a:prstGeom prst="ellipse">
              <a:avLst/>
            </a:prstGeom>
            <a:solidFill>
              <a:schemeClr val="folHlink"/>
            </a:solidFill>
            <a:ln>
              <a:noFill/>
            </a:ln>
            <a:extLst>
              <a:ext uri="{91240B29-F687-4F45-9708-019B960494DF}">
                <a14:hiddenLine xmlns:a14="http://schemas.microsoft.com/office/drawing/2010/main" w="25400" algn="ctr">
                  <a:solidFill>
                    <a:srgbClr val="000000"/>
                  </a:solidFill>
                  <a:round/>
                  <a:headEnd/>
                  <a:tailEnd/>
                </a14:hiddenLine>
              </a:ext>
            </a:extLst>
          </p:spPr>
          <p:txBody>
            <a:bodyPr anchor="ctr"/>
            <a:lstStyle/>
            <a:p>
              <a:pPr algn="ctr">
                <a:defRPr/>
              </a:pPr>
              <a:endParaRPr lang="en-US">
                <a:solidFill>
                  <a:schemeClr val="lt1"/>
                </a:solidFill>
              </a:endParaRPr>
            </a:p>
          </p:txBody>
        </p:sp>
        <p:sp>
          <p:nvSpPr>
            <p:cNvPr id="3" name="Oval 103"/>
            <p:cNvSpPr>
              <a:spLocks noChangeArrowheads="1"/>
            </p:cNvSpPr>
            <p:nvPr/>
          </p:nvSpPr>
          <p:spPr bwMode="auto">
            <a:xfrm>
              <a:off x="3936" y="3072"/>
              <a:ext cx="96" cy="96"/>
            </a:xfrm>
            <a:prstGeom prst="ellipse">
              <a:avLst/>
            </a:prstGeom>
            <a:solidFill>
              <a:schemeClr val="folHlink"/>
            </a:solidFill>
            <a:ln>
              <a:noFill/>
            </a:ln>
            <a:extLst>
              <a:ext uri="{91240B29-F687-4F45-9708-019B960494DF}">
                <a14:hiddenLine xmlns:a14="http://schemas.microsoft.com/office/drawing/2010/main" w="25400" algn="ctr">
                  <a:solidFill>
                    <a:srgbClr val="000000"/>
                  </a:solidFill>
                  <a:round/>
                  <a:headEnd/>
                  <a:tailEnd/>
                </a14:hiddenLine>
              </a:ext>
            </a:extLst>
          </p:spPr>
          <p:txBody>
            <a:bodyPr anchor="ctr"/>
            <a:lstStyle/>
            <a:p>
              <a:pPr algn="ctr">
                <a:defRPr/>
              </a:pPr>
              <a:endParaRPr lang="en-US">
                <a:solidFill>
                  <a:schemeClr val="lt1"/>
                </a:solidFill>
              </a:endParaRPr>
            </a:p>
          </p:txBody>
        </p:sp>
      </p:grpSp>
      <p:cxnSp>
        <p:nvCxnSpPr>
          <p:cNvPr id="4" name="Straight Arrow Connector 3"/>
          <p:cNvCxnSpPr>
            <a:stCxn id="16" idx="4"/>
            <a:endCxn id="15" idx="0"/>
          </p:cNvCxnSpPr>
          <p:nvPr/>
        </p:nvCxnSpPr>
        <p:spPr>
          <a:xfrm rot="5400000">
            <a:off x="3544095" y="1561308"/>
            <a:ext cx="377825" cy="1587"/>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1273" name="Straight Arrow Connector 4"/>
          <p:cNvCxnSpPr>
            <a:cxnSpLocks noChangeShapeType="1"/>
            <a:stCxn id="15" idx="5"/>
            <a:endCxn id="20" idx="1"/>
          </p:cNvCxnSpPr>
          <p:nvPr/>
        </p:nvCxnSpPr>
        <p:spPr bwMode="auto">
          <a:xfrm>
            <a:off x="3787775" y="1879601"/>
            <a:ext cx="349250" cy="276225"/>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sp>
        <p:nvSpPr>
          <p:cNvPr id="6" name="Freeform 5"/>
          <p:cNvSpPr/>
          <p:nvPr/>
        </p:nvSpPr>
        <p:spPr>
          <a:xfrm>
            <a:off x="3200400" y="1901826"/>
            <a:ext cx="609600" cy="2212975"/>
          </a:xfrm>
          <a:custGeom>
            <a:avLst/>
            <a:gdLst>
              <a:gd name="connsiteX0" fmla="*/ 758537 w 945573"/>
              <a:gd name="connsiteY0" fmla="*/ 0 h 2909454"/>
              <a:gd name="connsiteX1" fmla="*/ 31173 w 945573"/>
              <a:gd name="connsiteY1" fmla="*/ 1475509 h 2909454"/>
              <a:gd name="connsiteX2" fmla="*/ 945573 w 945573"/>
              <a:gd name="connsiteY2" fmla="*/ 2909454 h 2909454"/>
            </a:gdLst>
            <a:ahLst/>
            <a:cxnLst>
              <a:cxn ang="0">
                <a:pos x="connsiteX0" y="connsiteY0"/>
              </a:cxn>
              <a:cxn ang="0">
                <a:pos x="connsiteX1" y="connsiteY1"/>
              </a:cxn>
              <a:cxn ang="0">
                <a:pos x="connsiteX2" y="connsiteY2"/>
              </a:cxn>
            </a:cxnLst>
            <a:rect l="l" t="t" r="r" b="b"/>
            <a:pathLst>
              <a:path w="945573" h="2909454">
                <a:moveTo>
                  <a:pt x="758537" y="0"/>
                </a:moveTo>
                <a:cubicBezTo>
                  <a:pt x="379268" y="495300"/>
                  <a:pt x="0" y="990600"/>
                  <a:pt x="31173" y="1475509"/>
                </a:cubicBezTo>
                <a:cubicBezTo>
                  <a:pt x="62346" y="1960418"/>
                  <a:pt x="503959" y="2434936"/>
                  <a:pt x="945573" y="2909454"/>
                </a:cubicBezTo>
              </a:path>
            </a:pathLst>
          </a:custGeom>
          <a:ln w="12700">
            <a:tailEnd type="triangle" w="lg" len="lg"/>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9" name="Oval 8"/>
          <p:cNvSpPr/>
          <p:nvPr/>
        </p:nvSpPr>
        <p:spPr>
          <a:xfrm>
            <a:off x="3810000" y="4038600"/>
            <a:ext cx="152400" cy="15240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1276" name="TextBox 9"/>
          <p:cNvSpPr txBox="1">
            <a:spLocks noChangeArrowheads="1"/>
          </p:cNvSpPr>
          <p:nvPr/>
        </p:nvSpPr>
        <p:spPr bwMode="auto">
          <a:xfrm>
            <a:off x="3733800" y="1597025"/>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b1</a:t>
            </a:r>
          </a:p>
        </p:txBody>
      </p:sp>
      <p:sp>
        <p:nvSpPr>
          <p:cNvPr id="11277" name="TextBox 10"/>
          <p:cNvSpPr txBox="1">
            <a:spLocks noChangeArrowheads="1"/>
          </p:cNvSpPr>
          <p:nvPr/>
        </p:nvSpPr>
        <p:spPr bwMode="auto">
          <a:xfrm>
            <a:off x="4200525" y="1963738"/>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b2</a:t>
            </a:r>
          </a:p>
        </p:txBody>
      </p:sp>
      <p:sp>
        <p:nvSpPr>
          <p:cNvPr id="11278" name="TextBox 11"/>
          <p:cNvSpPr txBox="1">
            <a:spLocks noChangeArrowheads="1"/>
          </p:cNvSpPr>
          <p:nvPr/>
        </p:nvSpPr>
        <p:spPr bwMode="auto">
          <a:xfrm>
            <a:off x="3819525" y="2441575"/>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b3</a:t>
            </a:r>
          </a:p>
        </p:txBody>
      </p:sp>
      <p:sp>
        <p:nvSpPr>
          <p:cNvPr id="11279" name="TextBox 12"/>
          <p:cNvSpPr txBox="1">
            <a:spLocks noChangeArrowheads="1"/>
          </p:cNvSpPr>
          <p:nvPr/>
        </p:nvSpPr>
        <p:spPr bwMode="auto">
          <a:xfrm>
            <a:off x="4191000" y="3581400"/>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b8</a:t>
            </a:r>
          </a:p>
        </p:txBody>
      </p:sp>
      <p:sp>
        <p:nvSpPr>
          <p:cNvPr id="15" name="Oval 14"/>
          <p:cNvSpPr/>
          <p:nvPr/>
        </p:nvSpPr>
        <p:spPr>
          <a:xfrm>
            <a:off x="3657600" y="1749425"/>
            <a:ext cx="152400" cy="152400"/>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6" name="Oval 15"/>
          <p:cNvSpPr/>
          <p:nvPr/>
        </p:nvSpPr>
        <p:spPr>
          <a:xfrm>
            <a:off x="3657600" y="1219200"/>
            <a:ext cx="152400" cy="152400"/>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7" name="Oval 16"/>
          <p:cNvSpPr/>
          <p:nvPr/>
        </p:nvSpPr>
        <p:spPr>
          <a:xfrm>
            <a:off x="4114800" y="3581400"/>
            <a:ext cx="152400" cy="152400"/>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20" name="Oval 19"/>
          <p:cNvSpPr/>
          <p:nvPr/>
        </p:nvSpPr>
        <p:spPr>
          <a:xfrm>
            <a:off x="4114800" y="2133600"/>
            <a:ext cx="152400" cy="15240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1284" name="TextBox 22"/>
          <p:cNvSpPr txBox="1">
            <a:spLocks noChangeArrowheads="1"/>
          </p:cNvSpPr>
          <p:nvPr/>
        </p:nvSpPr>
        <p:spPr bwMode="auto">
          <a:xfrm>
            <a:off x="4267200" y="2819400"/>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b5</a:t>
            </a:r>
          </a:p>
        </p:txBody>
      </p:sp>
      <p:cxnSp>
        <p:nvCxnSpPr>
          <p:cNvPr id="25" name="Straight Arrow Connector 24"/>
          <p:cNvCxnSpPr>
            <a:stCxn id="20" idx="3"/>
            <a:endCxn id="21" idx="0"/>
          </p:cNvCxnSpPr>
          <p:nvPr/>
        </p:nvCxnSpPr>
        <p:spPr>
          <a:xfrm rot="5400000">
            <a:off x="3840957" y="2232820"/>
            <a:ext cx="265113" cy="327025"/>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20" idx="5"/>
            <a:endCxn id="22" idx="0"/>
          </p:cNvCxnSpPr>
          <p:nvPr/>
        </p:nvCxnSpPr>
        <p:spPr>
          <a:xfrm rot="16200000" flipH="1">
            <a:off x="4275932" y="2232820"/>
            <a:ext cx="265113" cy="327025"/>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21" idx="4"/>
            <a:endCxn id="7" idx="1"/>
          </p:cNvCxnSpPr>
          <p:nvPr/>
        </p:nvCxnSpPr>
        <p:spPr>
          <a:xfrm rot="16200000" flipH="1">
            <a:off x="3848101" y="2641601"/>
            <a:ext cx="250825" cy="327025"/>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22" idx="4"/>
            <a:endCxn id="7" idx="7"/>
          </p:cNvCxnSpPr>
          <p:nvPr/>
        </p:nvCxnSpPr>
        <p:spPr>
          <a:xfrm rot="5400000">
            <a:off x="4283076" y="2641601"/>
            <a:ext cx="250825" cy="327025"/>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11289" name="TextBox 28"/>
          <p:cNvSpPr txBox="1">
            <a:spLocks noChangeArrowheads="1"/>
          </p:cNvSpPr>
          <p:nvPr/>
        </p:nvSpPr>
        <p:spPr bwMode="auto">
          <a:xfrm>
            <a:off x="4584700" y="2438400"/>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b4</a:t>
            </a:r>
          </a:p>
        </p:txBody>
      </p:sp>
      <p:sp>
        <p:nvSpPr>
          <p:cNvPr id="30" name="Freeform 29"/>
          <p:cNvSpPr/>
          <p:nvPr/>
        </p:nvSpPr>
        <p:spPr>
          <a:xfrm>
            <a:off x="3563938" y="1885950"/>
            <a:ext cx="627062" cy="2076450"/>
          </a:xfrm>
          <a:custGeom>
            <a:avLst/>
            <a:gdLst>
              <a:gd name="connsiteX0" fmla="*/ 781538 w 781538"/>
              <a:gd name="connsiteY0" fmla="*/ 2969846 h 3354103"/>
              <a:gd name="connsiteX1" fmla="*/ 234461 w 781538"/>
              <a:gd name="connsiteY1" fmla="*/ 3118339 h 3354103"/>
              <a:gd name="connsiteX2" fmla="*/ 7815 w 781538"/>
              <a:gd name="connsiteY2" fmla="*/ 1555262 h 3354103"/>
              <a:gd name="connsiteX3" fmla="*/ 187569 w 781538"/>
              <a:gd name="connsiteY3" fmla="*/ 0 h 3354103"/>
              <a:gd name="connsiteX4" fmla="*/ 187569 w 781538"/>
              <a:gd name="connsiteY4" fmla="*/ 0 h 3354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538" h="3354103">
                <a:moveTo>
                  <a:pt x="781538" y="2969846"/>
                </a:moveTo>
                <a:cubicBezTo>
                  <a:pt x="572476" y="3161974"/>
                  <a:pt x="363415" y="3354103"/>
                  <a:pt x="234461" y="3118339"/>
                </a:cubicBezTo>
                <a:cubicBezTo>
                  <a:pt x="105507" y="2882575"/>
                  <a:pt x="15630" y="2074985"/>
                  <a:pt x="7815" y="1555262"/>
                </a:cubicBezTo>
                <a:cubicBezTo>
                  <a:pt x="0" y="1035539"/>
                  <a:pt x="187569" y="0"/>
                  <a:pt x="187569" y="0"/>
                </a:cubicBezTo>
                <a:lnTo>
                  <a:pt x="187569" y="0"/>
                </a:lnTo>
              </a:path>
            </a:pathLst>
          </a:custGeom>
          <a:ln w="12700">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1291" name="TextBox 30"/>
          <p:cNvSpPr txBox="1">
            <a:spLocks noChangeArrowheads="1"/>
          </p:cNvSpPr>
          <p:nvPr/>
        </p:nvSpPr>
        <p:spPr bwMode="auto">
          <a:xfrm>
            <a:off x="3767138" y="1143000"/>
            <a:ext cx="5699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entry</a:t>
            </a:r>
          </a:p>
        </p:txBody>
      </p:sp>
      <p:sp>
        <p:nvSpPr>
          <p:cNvPr id="11292" name="TextBox 31"/>
          <p:cNvSpPr txBox="1">
            <a:spLocks noChangeArrowheads="1"/>
          </p:cNvSpPr>
          <p:nvPr/>
        </p:nvSpPr>
        <p:spPr bwMode="auto">
          <a:xfrm>
            <a:off x="3919539" y="3962400"/>
            <a:ext cx="4524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exit</a:t>
            </a:r>
          </a:p>
        </p:txBody>
      </p:sp>
      <p:sp>
        <p:nvSpPr>
          <p:cNvPr id="11293" name="TextBox 11"/>
          <p:cNvSpPr txBox="1">
            <a:spLocks noChangeArrowheads="1"/>
          </p:cNvSpPr>
          <p:nvPr/>
        </p:nvSpPr>
        <p:spPr bwMode="auto">
          <a:xfrm>
            <a:off x="3819525" y="3203575"/>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b7</a:t>
            </a:r>
          </a:p>
        </p:txBody>
      </p:sp>
      <p:sp>
        <p:nvSpPr>
          <p:cNvPr id="7" name="Oval 19"/>
          <p:cNvSpPr/>
          <p:nvPr/>
        </p:nvSpPr>
        <p:spPr>
          <a:xfrm>
            <a:off x="4114800" y="2881313"/>
            <a:ext cx="152400" cy="15240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21" name="Oval 20"/>
          <p:cNvSpPr>
            <a:spLocks noChangeArrowheads="1"/>
          </p:cNvSpPr>
          <p:nvPr/>
        </p:nvSpPr>
        <p:spPr bwMode="auto">
          <a:xfrm>
            <a:off x="3733800" y="3276600"/>
            <a:ext cx="152400" cy="152400"/>
          </a:xfrm>
          <a:prstGeom prst="ellipse">
            <a:avLst/>
          </a:prstGeom>
          <a:solidFill>
            <a:srgbClr val="BC5332"/>
          </a:solidFill>
          <a:ln>
            <a:noFill/>
          </a:ln>
          <a:extLst>
            <a:ext uri="{91240B29-F687-4F45-9708-019B960494DF}">
              <a14:hiddenLine xmlns:a14="http://schemas.microsoft.com/office/drawing/2010/main" w="3175" algn="ctr">
                <a:solidFill>
                  <a:srgbClr val="000000"/>
                </a:solidFill>
                <a:round/>
                <a:headEnd/>
                <a:tailEnd/>
              </a14:hiddenLine>
            </a:ext>
          </a:extLst>
        </p:spPr>
        <p:txBody>
          <a:bodyPr anchor="ctr"/>
          <a:lstStyle/>
          <a:p>
            <a:pPr algn="ctr">
              <a:defRPr/>
            </a:pPr>
            <a:endParaRPr lang="en-US">
              <a:solidFill>
                <a:schemeClr val="lt1"/>
              </a:solidFill>
            </a:endParaRPr>
          </a:p>
        </p:txBody>
      </p:sp>
      <p:cxnSp>
        <p:nvCxnSpPr>
          <p:cNvPr id="11296" name="Straight Arrow Connector 24"/>
          <p:cNvCxnSpPr>
            <a:cxnSpLocks noChangeShapeType="1"/>
          </p:cNvCxnSpPr>
          <p:nvPr/>
        </p:nvCxnSpPr>
        <p:spPr bwMode="auto">
          <a:xfrm flipH="1">
            <a:off x="3810001" y="3011488"/>
            <a:ext cx="327025" cy="265112"/>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11297" name="Straight Arrow Connector 25"/>
          <p:cNvCxnSpPr>
            <a:cxnSpLocks noChangeShapeType="1"/>
          </p:cNvCxnSpPr>
          <p:nvPr/>
        </p:nvCxnSpPr>
        <p:spPr bwMode="auto">
          <a:xfrm>
            <a:off x="4244976" y="3011488"/>
            <a:ext cx="327025" cy="265112"/>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11" name="Straight Arrow Connector 26"/>
          <p:cNvCxnSpPr>
            <a:stCxn id="21" idx="4"/>
            <a:endCxn id="7" idx="1"/>
          </p:cNvCxnSpPr>
          <p:nvPr/>
        </p:nvCxnSpPr>
        <p:spPr>
          <a:xfrm rot="16200000" flipH="1">
            <a:off x="3848101" y="3390901"/>
            <a:ext cx="250825" cy="327025"/>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2" name="Straight Arrow Connector 27"/>
          <p:cNvCxnSpPr>
            <a:stCxn id="22" idx="4"/>
            <a:endCxn id="7" idx="7"/>
          </p:cNvCxnSpPr>
          <p:nvPr/>
        </p:nvCxnSpPr>
        <p:spPr>
          <a:xfrm rot="5400000">
            <a:off x="4283076" y="3390901"/>
            <a:ext cx="250825" cy="327025"/>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11300" name="TextBox 28"/>
          <p:cNvSpPr txBox="1">
            <a:spLocks noChangeArrowheads="1"/>
          </p:cNvSpPr>
          <p:nvPr/>
        </p:nvSpPr>
        <p:spPr bwMode="auto">
          <a:xfrm>
            <a:off x="4648200" y="3200400"/>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b6</a:t>
            </a:r>
          </a:p>
        </p:txBody>
      </p:sp>
      <p:sp>
        <p:nvSpPr>
          <p:cNvPr id="13" name="Oval 16"/>
          <p:cNvSpPr>
            <a:spLocks noChangeArrowheads="1"/>
          </p:cNvSpPr>
          <p:nvPr/>
        </p:nvSpPr>
        <p:spPr bwMode="auto">
          <a:xfrm>
            <a:off x="3733800" y="2514600"/>
            <a:ext cx="152400" cy="152400"/>
          </a:xfrm>
          <a:prstGeom prst="ellipse">
            <a:avLst/>
          </a:prstGeom>
          <a:solidFill>
            <a:srgbClr val="BC5332"/>
          </a:solidFill>
          <a:ln>
            <a:noFill/>
          </a:ln>
          <a:effectLst>
            <a:outerShdw dist="20000" dir="5400000" rotWithShape="0">
              <a:srgbClr val="000000">
                <a:alpha val="37999"/>
              </a:srgbClr>
            </a:outerShdw>
          </a:effectLst>
          <a:extLst>
            <a:ext uri="{91240B29-F687-4F45-9708-019B960494DF}">
              <a14:hiddenLine xmlns:a14="http://schemas.microsoft.com/office/drawing/2010/main" w="9525" algn="ctr">
                <a:solidFill>
                  <a:srgbClr val="4A7EBB"/>
                </a:solidFill>
                <a:round/>
                <a:headEnd/>
                <a:tailEnd/>
              </a14:hiddenLine>
            </a:ext>
          </a:extLst>
        </p:spPr>
        <p:txBody>
          <a:bodyPr anchor="ctr"/>
          <a:lstStyle/>
          <a:p>
            <a:pPr algn="ctr">
              <a:defRPr/>
            </a:pPr>
            <a:endParaRPr lang="en-US">
              <a:solidFill>
                <a:schemeClr val="dk1"/>
              </a:solidFill>
            </a:endParaRPr>
          </a:p>
        </p:txBody>
      </p:sp>
      <p:sp>
        <p:nvSpPr>
          <p:cNvPr id="14" name="Oval 16"/>
          <p:cNvSpPr/>
          <p:nvPr/>
        </p:nvSpPr>
        <p:spPr>
          <a:xfrm>
            <a:off x="4495800" y="2514600"/>
            <a:ext cx="152400" cy="152400"/>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8" name="Oval 16"/>
          <p:cNvSpPr/>
          <p:nvPr/>
        </p:nvSpPr>
        <p:spPr>
          <a:xfrm>
            <a:off x="4495800" y="3276600"/>
            <a:ext cx="152400" cy="152400"/>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grpSp>
        <p:nvGrpSpPr>
          <p:cNvPr id="11304" name="Group 217"/>
          <p:cNvGrpSpPr>
            <a:grpSpLocks/>
          </p:cNvGrpSpPr>
          <p:nvPr/>
        </p:nvGrpSpPr>
        <p:grpSpPr bwMode="auto">
          <a:xfrm>
            <a:off x="7086600" y="1143000"/>
            <a:ext cx="1816100" cy="3124200"/>
            <a:chOff x="3936" y="672"/>
            <a:chExt cx="1144" cy="1968"/>
          </a:xfrm>
        </p:grpSpPr>
        <p:cxnSp>
          <p:nvCxnSpPr>
            <p:cNvPr id="19" name="Straight Arrow Connector 3"/>
            <p:cNvCxnSpPr>
              <a:stCxn id="16" idx="4"/>
              <a:endCxn id="15" idx="0"/>
            </p:cNvCxnSpPr>
            <p:nvPr/>
          </p:nvCxnSpPr>
          <p:spPr>
            <a:xfrm rot="5400000">
              <a:off x="4153" y="940"/>
              <a:ext cx="238" cy="1"/>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23" name="Straight Arrow Connector 4"/>
            <p:cNvCxnSpPr>
              <a:stCxn id="15" idx="5"/>
              <a:endCxn id="20" idx="1"/>
            </p:cNvCxnSpPr>
            <p:nvPr/>
          </p:nvCxnSpPr>
          <p:spPr>
            <a:xfrm rot="16200000" flipH="1">
              <a:off x="4333" y="1109"/>
              <a:ext cx="165" cy="220"/>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24" name="Freeform 5"/>
            <p:cNvSpPr/>
            <p:nvPr/>
          </p:nvSpPr>
          <p:spPr>
            <a:xfrm>
              <a:off x="3936" y="1150"/>
              <a:ext cx="384" cy="1394"/>
            </a:xfrm>
            <a:custGeom>
              <a:avLst/>
              <a:gdLst>
                <a:gd name="connsiteX0" fmla="*/ 758537 w 945573"/>
                <a:gd name="connsiteY0" fmla="*/ 0 h 2909454"/>
                <a:gd name="connsiteX1" fmla="*/ 31173 w 945573"/>
                <a:gd name="connsiteY1" fmla="*/ 1475509 h 2909454"/>
                <a:gd name="connsiteX2" fmla="*/ 945573 w 945573"/>
                <a:gd name="connsiteY2" fmla="*/ 2909454 h 2909454"/>
              </a:gdLst>
              <a:ahLst/>
              <a:cxnLst>
                <a:cxn ang="0">
                  <a:pos x="connsiteX0" y="connsiteY0"/>
                </a:cxn>
                <a:cxn ang="0">
                  <a:pos x="connsiteX1" y="connsiteY1"/>
                </a:cxn>
                <a:cxn ang="0">
                  <a:pos x="connsiteX2" y="connsiteY2"/>
                </a:cxn>
              </a:cxnLst>
              <a:rect l="l" t="t" r="r" b="b"/>
              <a:pathLst>
                <a:path w="945573" h="2909454">
                  <a:moveTo>
                    <a:pt x="758537" y="0"/>
                  </a:moveTo>
                  <a:cubicBezTo>
                    <a:pt x="379268" y="495300"/>
                    <a:pt x="0" y="990600"/>
                    <a:pt x="31173" y="1475509"/>
                  </a:cubicBezTo>
                  <a:cubicBezTo>
                    <a:pt x="62346" y="1960418"/>
                    <a:pt x="503959" y="2434936"/>
                    <a:pt x="945573" y="2909454"/>
                  </a:cubicBezTo>
                </a:path>
              </a:pathLst>
            </a:custGeom>
            <a:ln w="12700">
              <a:tailEnd type="triangle" w="lg" len="lg"/>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29" name="Oval 8"/>
            <p:cNvSpPr/>
            <p:nvPr/>
          </p:nvSpPr>
          <p:spPr>
            <a:xfrm>
              <a:off x="4320" y="2496"/>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1316" name="TextBox 9"/>
            <p:cNvSpPr txBox="1">
              <a:spLocks noChangeArrowheads="1"/>
            </p:cNvSpPr>
            <p:nvPr/>
          </p:nvSpPr>
          <p:spPr bwMode="auto">
            <a:xfrm>
              <a:off x="4272" y="958"/>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b1</a:t>
              </a:r>
            </a:p>
          </p:txBody>
        </p:sp>
        <p:sp>
          <p:nvSpPr>
            <p:cNvPr id="11317" name="TextBox 10"/>
            <p:cNvSpPr txBox="1">
              <a:spLocks noChangeArrowheads="1"/>
            </p:cNvSpPr>
            <p:nvPr/>
          </p:nvSpPr>
          <p:spPr bwMode="auto">
            <a:xfrm>
              <a:off x="4566" y="1189"/>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b2</a:t>
              </a:r>
            </a:p>
          </p:txBody>
        </p:sp>
        <p:sp>
          <p:nvSpPr>
            <p:cNvPr id="11318" name="TextBox 11"/>
            <p:cNvSpPr txBox="1">
              <a:spLocks noChangeArrowheads="1"/>
            </p:cNvSpPr>
            <p:nvPr/>
          </p:nvSpPr>
          <p:spPr bwMode="auto">
            <a:xfrm>
              <a:off x="4326" y="1490"/>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b3</a:t>
              </a:r>
            </a:p>
          </p:txBody>
        </p:sp>
        <p:sp>
          <p:nvSpPr>
            <p:cNvPr id="11319" name="TextBox 12"/>
            <p:cNvSpPr txBox="1">
              <a:spLocks noChangeArrowheads="1"/>
            </p:cNvSpPr>
            <p:nvPr/>
          </p:nvSpPr>
          <p:spPr bwMode="auto">
            <a:xfrm>
              <a:off x="4560" y="2208"/>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b8</a:t>
              </a:r>
            </a:p>
          </p:txBody>
        </p:sp>
        <p:sp>
          <p:nvSpPr>
            <p:cNvPr id="31" name="Oval 14"/>
            <p:cNvSpPr/>
            <p:nvPr/>
          </p:nvSpPr>
          <p:spPr>
            <a:xfrm>
              <a:off x="4224" y="1054"/>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24640" name="Oval 15"/>
            <p:cNvSpPr/>
            <p:nvPr/>
          </p:nvSpPr>
          <p:spPr>
            <a:xfrm>
              <a:off x="4224" y="720"/>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24641" name="Oval 16"/>
            <p:cNvSpPr/>
            <p:nvPr/>
          </p:nvSpPr>
          <p:spPr>
            <a:xfrm>
              <a:off x="4512" y="2208"/>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24643" name="Oval 19"/>
            <p:cNvSpPr/>
            <p:nvPr/>
          </p:nvSpPr>
          <p:spPr>
            <a:xfrm>
              <a:off x="4512" y="1287"/>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22" name="Oval 21"/>
            <p:cNvSpPr>
              <a:spLocks noChangeArrowheads="1"/>
            </p:cNvSpPr>
            <p:nvPr/>
          </p:nvSpPr>
          <p:spPr bwMode="auto">
            <a:xfrm>
              <a:off x="4744" y="1536"/>
              <a:ext cx="96" cy="96"/>
            </a:xfrm>
            <a:prstGeom prst="ellipse">
              <a:avLst/>
            </a:prstGeom>
            <a:solidFill>
              <a:schemeClr val="folHlink"/>
            </a:solidFill>
            <a:ln w="3175" algn="ctr">
              <a:solidFill>
                <a:srgbClr val="000000"/>
              </a:solidFill>
              <a:round/>
              <a:headEnd/>
              <a:tailEnd/>
            </a:ln>
          </p:spPr>
          <p:txBody>
            <a:bodyPr anchor="ctr"/>
            <a:lstStyle/>
            <a:p>
              <a:pPr algn="ctr">
                <a:defRPr/>
              </a:pPr>
              <a:endParaRPr lang="en-US">
                <a:solidFill>
                  <a:schemeClr val="lt1"/>
                </a:solidFill>
              </a:endParaRPr>
            </a:p>
          </p:txBody>
        </p:sp>
        <p:sp>
          <p:nvSpPr>
            <p:cNvPr id="11325" name="TextBox 22"/>
            <p:cNvSpPr txBox="1">
              <a:spLocks noChangeArrowheads="1"/>
            </p:cNvSpPr>
            <p:nvPr/>
          </p:nvSpPr>
          <p:spPr bwMode="auto">
            <a:xfrm>
              <a:off x="4608" y="1728"/>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b5</a:t>
              </a:r>
            </a:p>
          </p:txBody>
        </p:sp>
        <p:cxnSp>
          <p:nvCxnSpPr>
            <p:cNvPr id="11326" name="Straight Arrow Connector 24"/>
            <p:cNvCxnSpPr>
              <a:cxnSpLocks noChangeShapeType="1"/>
            </p:cNvCxnSpPr>
            <p:nvPr/>
          </p:nvCxnSpPr>
          <p:spPr bwMode="auto">
            <a:xfrm flipH="1">
              <a:off x="4320" y="1369"/>
              <a:ext cx="206" cy="167"/>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11327" name="Straight Arrow Connector 25"/>
            <p:cNvCxnSpPr>
              <a:cxnSpLocks noChangeShapeType="1"/>
            </p:cNvCxnSpPr>
            <p:nvPr/>
          </p:nvCxnSpPr>
          <p:spPr bwMode="auto">
            <a:xfrm>
              <a:off x="4594" y="1369"/>
              <a:ext cx="198" cy="167"/>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24646" name="Straight Arrow Connector 26"/>
            <p:cNvCxnSpPr>
              <a:stCxn id="21" idx="4"/>
              <a:endCxn id="7" idx="1"/>
            </p:cNvCxnSpPr>
            <p:nvPr/>
          </p:nvCxnSpPr>
          <p:spPr>
            <a:xfrm rot="16200000" flipH="1">
              <a:off x="4344" y="1608"/>
              <a:ext cx="158"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24647" name="Straight Arrow Connector 27"/>
            <p:cNvCxnSpPr>
              <a:stCxn id="22" idx="4"/>
              <a:endCxn id="7" idx="7"/>
            </p:cNvCxnSpPr>
            <p:nvPr/>
          </p:nvCxnSpPr>
          <p:spPr>
            <a:xfrm rot="5400000">
              <a:off x="4610" y="1608"/>
              <a:ext cx="158"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11330" name="TextBox 28"/>
            <p:cNvSpPr txBox="1">
              <a:spLocks noChangeArrowheads="1"/>
            </p:cNvSpPr>
            <p:nvPr/>
          </p:nvSpPr>
          <p:spPr bwMode="auto">
            <a:xfrm>
              <a:off x="4800" y="1488"/>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b4</a:t>
              </a:r>
            </a:p>
          </p:txBody>
        </p:sp>
        <p:sp>
          <p:nvSpPr>
            <p:cNvPr id="24648" name="Freeform 29"/>
            <p:cNvSpPr/>
            <p:nvPr/>
          </p:nvSpPr>
          <p:spPr>
            <a:xfrm>
              <a:off x="4165" y="1140"/>
              <a:ext cx="395" cy="1308"/>
            </a:xfrm>
            <a:custGeom>
              <a:avLst/>
              <a:gdLst>
                <a:gd name="connsiteX0" fmla="*/ 781538 w 781538"/>
                <a:gd name="connsiteY0" fmla="*/ 2969846 h 3354103"/>
                <a:gd name="connsiteX1" fmla="*/ 234461 w 781538"/>
                <a:gd name="connsiteY1" fmla="*/ 3118339 h 3354103"/>
                <a:gd name="connsiteX2" fmla="*/ 7815 w 781538"/>
                <a:gd name="connsiteY2" fmla="*/ 1555262 h 3354103"/>
                <a:gd name="connsiteX3" fmla="*/ 187569 w 781538"/>
                <a:gd name="connsiteY3" fmla="*/ 0 h 3354103"/>
                <a:gd name="connsiteX4" fmla="*/ 187569 w 781538"/>
                <a:gd name="connsiteY4" fmla="*/ 0 h 3354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538" h="3354103">
                  <a:moveTo>
                    <a:pt x="781538" y="2969846"/>
                  </a:moveTo>
                  <a:cubicBezTo>
                    <a:pt x="572476" y="3161974"/>
                    <a:pt x="363415" y="3354103"/>
                    <a:pt x="234461" y="3118339"/>
                  </a:cubicBezTo>
                  <a:cubicBezTo>
                    <a:pt x="105507" y="2882575"/>
                    <a:pt x="15630" y="2074985"/>
                    <a:pt x="7815" y="1555262"/>
                  </a:cubicBezTo>
                  <a:cubicBezTo>
                    <a:pt x="0" y="1035539"/>
                    <a:pt x="187569" y="0"/>
                    <a:pt x="187569" y="0"/>
                  </a:cubicBezTo>
                  <a:lnTo>
                    <a:pt x="187569" y="0"/>
                  </a:lnTo>
                </a:path>
              </a:pathLst>
            </a:custGeom>
            <a:ln w="12700">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1332" name="TextBox 30"/>
            <p:cNvSpPr txBox="1">
              <a:spLocks noChangeArrowheads="1"/>
            </p:cNvSpPr>
            <p:nvPr/>
          </p:nvSpPr>
          <p:spPr bwMode="auto">
            <a:xfrm>
              <a:off x="4293" y="672"/>
              <a:ext cx="35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entry</a:t>
              </a:r>
            </a:p>
          </p:txBody>
        </p:sp>
        <p:sp>
          <p:nvSpPr>
            <p:cNvPr id="11333" name="TextBox 31"/>
            <p:cNvSpPr txBox="1">
              <a:spLocks noChangeArrowheads="1"/>
            </p:cNvSpPr>
            <p:nvPr/>
          </p:nvSpPr>
          <p:spPr bwMode="auto">
            <a:xfrm>
              <a:off x="4389" y="2448"/>
              <a:ext cx="285"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exit</a:t>
              </a:r>
            </a:p>
          </p:txBody>
        </p:sp>
        <p:sp>
          <p:nvSpPr>
            <p:cNvPr id="11334" name="TextBox 11"/>
            <p:cNvSpPr txBox="1">
              <a:spLocks noChangeArrowheads="1"/>
            </p:cNvSpPr>
            <p:nvPr/>
          </p:nvSpPr>
          <p:spPr bwMode="auto">
            <a:xfrm>
              <a:off x="4326" y="1970"/>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b7</a:t>
              </a:r>
            </a:p>
          </p:txBody>
        </p:sp>
        <p:sp>
          <p:nvSpPr>
            <p:cNvPr id="24649" name="Oval 19"/>
            <p:cNvSpPr/>
            <p:nvPr/>
          </p:nvSpPr>
          <p:spPr>
            <a:xfrm>
              <a:off x="4512" y="1767"/>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cxnSp>
          <p:nvCxnSpPr>
            <p:cNvPr id="11336" name="Straight Arrow Connector 24"/>
            <p:cNvCxnSpPr>
              <a:cxnSpLocks noChangeShapeType="1"/>
            </p:cNvCxnSpPr>
            <p:nvPr/>
          </p:nvCxnSpPr>
          <p:spPr bwMode="auto">
            <a:xfrm flipH="1">
              <a:off x="4312" y="1849"/>
              <a:ext cx="214" cy="159"/>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11337" name="Straight Arrow Connector 25"/>
            <p:cNvCxnSpPr>
              <a:cxnSpLocks noChangeShapeType="1"/>
            </p:cNvCxnSpPr>
            <p:nvPr/>
          </p:nvCxnSpPr>
          <p:spPr bwMode="auto">
            <a:xfrm>
              <a:off x="4594" y="1849"/>
              <a:ext cx="206" cy="167"/>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24656" name="Straight Arrow Connector 26"/>
            <p:cNvCxnSpPr>
              <a:stCxn id="21" idx="4"/>
              <a:endCxn id="7" idx="1"/>
            </p:cNvCxnSpPr>
            <p:nvPr/>
          </p:nvCxnSpPr>
          <p:spPr>
            <a:xfrm rot="16200000" flipH="1">
              <a:off x="4336" y="2096"/>
              <a:ext cx="158"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24657" name="Straight Arrow Connector 27"/>
            <p:cNvCxnSpPr>
              <a:stCxn id="22" idx="4"/>
              <a:endCxn id="7" idx="7"/>
            </p:cNvCxnSpPr>
            <p:nvPr/>
          </p:nvCxnSpPr>
          <p:spPr>
            <a:xfrm rot="5400000">
              <a:off x="4618" y="2088"/>
              <a:ext cx="158"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11340" name="TextBox 28"/>
            <p:cNvSpPr txBox="1">
              <a:spLocks noChangeArrowheads="1"/>
            </p:cNvSpPr>
            <p:nvPr/>
          </p:nvSpPr>
          <p:spPr bwMode="auto">
            <a:xfrm>
              <a:off x="4848" y="1968"/>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b6</a:t>
              </a:r>
            </a:p>
          </p:txBody>
        </p:sp>
        <p:sp>
          <p:nvSpPr>
            <p:cNvPr id="24659" name="Oval 16"/>
            <p:cNvSpPr/>
            <p:nvPr/>
          </p:nvSpPr>
          <p:spPr>
            <a:xfrm>
              <a:off x="4272" y="1536"/>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24660" name="Oval 16"/>
            <p:cNvSpPr/>
            <p:nvPr/>
          </p:nvSpPr>
          <p:spPr>
            <a:xfrm>
              <a:off x="4264" y="2016"/>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24661" name="Oval 20"/>
            <p:cNvSpPr>
              <a:spLocks noChangeArrowheads="1"/>
            </p:cNvSpPr>
            <p:nvPr/>
          </p:nvSpPr>
          <p:spPr bwMode="auto">
            <a:xfrm>
              <a:off x="4752" y="2016"/>
              <a:ext cx="96" cy="96"/>
            </a:xfrm>
            <a:prstGeom prst="ellipse">
              <a:avLst/>
            </a:prstGeom>
            <a:solidFill>
              <a:schemeClr val="folHlink"/>
            </a:solidFill>
            <a:ln w="3175" algn="ctr">
              <a:solidFill>
                <a:srgbClr val="000000"/>
              </a:solidFill>
              <a:round/>
              <a:headEnd/>
              <a:tailEnd/>
            </a:ln>
          </p:spPr>
          <p:txBody>
            <a:bodyPr anchor="ctr"/>
            <a:lstStyle/>
            <a:p>
              <a:pPr algn="ctr">
                <a:defRPr/>
              </a:pPr>
              <a:endParaRPr lang="en-US">
                <a:solidFill>
                  <a:schemeClr val="lt1"/>
                </a:solidFill>
              </a:endParaRPr>
            </a:p>
          </p:txBody>
        </p:sp>
      </p:grpSp>
      <p:grpSp>
        <p:nvGrpSpPr>
          <p:cNvPr id="24795" name="Group 219"/>
          <p:cNvGrpSpPr>
            <a:grpSpLocks/>
          </p:cNvGrpSpPr>
          <p:nvPr/>
        </p:nvGrpSpPr>
        <p:grpSpPr bwMode="auto">
          <a:xfrm>
            <a:off x="5105400" y="1371600"/>
            <a:ext cx="1676400" cy="2819400"/>
            <a:chOff x="2928" y="1968"/>
            <a:chExt cx="1056" cy="1776"/>
          </a:xfrm>
        </p:grpSpPr>
        <p:sp>
          <p:nvSpPr>
            <p:cNvPr id="11306" name="Freeform 220"/>
            <p:cNvSpPr>
              <a:spLocks/>
            </p:cNvSpPr>
            <p:nvPr/>
          </p:nvSpPr>
          <p:spPr bwMode="auto">
            <a:xfrm>
              <a:off x="2928" y="1968"/>
              <a:ext cx="936" cy="1776"/>
            </a:xfrm>
            <a:custGeom>
              <a:avLst/>
              <a:gdLst>
                <a:gd name="T0" fmla="*/ 448 w 936"/>
                <a:gd name="T1" fmla="*/ 0 h 1776"/>
                <a:gd name="T2" fmla="*/ 448 w 936"/>
                <a:gd name="T3" fmla="*/ 384 h 1776"/>
                <a:gd name="T4" fmla="*/ 640 w 936"/>
                <a:gd name="T5" fmla="*/ 528 h 1776"/>
                <a:gd name="T6" fmla="*/ 352 w 936"/>
                <a:gd name="T7" fmla="*/ 816 h 1776"/>
                <a:gd name="T8" fmla="*/ 640 w 936"/>
                <a:gd name="T9" fmla="*/ 1008 h 1776"/>
                <a:gd name="T10" fmla="*/ 352 w 936"/>
                <a:gd name="T11" fmla="*/ 1248 h 1776"/>
                <a:gd name="T12" fmla="*/ 640 w 936"/>
                <a:gd name="T13" fmla="*/ 1440 h 1776"/>
                <a:gd name="T14" fmla="*/ 736 w 936"/>
                <a:gd name="T15" fmla="*/ 528 h 1776"/>
                <a:gd name="T16" fmla="*/ 928 w 936"/>
                <a:gd name="T17" fmla="*/ 816 h 1776"/>
                <a:gd name="T18" fmla="*/ 736 w 936"/>
                <a:gd name="T19" fmla="*/ 1008 h 1776"/>
                <a:gd name="T20" fmla="*/ 928 w 936"/>
                <a:gd name="T21" fmla="*/ 1200 h 1776"/>
                <a:gd name="T22" fmla="*/ 688 w 936"/>
                <a:gd name="T23" fmla="*/ 1488 h 1776"/>
                <a:gd name="T24" fmla="*/ 352 w 936"/>
                <a:gd name="T25" fmla="*/ 1536 h 1776"/>
                <a:gd name="T26" fmla="*/ 160 w 936"/>
                <a:gd name="T27" fmla="*/ 1008 h 1776"/>
                <a:gd name="T28" fmla="*/ 496 w 936"/>
                <a:gd name="T29" fmla="*/ 480 h 1776"/>
                <a:gd name="T30" fmla="*/ 64 w 936"/>
                <a:gd name="T31" fmla="*/ 864 h 1776"/>
                <a:gd name="T32" fmla="*/ 112 w 936"/>
                <a:gd name="T33" fmla="*/ 1344 h 1776"/>
                <a:gd name="T34" fmla="*/ 544 w 936"/>
                <a:gd name="T35" fmla="*/ 1776 h 177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936" h="1776">
                  <a:moveTo>
                    <a:pt x="448" y="0"/>
                  </a:moveTo>
                  <a:cubicBezTo>
                    <a:pt x="432" y="148"/>
                    <a:pt x="416" y="296"/>
                    <a:pt x="448" y="384"/>
                  </a:cubicBezTo>
                  <a:cubicBezTo>
                    <a:pt x="480" y="472"/>
                    <a:pt x="656" y="456"/>
                    <a:pt x="640" y="528"/>
                  </a:cubicBezTo>
                  <a:cubicBezTo>
                    <a:pt x="624" y="600"/>
                    <a:pt x="352" y="736"/>
                    <a:pt x="352" y="816"/>
                  </a:cubicBezTo>
                  <a:cubicBezTo>
                    <a:pt x="352" y="896"/>
                    <a:pt x="640" y="936"/>
                    <a:pt x="640" y="1008"/>
                  </a:cubicBezTo>
                  <a:cubicBezTo>
                    <a:pt x="640" y="1080"/>
                    <a:pt x="352" y="1176"/>
                    <a:pt x="352" y="1248"/>
                  </a:cubicBezTo>
                  <a:cubicBezTo>
                    <a:pt x="352" y="1320"/>
                    <a:pt x="576" y="1560"/>
                    <a:pt x="640" y="1440"/>
                  </a:cubicBezTo>
                  <a:cubicBezTo>
                    <a:pt x="704" y="1320"/>
                    <a:pt x="688" y="632"/>
                    <a:pt x="736" y="528"/>
                  </a:cubicBezTo>
                  <a:cubicBezTo>
                    <a:pt x="784" y="424"/>
                    <a:pt x="928" y="736"/>
                    <a:pt x="928" y="816"/>
                  </a:cubicBezTo>
                  <a:cubicBezTo>
                    <a:pt x="928" y="896"/>
                    <a:pt x="736" y="944"/>
                    <a:pt x="736" y="1008"/>
                  </a:cubicBezTo>
                  <a:cubicBezTo>
                    <a:pt x="736" y="1072"/>
                    <a:pt x="936" y="1120"/>
                    <a:pt x="928" y="1200"/>
                  </a:cubicBezTo>
                  <a:cubicBezTo>
                    <a:pt x="920" y="1280"/>
                    <a:pt x="784" y="1432"/>
                    <a:pt x="688" y="1488"/>
                  </a:cubicBezTo>
                  <a:cubicBezTo>
                    <a:pt x="592" y="1544"/>
                    <a:pt x="440" y="1616"/>
                    <a:pt x="352" y="1536"/>
                  </a:cubicBezTo>
                  <a:cubicBezTo>
                    <a:pt x="264" y="1456"/>
                    <a:pt x="136" y="1184"/>
                    <a:pt x="160" y="1008"/>
                  </a:cubicBezTo>
                  <a:cubicBezTo>
                    <a:pt x="184" y="832"/>
                    <a:pt x="512" y="504"/>
                    <a:pt x="496" y="480"/>
                  </a:cubicBezTo>
                  <a:cubicBezTo>
                    <a:pt x="480" y="456"/>
                    <a:pt x="128" y="720"/>
                    <a:pt x="64" y="864"/>
                  </a:cubicBezTo>
                  <a:cubicBezTo>
                    <a:pt x="0" y="1008"/>
                    <a:pt x="32" y="1192"/>
                    <a:pt x="112" y="1344"/>
                  </a:cubicBezTo>
                  <a:cubicBezTo>
                    <a:pt x="192" y="1496"/>
                    <a:pt x="472" y="1704"/>
                    <a:pt x="544" y="1776"/>
                  </a:cubicBez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1307" name="Group 221"/>
            <p:cNvGrpSpPr>
              <a:grpSpLocks/>
            </p:cNvGrpSpPr>
            <p:nvPr/>
          </p:nvGrpSpPr>
          <p:grpSpPr bwMode="auto">
            <a:xfrm>
              <a:off x="3168" y="2688"/>
              <a:ext cx="816" cy="672"/>
              <a:chOff x="3168" y="3168"/>
              <a:chExt cx="816" cy="672"/>
            </a:xfrm>
          </p:grpSpPr>
          <p:sp>
            <p:nvSpPr>
              <p:cNvPr id="11308" name="Oval 222"/>
              <p:cNvSpPr>
                <a:spLocks noChangeArrowheads="1"/>
              </p:cNvSpPr>
              <p:nvPr/>
            </p:nvSpPr>
            <p:spPr bwMode="auto">
              <a:xfrm>
                <a:off x="3168" y="3600"/>
                <a:ext cx="240" cy="24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sz="1800"/>
                  <a:t>b7</a:t>
                </a:r>
              </a:p>
            </p:txBody>
          </p:sp>
          <p:sp>
            <p:nvSpPr>
              <p:cNvPr id="11309" name="Oval 223"/>
              <p:cNvSpPr>
                <a:spLocks noChangeArrowheads="1"/>
              </p:cNvSpPr>
              <p:nvPr/>
            </p:nvSpPr>
            <p:spPr bwMode="auto">
              <a:xfrm>
                <a:off x="3696" y="3600"/>
                <a:ext cx="240" cy="24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sz="1800"/>
                  <a:t>b6</a:t>
                </a:r>
              </a:p>
            </p:txBody>
          </p:sp>
          <p:sp>
            <p:nvSpPr>
              <p:cNvPr id="11310" name="Oval 224"/>
              <p:cNvSpPr>
                <a:spLocks noChangeArrowheads="1"/>
              </p:cNvSpPr>
              <p:nvPr/>
            </p:nvSpPr>
            <p:spPr bwMode="auto">
              <a:xfrm>
                <a:off x="3744" y="3168"/>
                <a:ext cx="240" cy="24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sz="1800"/>
                  <a:t>b4</a:t>
                </a:r>
              </a:p>
            </p:txBody>
          </p:sp>
          <p:sp>
            <p:nvSpPr>
              <p:cNvPr id="11311" name="Oval 225"/>
              <p:cNvSpPr>
                <a:spLocks noChangeArrowheads="1"/>
              </p:cNvSpPr>
              <p:nvPr/>
            </p:nvSpPr>
            <p:spPr bwMode="auto">
              <a:xfrm>
                <a:off x="3216" y="3216"/>
                <a:ext cx="240" cy="24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sz="1800"/>
                  <a:t>b3</a:t>
                </a:r>
              </a:p>
            </p:txBody>
          </p:sp>
        </p:grpSp>
      </p:grpSp>
    </p:spTree>
    <p:custDataLst>
      <p:tags r:id="rId1"/>
    </p:custDataLst>
    <p:extLst>
      <p:ext uri="{BB962C8B-B14F-4D97-AF65-F5344CB8AC3E}">
        <p14:creationId xmlns:p14="http://schemas.microsoft.com/office/powerpoint/2010/main" val="29985612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4795"/>
                                        </p:tgtEl>
                                        <p:attrNameLst>
                                          <p:attrName>style.visibility</p:attrName>
                                        </p:attrNameLst>
                                      </p:cBhvr>
                                      <p:to>
                                        <p:strVal val="visible"/>
                                      </p:to>
                                    </p:set>
                                    <p:animEffect transition="in" filter="blinds(horizontal)">
                                      <p:cBhvr>
                                        <p:cTn id="7" dur="500"/>
                                        <p:tgtEl>
                                          <p:spTgt spid="2479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4709"/>
                                        </p:tgtEl>
                                        <p:attrNameLst>
                                          <p:attrName>style.visibility</p:attrName>
                                        </p:attrNameLst>
                                      </p:cBhvr>
                                      <p:to>
                                        <p:strVal val="visible"/>
                                      </p:to>
                                    </p:set>
                                    <p:animEffect transition="in" filter="blinds(horizontal)">
                                      <p:cBhvr>
                                        <p:cTn id="12" dur="500"/>
                                        <p:tgtEl>
                                          <p:spTgt spid="2470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24794"/>
                                        </p:tgtEl>
                                        <p:attrNameLst>
                                          <p:attrName>style.visibility</p:attrName>
                                        </p:attrNameLst>
                                      </p:cBhvr>
                                      <p:to>
                                        <p:strVal val="visible"/>
                                      </p:to>
                                    </p:set>
                                    <p:anim calcmode="lin" valueType="num">
                                      <p:cBhvr additive="base">
                                        <p:cTn id="17" dur="500" fill="hold"/>
                                        <p:tgtEl>
                                          <p:spTgt spid="24794"/>
                                        </p:tgtEl>
                                        <p:attrNameLst>
                                          <p:attrName>ppt_x</p:attrName>
                                        </p:attrNameLst>
                                      </p:cBhvr>
                                      <p:tavLst>
                                        <p:tav tm="0">
                                          <p:val>
                                            <p:strVal val="#ppt_x"/>
                                          </p:val>
                                        </p:tav>
                                        <p:tav tm="100000">
                                          <p:val>
                                            <p:strVal val="#ppt_x"/>
                                          </p:val>
                                        </p:tav>
                                      </p:tavLst>
                                    </p:anim>
                                    <p:anim calcmode="lin" valueType="num">
                                      <p:cBhvr additive="base">
                                        <p:cTn id="18" dur="500" fill="hold"/>
                                        <p:tgtEl>
                                          <p:spTgt spid="2479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Slide Number Placeholder 5"/>
          <p:cNvSpPr>
            <a:spLocks noGrp="1"/>
          </p:cNvSpPr>
          <p:nvPr>
            <p:ph type="sldNum" sz="quarter" idx="12"/>
          </p:nvPr>
        </p:nvSpPr>
        <p:spPr>
          <a:noFill/>
        </p:spPr>
        <p:txBody>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fld id="{067911D4-5FF5-4C47-846E-B6888FA5DBC3}" type="slidenum">
              <a:rPr lang="en-US" sz="1400"/>
              <a:pPr>
                <a:spcBef>
                  <a:spcPct val="0"/>
                </a:spcBef>
                <a:buFontTx/>
                <a:buNone/>
              </a:pPr>
              <a:t>13</a:t>
            </a:fld>
            <a:endParaRPr lang="en-US" sz="1400"/>
          </a:p>
        </p:txBody>
      </p:sp>
      <p:sp>
        <p:nvSpPr>
          <p:cNvPr id="12293" name="Rectangle 2"/>
          <p:cNvSpPr>
            <a:spLocks noGrp="1" noChangeArrowheads="1"/>
          </p:cNvSpPr>
          <p:nvPr>
            <p:ph type="title"/>
          </p:nvPr>
        </p:nvSpPr>
        <p:spPr/>
        <p:txBody>
          <a:bodyPr/>
          <a:lstStyle/>
          <a:p>
            <a:pPr eaLnBrk="1" hangingPunct="1"/>
            <a:r>
              <a:rPr lang="en-US"/>
              <a:t>Realizable Distribution</a:t>
            </a:r>
          </a:p>
        </p:txBody>
      </p:sp>
      <p:sp>
        <p:nvSpPr>
          <p:cNvPr id="15363" name="Rectangle 3"/>
          <p:cNvSpPr>
            <a:spLocks noGrp="1" noChangeArrowheads="1"/>
          </p:cNvSpPr>
          <p:nvPr>
            <p:ph type="body" idx="1"/>
          </p:nvPr>
        </p:nvSpPr>
        <p:spPr>
          <a:xfrm>
            <a:off x="5638800" y="2667000"/>
            <a:ext cx="4724400" cy="838200"/>
          </a:xfrm>
        </p:spPr>
        <p:txBody>
          <a:bodyPr/>
          <a:lstStyle/>
          <a:p>
            <a:pPr eaLnBrk="1" hangingPunct="1">
              <a:buFontTx/>
              <a:buNone/>
            </a:pPr>
            <a:r>
              <a:rPr lang="en-US"/>
              <a:t>Necessary and Sufficient condition for realizable profile distribution</a:t>
            </a:r>
          </a:p>
        </p:txBody>
      </p:sp>
      <p:sp>
        <p:nvSpPr>
          <p:cNvPr id="15432" name="Text Box 72"/>
          <p:cNvSpPr txBox="1">
            <a:spLocks noChangeArrowheads="1"/>
          </p:cNvSpPr>
          <p:nvPr/>
        </p:nvSpPr>
        <p:spPr bwMode="auto">
          <a:xfrm>
            <a:off x="5562600" y="2057400"/>
            <a:ext cx="481965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1. For each diamond there exists at least one </a:t>
            </a:r>
          </a:p>
          <a:p>
            <a:pPr eaLnBrk="1" hangingPunct="1">
              <a:spcBef>
                <a:spcPct val="0"/>
              </a:spcBef>
              <a:buFontTx/>
              <a:buNone/>
            </a:pPr>
            <a:r>
              <a:rPr lang="en-US" sz="1800"/>
              <a:t>profile which breaks the diamond and all </a:t>
            </a:r>
          </a:p>
          <a:p>
            <a:pPr eaLnBrk="1" hangingPunct="1">
              <a:spcBef>
                <a:spcPct val="0"/>
              </a:spcBef>
              <a:buFontTx/>
              <a:buNone/>
            </a:pPr>
            <a:r>
              <a:rPr lang="en-US" sz="1800"/>
              <a:t>directed cycles passing through it.</a:t>
            </a:r>
          </a:p>
        </p:txBody>
      </p:sp>
      <p:sp>
        <p:nvSpPr>
          <p:cNvPr id="15434" name="Text Box 74"/>
          <p:cNvSpPr txBox="1">
            <a:spLocks noChangeArrowheads="1"/>
          </p:cNvSpPr>
          <p:nvPr/>
        </p:nvSpPr>
        <p:spPr bwMode="auto">
          <a:xfrm>
            <a:off x="5486400" y="2895601"/>
            <a:ext cx="4876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2. All directed cycles are broken</a:t>
            </a:r>
          </a:p>
        </p:txBody>
      </p:sp>
      <p:sp>
        <p:nvSpPr>
          <p:cNvPr id="15435" name="Text Box 75"/>
          <p:cNvSpPr txBox="1">
            <a:spLocks noChangeArrowheads="1"/>
          </p:cNvSpPr>
          <p:nvPr/>
        </p:nvSpPr>
        <p:spPr bwMode="auto">
          <a:xfrm>
            <a:off x="5257800" y="3959226"/>
            <a:ext cx="5530850" cy="228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The algorithm distributes the diamonds </a:t>
            </a:r>
          </a:p>
          <a:p>
            <a:pPr eaLnBrk="1" hangingPunct="1">
              <a:spcBef>
                <a:spcPct val="0"/>
              </a:spcBef>
              <a:buFontTx/>
              <a:buNone/>
            </a:pPr>
            <a:r>
              <a:rPr lang="en-US" sz="1800"/>
              <a:t>and directed-cycles-without-diamonds of </a:t>
            </a:r>
          </a:p>
          <a:p>
            <a:pPr eaLnBrk="1" hangingPunct="1">
              <a:spcBef>
                <a:spcPct val="0"/>
              </a:spcBef>
              <a:buFontTx/>
              <a:buNone/>
            </a:pPr>
            <a:r>
              <a:rPr lang="en-US" sz="1800"/>
              <a:t>the program’s ICFG across profiles to break. </a:t>
            </a:r>
          </a:p>
          <a:p>
            <a:pPr eaLnBrk="1" hangingPunct="1">
              <a:spcBef>
                <a:spcPct val="0"/>
              </a:spcBef>
              <a:buFontTx/>
              <a:buNone/>
            </a:pPr>
            <a:endParaRPr lang="en-US" sz="1800"/>
          </a:p>
          <a:p>
            <a:pPr eaLnBrk="1" hangingPunct="1">
              <a:spcBef>
                <a:spcPct val="0"/>
              </a:spcBef>
              <a:buFontTx/>
              <a:buNone/>
            </a:pPr>
            <a:r>
              <a:rPr lang="en-US" sz="1800"/>
              <a:t>Breaks diamonds and cycles in a profile </a:t>
            </a:r>
          </a:p>
          <a:p>
            <a:pPr eaLnBrk="1" hangingPunct="1">
              <a:spcBef>
                <a:spcPct val="0"/>
              </a:spcBef>
              <a:buFontTx/>
              <a:buNone/>
            </a:pPr>
            <a:r>
              <a:rPr lang="en-US" sz="1800"/>
              <a:t>by optimal set of witnesses </a:t>
            </a:r>
          </a:p>
          <a:p>
            <a:pPr eaLnBrk="1" hangingPunct="1">
              <a:spcBef>
                <a:spcPct val="0"/>
              </a:spcBef>
              <a:buFontTx/>
              <a:buNone/>
            </a:pPr>
            <a:r>
              <a:rPr lang="en-US" sz="1800"/>
              <a:t>    (For edge-witness - Ball-Larus)</a:t>
            </a:r>
          </a:p>
          <a:p>
            <a:pPr eaLnBrk="1" hangingPunct="1">
              <a:spcBef>
                <a:spcPct val="0"/>
              </a:spcBef>
              <a:buFontTx/>
              <a:buNone/>
            </a:pPr>
            <a:r>
              <a:rPr lang="en-US" sz="1800"/>
              <a:t>    (For vertex-witness – Our extension to Ball-Larus’)</a:t>
            </a:r>
          </a:p>
        </p:txBody>
      </p:sp>
      <p:grpSp>
        <p:nvGrpSpPr>
          <p:cNvPr id="15616" name="Group 256"/>
          <p:cNvGrpSpPr>
            <a:grpSpLocks/>
          </p:cNvGrpSpPr>
          <p:nvPr/>
        </p:nvGrpSpPr>
        <p:grpSpPr bwMode="auto">
          <a:xfrm>
            <a:off x="1524000" y="1905000"/>
            <a:ext cx="1816100" cy="3124200"/>
            <a:chOff x="720" y="624"/>
            <a:chExt cx="1144" cy="1968"/>
          </a:xfrm>
        </p:grpSpPr>
        <p:cxnSp>
          <p:nvCxnSpPr>
            <p:cNvPr id="2" name="Straight Arrow Connector 3"/>
            <p:cNvCxnSpPr>
              <a:stCxn id="16" idx="4"/>
              <a:endCxn id="15" idx="0"/>
            </p:cNvCxnSpPr>
            <p:nvPr/>
          </p:nvCxnSpPr>
          <p:spPr>
            <a:xfrm rot="5400000">
              <a:off x="937" y="892"/>
              <a:ext cx="238" cy="1"/>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3" name="Straight Arrow Connector 4"/>
            <p:cNvCxnSpPr>
              <a:stCxn id="15" idx="5"/>
              <a:endCxn id="20" idx="1"/>
            </p:cNvCxnSpPr>
            <p:nvPr/>
          </p:nvCxnSpPr>
          <p:spPr>
            <a:xfrm rot="16200000" flipH="1">
              <a:off x="1117" y="1061"/>
              <a:ext cx="165" cy="220"/>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7" name="Freeform 5"/>
            <p:cNvSpPr/>
            <p:nvPr/>
          </p:nvSpPr>
          <p:spPr>
            <a:xfrm>
              <a:off x="720" y="1102"/>
              <a:ext cx="384" cy="1394"/>
            </a:xfrm>
            <a:custGeom>
              <a:avLst/>
              <a:gdLst>
                <a:gd name="connsiteX0" fmla="*/ 758537 w 945573"/>
                <a:gd name="connsiteY0" fmla="*/ 0 h 2909454"/>
                <a:gd name="connsiteX1" fmla="*/ 31173 w 945573"/>
                <a:gd name="connsiteY1" fmla="*/ 1475509 h 2909454"/>
                <a:gd name="connsiteX2" fmla="*/ 945573 w 945573"/>
                <a:gd name="connsiteY2" fmla="*/ 2909454 h 2909454"/>
              </a:gdLst>
              <a:ahLst/>
              <a:cxnLst>
                <a:cxn ang="0">
                  <a:pos x="connsiteX0" y="connsiteY0"/>
                </a:cxn>
                <a:cxn ang="0">
                  <a:pos x="connsiteX1" y="connsiteY1"/>
                </a:cxn>
                <a:cxn ang="0">
                  <a:pos x="connsiteX2" y="connsiteY2"/>
                </a:cxn>
              </a:cxnLst>
              <a:rect l="l" t="t" r="r" b="b"/>
              <a:pathLst>
                <a:path w="945573" h="2909454">
                  <a:moveTo>
                    <a:pt x="758537" y="0"/>
                  </a:moveTo>
                  <a:cubicBezTo>
                    <a:pt x="379268" y="495300"/>
                    <a:pt x="0" y="990600"/>
                    <a:pt x="31173" y="1475509"/>
                  </a:cubicBezTo>
                  <a:cubicBezTo>
                    <a:pt x="62346" y="1960418"/>
                    <a:pt x="503959" y="2434936"/>
                    <a:pt x="945573" y="2909454"/>
                  </a:cubicBezTo>
                </a:path>
              </a:pathLst>
            </a:custGeom>
            <a:ln w="12700">
              <a:tailEnd type="triangle" w="lg" len="lg"/>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8" name="Oval 8"/>
            <p:cNvSpPr/>
            <p:nvPr/>
          </p:nvSpPr>
          <p:spPr>
            <a:xfrm>
              <a:off x="1104" y="2448"/>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2409" name="TextBox 9"/>
            <p:cNvSpPr txBox="1">
              <a:spLocks noChangeArrowheads="1"/>
            </p:cNvSpPr>
            <p:nvPr/>
          </p:nvSpPr>
          <p:spPr bwMode="auto">
            <a:xfrm>
              <a:off x="1056" y="910"/>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b1</a:t>
              </a:r>
            </a:p>
          </p:txBody>
        </p:sp>
        <p:sp>
          <p:nvSpPr>
            <p:cNvPr id="12410" name="TextBox 10"/>
            <p:cNvSpPr txBox="1">
              <a:spLocks noChangeArrowheads="1"/>
            </p:cNvSpPr>
            <p:nvPr/>
          </p:nvSpPr>
          <p:spPr bwMode="auto">
            <a:xfrm>
              <a:off x="1350" y="1141"/>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b2</a:t>
              </a:r>
            </a:p>
          </p:txBody>
        </p:sp>
        <p:sp>
          <p:nvSpPr>
            <p:cNvPr id="12411" name="TextBox 11"/>
            <p:cNvSpPr txBox="1">
              <a:spLocks noChangeArrowheads="1"/>
            </p:cNvSpPr>
            <p:nvPr/>
          </p:nvSpPr>
          <p:spPr bwMode="auto">
            <a:xfrm>
              <a:off x="1110" y="1442"/>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b3</a:t>
              </a:r>
            </a:p>
          </p:txBody>
        </p:sp>
        <p:sp>
          <p:nvSpPr>
            <p:cNvPr id="12412" name="TextBox 12"/>
            <p:cNvSpPr txBox="1">
              <a:spLocks noChangeArrowheads="1"/>
            </p:cNvSpPr>
            <p:nvPr/>
          </p:nvSpPr>
          <p:spPr bwMode="auto">
            <a:xfrm>
              <a:off x="1344" y="2160"/>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b8</a:t>
              </a:r>
            </a:p>
          </p:txBody>
        </p:sp>
        <p:sp>
          <p:nvSpPr>
            <p:cNvPr id="10" name="Oval 14"/>
            <p:cNvSpPr/>
            <p:nvPr/>
          </p:nvSpPr>
          <p:spPr>
            <a:xfrm>
              <a:off x="1008" y="1006"/>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1" name="Oval 15"/>
            <p:cNvSpPr/>
            <p:nvPr/>
          </p:nvSpPr>
          <p:spPr>
            <a:xfrm>
              <a:off x="1008" y="672"/>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2" name="Oval 16"/>
            <p:cNvSpPr/>
            <p:nvPr/>
          </p:nvSpPr>
          <p:spPr>
            <a:xfrm>
              <a:off x="1296" y="2160"/>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3" name="Oval 19"/>
            <p:cNvSpPr/>
            <p:nvPr/>
          </p:nvSpPr>
          <p:spPr>
            <a:xfrm>
              <a:off x="1296" y="1239"/>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2417" name="TextBox 22"/>
            <p:cNvSpPr txBox="1">
              <a:spLocks noChangeArrowheads="1"/>
            </p:cNvSpPr>
            <p:nvPr/>
          </p:nvSpPr>
          <p:spPr bwMode="auto">
            <a:xfrm>
              <a:off x="1392" y="1680"/>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b5</a:t>
              </a:r>
            </a:p>
          </p:txBody>
        </p:sp>
        <p:cxnSp>
          <p:nvCxnSpPr>
            <p:cNvPr id="14" name="Straight Arrow Connector 24"/>
            <p:cNvCxnSpPr>
              <a:stCxn id="20" idx="3"/>
              <a:endCxn id="21" idx="0"/>
            </p:cNvCxnSpPr>
            <p:nvPr/>
          </p:nvCxnSpPr>
          <p:spPr>
            <a:xfrm rot="5400000">
              <a:off x="1125" y="1301"/>
              <a:ext cx="167"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25"/>
            <p:cNvCxnSpPr>
              <a:stCxn id="20" idx="5"/>
              <a:endCxn id="22" idx="0"/>
            </p:cNvCxnSpPr>
            <p:nvPr/>
          </p:nvCxnSpPr>
          <p:spPr>
            <a:xfrm rot="16200000" flipH="1">
              <a:off x="1399" y="1301"/>
              <a:ext cx="167"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26"/>
            <p:cNvCxnSpPr>
              <a:stCxn id="21" idx="4"/>
              <a:endCxn id="7" idx="1"/>
            </p:cNvCxnSpPr>
            <p:nvPr/>
          </p:nvCxnSpPr>
          <p:spPr>
            <a:xfrm rot="16200000" flipH="1">
              <a:off x="1128" y="1568"/>
              <a:ext cx="158"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23" name="Straight Arrow Connector 27"/>
            <p:cNvCxnSpPr>
              <a:stCxn id="22" idx="4"/>
              <a:endCxn id="7" idx="7"/>
            </p:cNvCxnSpPr>
            <p:nvPr/>
          </p:nvCxnSpPr>
          <p:spPr>
            <a:xfrm rot="5400000">
              <a:off x="1402" y="1568"/>
              <a:ext cx="158"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12422" name="TextBox 28"/>
            <p:cNvSpPr txBox="1">
              <a:spLocks noChangeArrowheads="1"/>
            </p:cNvSpPr>
            <p:nvPr/>
          </p:nvSpPr>
          <p:spPr bwMode="auto">
            <a:xfrm>
              <a:off x="1592" y="1440"/>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b4</a:t>
              </a:r>
            </a:p>
          </p:txBody>
        </p:sp>
        <p:sp>
          <p:nvSpPr>
            <p:cNvPr id="24" name="Freeform 29"/>
            <p:cNvSpPr/>
            <p:nvPr/>
          </p:nvSpPr>
          <p:spPr>
            <a:xfrm>
              <a:off x="949" y="1092"/>
              <a:ext cx="395" cy="1308"/>
            </a:xfrm>
            <a:custGeom>
              <a:avLst/>
              <a:gdLst>
                <a:gd name="connsiteX0" fmla="*/ 781538 w 781538"/>
                <a:gd name="connsiteY0" fmla="*/ 2969846 h 3354103"/>
                <a:gd name="connsiteX1" fmla="*/ 234461 w 781538"/>
                <a:gd name="connsiteY1" fmla="*/ 3118339 h 3354103"/>
                <a:gd name="connsiteX2" fmla="*/ 7815 w 781538"/>
                <a:gd name="connsiteY2" fmla="*/ 1555262 h 3354103"/>
                <a:gd name="connsiteX3" fmla="*/ 187569 w 781538"/>
                <a:gd name="connsiteY3" fmla="*/ 0 h 3354103"/>
                <a:gd name="connsiteX4" fmla="*/ 187569 w 781538"/>
                <a:gd name="connsiteY4" fmla="*/ 0 h 3354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538" h="3354103">
                  <a:moveTo>
                    <a:pt x="781538" y="2969846"/>
                  </a:moveTo>
                  <a:cubicBezTo>
                    <a:pt x="572476" y="3161974"/>
                    <a:pt x="363415" y="3354103"/>
                    <a:pt x="234461" y="3118339"/>
                  </a:cubicBezTo>
                  <a:cubicBezTo>
                    <a:pt x="105507" y="2882575"/>
                    <a:pt x="15630" y="2074985"/>
                    <a:pt x="7815" y="1555262"/>
                  </a:cubicBezTo>
                  <a:cubicBezTo>
                    <a:pt x="0" y="1035539"/>
                    <a:pt x="187569" y="0"/>
                    <a:pt x="187569" y="0"/>
                  </a:cubicBezTo>
                  <a:lnTo>
                    <a:pt x="187569" y="0"/>
                  </a:lnTo>
                </a:path>
              </a:pathLst>
            </a:custGeom>
            <a:ln w="12700">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2424" name="TextBox 30"/>
            <p:cNvSpPr txBox="1">
              <a:spLocks noChangeArrowheads="1"/>
            </p:cNvSpPr>
            <p:nvPr/>
          </p:nvSpPr>
          <p:spPr bwMode="auto">
            <a:xfrm>
              <a:off x="1077" y="624"/>
              <a:ext cx="35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entry</a:t>
              </a:r>
            </a:p>
          </p:txBody>
        </p:sp>
        <p:sp>
          <p:nvSpPr>
            <p:cNvPr id="12425" name="TextBox 31"/>
            <p:cNvSpPr txBox="1">
              <a:spLocks noChangeArrowheads="1"/>
            </p:cNvSpPr>
            <p:nvPr/>
          </p:nvSpPr>
          <p:spPr bwMode="auto">
            <a:xfrm>
              <a:off x="1173" y="2400"/>
              <a:ext cx="285"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exit</a:t>
              </a:r>
            </a:p>
          </p:txBody>
        </p:sp>
        <p:sp>
          <p:nvSpPr>
            <p:cNvPr id="12426" name="TextBox 11"/>
            <p:cNvSpPr txBox="1">
              <a:spLocks noChangeArrowheads="1"/>
            </p:cNvSpPr>
            <p:nvPr/>
          </p:nvSpPr>
          <p:spPr bwMode="auto">
            <a:xfrm>
              <a:off x="1110" y="1922"/>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b7</a:t>
              </a:r>
            </a:p>
          </p:txBody>
        </p:sp>
        <p:sp>
          <p:nvSpPr>
            <p:cNvPr id="29" name="Oval 19"/>
            <p:cNvSpPr/>
            <p:nvPr/>
          </p:nvSpPr>
          <p:spPr>
            <a:xfrm>
              <a:off x="1296" y="1719"/>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31" name="Oval 20"/>
            <p:cNvSpPr>
              <a:spLocks noChangeArrowheads="1"/>
            </p:cNvSpPr>
            <p:nvPr/>
          </p:nvSpPr>
          <p:spPr bwMode="auto">
            <a:xfrm>
              <a:off x="1056" y="1968"/>
              <a:ext cx="96" cy="96"/>
            </a:xfrm>
            <a:prstGeom prst="ellipse">
              <a:avLst/>
            </a:prstGeom>
            <a:solidFill>
              <a:srgbClr val="BC5332"/>
            </a:solidFill>
            <a:ln>
              <a:noFill/>
            </a:ln>
            <a:extLst>
              <a:ext uri="{91240B29-F687-4F45-9708-019B960494DF}">
                <a14:hiddenLine xmlns:a14="http://schemas.microsoft.com/office/drawing/2010/main" w="3175" algn="ctr">
                  <a:solidFill>
                    <a:srgbClr val="000000"/>
                  </a:solidFill>
                  <a:round/>
                  <a:headEnd/>
                  <a:tailEnd/>
                </a14:hiddenLine>
              </a:ext>
            </a:extLst>
          </p:spPr>
          <p:txBody>
            <a:bodyPr anchor="ctr"/>
            <a:lstStyle/>
            <a:p>
              <a:pPr algn="ctr">
                <a:defRPr/>
              </a:pPr>
              <a:endParaRPr lang="en-US">
                <a:solidFill>
                  <a:schemeClr val="lt1"/>
                </a:solidFill>
              </a:endParaRPr>
            </a:p>
          </p:txBody>
        </p:sp>
        <p:cxnSp>
          <p:nvCxnSpPr>
            <p:cNvPr id="12429" name="Straight Arrow Connector 24"/>
            <p:cNvCxnSpPr>
              <a:cxnSpLocks noChangeShapeType="1"/>
            </p:cNvCxnSpPr>
            <p:nvPr/>
          </p:nvCxnSpPr>
          <p:spPr bwMode="auto">
            <a:xfrm flipH="1">
              <a:off x="1104" y="1801"/>
              <a:ext cx="206" cy="167"/>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12430" name="Straight Arrow Connector 25"/>
            <p:cNvCxnSpPr>
              <a:cxnSpLocks noChangeShapeType="1"/>
            </p:cNvCxnSpPr>
            <p:nvPr/>
          </p:nvCxnSpPr>
          <p:spPr bwMode="auto">
            <a:xfrm>
              <a:off x="1378" y="1801"/>
              <a:ext cx="206" cy="167"/>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15682" name="Straight Arrow Connector 26"/>
            <p:cNvCxnSpPr>
              <a:stCxn id="21" idx="4"/>
              <a:endCxn id="7" idx="1"/>
            </p:cNvCxnSpPr>
            <p:nvPr/>
          </p:nvCxnSpPr>
          <p:spPr>
            <a:xfrm rot="16200000" flipH="1">
              <a:off x="1128" y="2040"/>
              <a:ext cx="158"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5683" name="Straight Arrow Connector 27"/>
            <p:cNvCxnSpPr>
              <a:stCxn id="22" idx="4"/>
              <a:endCxn id="7" idx="7"/>
            </p:cNvCxnSpPr>
            <p:nvPr/>
          </p:nvCxnSpPr>
          <p:spPr>
            <a:xfrm rot="5400000">
              <a:off x="1402" y="2040"/>
              <a:ext cx="158"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12433" name="TextBox 28"/>
            <p:cNvSpPr txBox="1">
              <a:spLocks noChangeArrowheads="1"/>
            </p:cNvSpPr>
            <p:nvPr/>
          </p:nvSpPr>
          <p:spPr bwMode="auto">
            <a:xfrm>
              <a:off x="1632" y="1920"/>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b6</a:t>
              </a:r>
            </a:p>
          </p:txBody>
        </p:sp>
        <p:sp>
          <p:nvSpPr>
            <p:cNvPr id="15684" name="Oval 16"/>
            <p:cNvSpPr>
              <a:spLocks noChangeArrowheads="1"/>
            </p:cNvSpPr>
            <p:nvPr/>
          </p:nvSpPr>
          <p:spPr bwMode="auto">
            <a:xfrm>
              <a:off x="1056" y="1488"/>
              <a:ext cx="96" cy="96"/>
            </a:xfrm>
            <a:prstGeom prst="ellipse">
              <a:avLst/>
            </a:prstGeom>
            <a:solidFill>
              <a:srgbClr val="BC5332"/>
            </a:solidFill>
            <a:ln>
              <a:noFill/>
            </a:ln>
            <a:effectLst>
              <a:outerShdw dist="20000" dir="5400000" rotWithShape="0">
                <a:srgbClr val="000000">
                  <a:alpha val="37999"/>
                </a:srgbClr>
              </a:outerShdw>
            </a:effectLst>
            <a:extLst>
              <a:ext uri="{91240B29-F687-4F45-9708-019B960494DF}">
                <a14:hiddenLine xmlns:a14="http://schemas.microsoft.com/office/drawing/2010/main" w="9525" algn="ctr">
                  <a:solidFill>
                    <a:srgbClr val="4A7EBB"/>
                  </a:solidFill>
                  <a:round/>
                  <a:headEnd/>
                  <a:tailEnd/>
                </a14:hiddenLine>
              </a:ext>
            </a:extLst>
          </p:spPr>
          <p:txBody>
            <a:bodyPr anchor="ctr"/>
            <a:lstStyle/>
            <a:p>
              <a:pPr algn="ctr">
                <a:defRPr/>
              </a:pPr>
              <a:endParaRPr lang="en-US">
                <a:solidFill>
                  <a:schemeClr val="dk1"/>
                </a:solidFill>
              </a:endParaRPr>
            </a:p>
          </p:txBody>
        </p:sp>
        <p:sp>
          <p:nvSpPr>
            <p:cNvPr id="15685" name="Oval 16"/>
            <p:cNvSpPr/>
            <p:nvPr/>
          </p:nvSpPr>
          <p:spPr>
            <a:xfrm>
              <a:off x="1536" y="1488"/>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5686" name="Oval 16"/>
            <p:cNvSpPr/>
            <p:nvPr/>
          </p:nvSpPr>
          <p:spPr>
            <a:xfrm>
              <a:off x="1536" y="1968"/>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grpSp>
      <p:grpSp>
        <p:nvGrpSpPr>
          <p:cNvPr id="15649" name="Group 289"/>
          <p:cNvGrpSpPr>
            <a:grpSpLocks/>
          </p:cNvGrpSpPr>
          <p:nvPr/>
        </p:nvGrpSpPr>
        <p:grpSpPr bwMode="auto">
          <a:xfrm>
            <a:off x="3429000" y="1905000"/>
            <a:ext cx="1816100" cy="3124200"/>
            <a:chOff x="3936" y="672"/>
            <a:chExt cx="1144" cy="1968"/>
          </a:xfrm>
        </p:grpSpPr>
        <p:cxnSp>
          <p:nvCxnSpPr>
            <p:cNvPr id="15687" name="Straight Arrow Connector 3"/>
            <p:cNvCxnSpPr>
              <a:stCxn id="16" idx="4"/>
              <a:endCxn id="15" idx="0"/>
            </p:cNvCxnSpPr>
            <p:nvPr/>
          </p:nvCxnSpPr>
          <p:spPr>
            <a:xfrm rot="5400000">
              <a:off x="4153" y="940"/>
              <a:ext cx="238" cy="1"/>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5689" name="Straight Arrow Connector 4"/>
            <p:cNvCxnSpPr>
              <a:stCxn id="15" idx="5"/>
              <a:endCxn id="20" idx="1"/>
            </p:cNvCxnSpPr>
            <p:nvPr/>
          </p:nvCxnSpPr>
          <p:spPr>
            <a:xfrm rot="16200000" flipH="1">
              <a:off x="4333" y="1109"/>
              <a:ext cx="165" cy="220"/>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15690" name="Freeform 5"/>
            <p:cNvSpPr/>
            <p:nvPr/>
          </p:nvSpPr>
          <p:spPr>
            <a:xfrm>
              <a:off x="3936" y="1150"/>
              <a:ext cx="384" cy="1394"/>
            </a:xfrm>
            <a:custGeom>
              <a:avLst/>
              <a:gdLst>
                <a:gd name="connsiteX0" fmla="*/ 758537 w 945573"/>
                <a:gd name="connsiteY0" fmla="*/ 0 h 2909454"/>
                <a:gd name="connsiteX1" fmla="*/ 31173 w 945573"/>
                <a:gd name="connsiteY1" fmla="*/ 1475509 h 2909454"/>
                <a:gd name="connsiteX2" fmla="*/ 945573 w 945573"/>
                <a:gd name="connsiteY2" fmla="*/ 2909454 h 2909454"/>
              </a:gdLst>
              <a:ahLst/>
              <a:cxnLst>
                <a:cxn ang="0">
                  <a:pos x="connsiteX0" y="connsiteY0"/>
                </a:cxn>
                <a:cxn ang="0">
                  <a:pos x="connsiteX1" y="connsiteY1"/>
                </a:cxn>
                <a:cxn ang="0">
                  <a:pos x="connsiteX2" y="connsiteY2"/>
                </a:cxn>
              </a:cxnLst>
              <a:rect l="l" t="t" r="r" b="b"/>
              <a:pathLst>
                <a:path w="945573" h="2909454">
                  <a:moveTo>
                    <a:pt x="758537" y="0"/>
                  </a:moveTo>
                  <a:cubicBezTo>
                    <a:pt x="379268" y="495300"/>
                    <a:pt x="0" y="990600"/>
                    <a:pt x="31173" y="1475509"/>
                  </a:cubicBezTo>
                  <a:cubicBezTo>
                    <a:pt x="62346" y="1960418"/>
                    <a:pt x="503959" y="2434936"/>
                    <a:pt x="945573" y="2909454"/>
                  </a:cubicBezTo>
                </a:path>
              </a:pathLst>
            </a:custGeom>
            <a:ln w="12700">
              <a:tailEnd type="triangle" w="lg" len="lg"/>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5691" name="Oval 8"/>
            <p:cNvSpPr/>
            <p:nvPr/>
          </p:nvSpPr>
          <p:spPr>
            <a:xfrm>
              <a:off x="4320" y="2496"/>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2377" name="TextBox 9"/>
            <p:cNvSpPr txBox="1">
              <a:spLocks noChangeArrowheads="1"/>
            </p:cNvSpPr>
            <p:nvPr/>
          </p:nvSpPr>
          <p:spPr bwMode="auto">
            <a:xfrm>
              <a:off x="4272" y="958"/>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b1</a:t>
              </a:r>
            </a:p>
          </p:txBody>
        </p:sp>
        <p:sp>
          <p:nvSpPr>
            <p:cNvPr id="12378" name="TextBox 10"/>
            <p:cNvSpPr txBox="1">
              <a:spLocks noChangeArrowheads="1"/>
            </p:cNvSpPr>
            <p:nvPr/>
          </p:nvSpPr>
          <p:spPr bwMode="auto">
            <a:xfrm>
              <a:off x="4566" y="1189"/>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b2</a:t>
              </a:r>
            </a:p>
          </p:txBody>
        </p:sp>
        <p:sp>
          <p:nvSpPr>
            <p:cNvPr id="12379" name="TextBox 11"/>
            <p:cNvSpPr txBox="1">
              <a:spLocks noChangeArrowheads="1"/>
            </p:cNvSpPr>
            <p:nvPr/>
          </p:nvSpPr>
          <p:spPr bwMode="auto">
            <a:xfrm>
              <a:off x="4326" y="1490"/>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b3</a:t>
              </a:r>
            </a:p>
          </p:txBody>
        </p:sp>
        <p:sp>
          <p:nvSpPr>
            <p:cNvPr id="12380" name="TextBox 12"/>
            <p:cNvSpPr txBox="1">
              <a:spLocks noChangeArrowheads="1"/>
            </p:cNvSpPr>
            <p:nvPr/>
          </p:nvSpPr>
          <p:spPr bwMode="auto">
            <a:xfrm>
              <a:off x="4560" y="2208"/>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b8</a:t>
              </a:r>
            </a:p>
          </p:txBody>
        </p:sp>
        <p:sp>
          <p:nvSpPr>
            <p:cNvPr id="15699" name="Oval 14"/>
            <p:cNvSpPr/>
            <p:nvPr/>
          </p:nvSpPr>
          <p:spPr>
            <a:xfrm>
              <a:off x="4224" y="1054"/>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5700" name="Oval 15"/>
            <p:cNvSpPr/>
            <p:nvPr/>
          </p:nvSpPr>
          <p:spPr>
            <a:xfrm>
              <a:off x="4224" y="720"/>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5701" name="Oval 16"/>
            <p:cNvSpPr/>
            <p:nvPr/>
          </p:nvSpPr>
          <p:spPr>
            <a:xfrm>
              <a:off x="4512" y="2208"/>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5702" name="Oval 19"/>
            <p:cNvSpPr/>
            <p:nvPr/>
          </p:nvSpPr>
          <p:spPr>
            <a:xfrm>
              <a:off x="4512" y="1287"/>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5707" name="Oval 21"/>
            <p:cNvSpPr>
              <a:spLocks noChangeArrowheads="1"/>
            </p:cNvSpPr>
            <p:nvPr/>
          </p:nvSpPr>
          <p:spPr bwMode="auto">
            <a:xfrm>
              <a:off x="4744" y="1536"/>
              <a:ext cx="96" cy="96"/>
            </a:xfrm>
            <a:prstGeom prst="ellipse">
              <a:avLst/>
            </a:prstGeom>
            <a:solidFill>
              <a:schemeClr val="folHlink"/>
            </a:solidFill>
            <a:ln w="3175" algn="ctr">
              <a:solidFill>
                <a:srgbClr val="000000"/>
              </a:solidFill>
              <a:round/>
              <a:headEnd/>
              <a:tailEnd/>
            </a:ln>
          </p:spPr>
          <p:txBody>
            <a:bodyPr anchor="ctr"/>
            <a:lstStyle/>
            <a:p>
              <a:pPr algn="ctr">
                <a:defRPr/>
              </a:pPr>
              <a:endParaRPr lang="en-US">
                <a:solidFill>
                  <a:schemeClr val="lt1"/>
                </a:solidFill>
              </a:endParaRPr>
            </a:p>
          </p:txBody>
        </p:sp>
        <p:sp>
          <p:nvSpPr>
            <p:cNvPr id="12386" name="TextBox 22"/>
            <p:cNvSpPr txBox="1">
              <a:spLocks noChangeArrowheads="1"/>
            </p:cNvSpPr>
            <p:nvPr/>
          </p:nvSpPr>
          <p:spPr bwMode="auto">
            <a:xfrm>
              <a:off x="4608" y="1728"/>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b5</a:t>
              </a:r>
            </a:p>
          </p:txBody>
        </p:sp>
        <p:cxnSp>
          <p:nvCxnSpPr>
            <p:cNvPr id="12387" name="Straight Arrow Connector 24"/>
            <p:cNvCxnSpPr>
              <a:cxnSpLocks noChangeShapeType="1"/>
            </p:cNvCxnSpPr>
            <p:nvPr/>
          </p:nvCxnSpPr>
          <p:spPr bwMode="auto">
            <a:xfrm flipH="1">
              <a:off x="4320" y="1369"/>
              <a:ext cx="206" cy="167"/>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12388" name="Straight Arrow Connector 25"/>
            <p:cNvCxnSpPr>
              <a:cxnSpLocks noChangeShapeType="1"/>
            </p:cNvCxnSpPr>
            <p:nvPr/>
          </p:nvCxnSpPr>
          <p:spPr bwMode="auto">
            <a:xfrm>
              <a:off x="4594" y="1369"/>
              <a:ext cx="198" cy="167"/>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15710" name="Straight Arrow Connector 26"/>
            <p:cNvCxnSpPr>
              <a:stCxn id="21" idx="4"/>
              <a:endCxn id="7" idx="1"/>
            </p:cNvCxnSpPr>
            <p:nvPr/>
          </p:nvCxnSpPr>
          <p:spPr>
            <a:xfrm rot="16200000" flipH="1">
              <a:off x="4344" y="1608"/>
              <a:ext cx="158"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5712" name="Straight Arrow Connector 27"/>
            <p:cNvCxnSpPr>
              <a:stCxn id="22" idx="4"/>
              <a:endCxn id="7" idx="7"/>
            </p:cNvCxnSpPr>
            <p:nvPr/>
          </p:nvCxnSpPr>
          <p:spPr>
            <a:xfrm rot="5400000">
              <a:off x="4610" y="1608"/>
              <a:ext cx="158"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12391" name="TextBox 28"/>
            <p:cNvSpPr txBox="1">
              <a:spLocks noChangeArrowheads="1"/>
            </p:cNvSpPr>
            <p:nvPr/>
          </p:nvSpPr>
          <p:spPr bwMode="auto">
            <a:xfrm>
              <a:off x="4800" y="1488"/>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b4</a:t>
              </a:r>
            </a:p>
          </p:txBody>
        </p:sp>
        <p:sp>
          <p:nvSpPr>
            <p:cNvPr id="15713" name="Freeform 29"/>
            <p:cNvSpPr/>
            <p:nvPr/>
          </p:nvSpPr>
          <p:spPr>
            <a:xfrm>
              <a:off x="4165" y="1140"/>
              <a:ext cx="395" cy="1308"/>
            </a:xfrm>
            <a:custGeom>
              <a:avLst/>
              <a:gdLst>
                <a:gd name="connsiteX0" fmla="*/ 781538 w 781538"/>
                <a:gd name="connsiteY0" fmla="*/ 2969846 h 3354103"/>
                <a:gd name="connsiteX1" fmla="*/ 234461 w 781538"/>
                <a:gd name="connsiteY1" fmla="*/ 3118339 h 3354103"/>
                <a:gd name="connsiteX2" fmla="*/ 7815 w 781538"/>
                <a:gd name="connsiteY2" fmla="*/ 1555262 h 3354103"/>
                <a:gd name="connsiteX3" fmla="*/ 187569 w 781538"/>
                <a:gd name="connsiteY3" fmla="*/ 0 h 3354103"/>
                <a:gd name="connsiteX4" fmla="*/ 187569 w 781538"/>
                <a:gd name="connsiteY4" fmla="*/ 0 h 3354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538" h="3354103">
                  <a:moveTo>
                    <a:pt x="781538" y="2969846"/>
                  </a:moveTo>
                  <a:cubicBezTo>
                    <a:pt x="572476" y="3161974"/>
                    <a:pt x="363415" y="3354103"/>
                    <a:pt x="234461" y="3118339"/>
                  </a:cubicBezTo>
                  <a:cubicBezTo>
                    <a:pt x="105507" y="2882575"/>
                    <a:pt x="15630" y="2074985"/>
                    <a:pt x="7815" y="1555262"/>
                  </a:cubicBezTo>
                  <a:cubicBezTo>
                    <a:pt x="0" y="1035539"/>
                    <a:pt x="187569" y="0"/>
                    <a:pt x="187569" y="0"/>
                  </a:cubicBezTo>
                  <a:lnTo>
                    <a:pt x="187569" y="0"/>
                  </a:lnTo>
                </a:path>
              </a:pathLst>
            </a:custGeom>
            <a:ln w="12700">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2393" name="TextBox 30"/>
            <p:cNvSpPr txBox="1">
              <a:spLocks noChangeArrowheads="1"/>
            </p:cNvSpPr>
            <p:nvPr/>
          </p:nvSpPr>
          <p:spPr bwMode="auto">
            <a:xfrm>
              <a:off x="4293" y="672"/>
              <a:ext cx="35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entry</a:t>
              </a:r>
            </a:p>
          </p:txBody>
        </p:sp>
        <p:sp>
          <p:nvSpPr>
            <p:cNvPr id="12394" name="TextBox 31"/>
            <p:cNvSpPr txBox="1">
              <a:spLocks noChangeArrowheads="1"/>
            </p:cNvSpPr>
            <p:nvPr/>
          </p:nvSpPr>
          <p:spPr bwMode="auto">
            <a:xfrm>
              <a:off x="4389" y="2448"/>
              <a:ext cx="285"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exit</a:t>
              </a:r>
            </a:p>
          </p:txBody>
        </p:sp>
        <p:sp>
          <p:nvSpPr>
            <p:cNvPr id="12395" name="TextBox 11"/>
            <p:cNvSpPr txBox="1">
              <a:spLocks noChangeArrowheads="1"/>
            </p:cNvSpPr>
            <p:nvPr/>
          </p:nvSpPr>
          <p:spPr bwMode="auto">
            <a:xfrm>
              <a:off x="4326" y="1970"/>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b7</a:t>
              </a:r>
            </a:p>
          </p:txBody>
        </p:sp>
        <p:sp>
          <p:nvSpPr>
            <p:cNvPr id="15714" name="Oval 19"/>
            <p:cNvSpPr/>
            <p:nvPr/>
          </p:nvSpPr>
          <p:spPr>
            <a:xfrm>
              <a:off x="4512" y="1767"/>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cxnSp>
          <p:nvCxnSpPr>
            <p:cNvPr id="12397" name="Straight Arrow Connector 24"/>
            <p:cNvCxnSpPr>
              <a:cxnSpLocks noChangeShapeType="1"/>
            </p:cNvCxnSpPr>
            <p:nvPr/>
          </p:nvCxnSpPr>
          <p:spPr bwMode="auto">
            <a:xfrm flipH="1">
              <a:off x="4312" y="1849"/>
              <a:ext cx="214" cy="159"/>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12398" name="Straight Arrow Connector 25"/>
            <p:cNvCxnSpPr>
              <a:cxnSpLocks noChangeShapeType="1"/>
            </p:cNvCxnSpPr>
            <p:nvPr/>
          </p:nvCxnSpPr>
          <p:spPr bwMode="auto">
            <a:xfrm>
              <a:off x="4594" y="1849"/>
              <a:ext cx="206" cy="167"/>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15721" name="Straight Arrow Connector 26"/>
            <p:cNvCxnSpPr>
              <a:stCxn id="21" idx="4"/>
              <a:endCxn id="7" idx="1"/>
            </p:cNvCxnSpPr>
            <p:nvPr/>
          </p:nvCxnSpPr>
          <p:spPr>
            <a:xfrm rot="16200000" flipH="1">
              <a:off x="4336" y="2096"/>
              <a:ext cx="158"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5722" name="Straight Arrow Connector 27"/>
            <p:cNvCxnSpPr>
              <a:stCxn id="22" idx="4"/>
              <a:endCxn id="7" idx="7"/>
            </p:cNvCxnSpPr>
            <p:nvPr/>
          </p:nvCxnSpPr>
          <p:spPr>
            <a:xfrm rot="5400000">
              <a:off x="4618" y="2088"/>
              <a:ext cx="158"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12401" name="TextBox 28"/>
            <p:cNvSpPr txBox="1">
              <a:spLocks noChangeArrowheads="1"/>
            </p:cNvSpPr>
            <p:nvPr/>
          </p:nvSpPr>
          <p:spPr bwMode="auto">
            <a:xfrm>
              <a:off x="4848" y="1968"/>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b6</a:t>
              </a:r>
            </a:p>
          </p:txBody>
        </p:sp>
        <p:sp>
          <p:nvSpPr>
            <p:cNvPr id="15723" name="Oval 16"/>
            <p:cNvSpPr/>
            <p:nvPr/>
          </p:nvSpPr>
          <p:spPr>
            <a:xfrm>
              <a:off x="4272" y="1536"/>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5724" name="Oval 16"/>
            <p:cNvSpPr/>
            <p:nvPr/>
          </p:nvSpPr>
          <p:spPr>
            <a:xfrm>
              <a:off x="4264" y="2016"/>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5725" name="Oval 20"/>
            <p:cNvSpPr>
              <a:spLocks noChangeArrowheads="1"/>
            </p:cNvSpPr>
            <p:nvPr/>
          </p:nvSpPr>
          <p:spPr bwMode="auto">
            <a:xfrm>
              <a:off x="4752" y="2016"/>
              <a:ext cx="96" cy="96"/>
            </a:xfrm>
            <a:prstGeom prst="ellipse">
              <a:avLst/>
            </a:prstGeom>
            <a:solidFill>
              <a:schemeClr val="folHlink"/>
            </a:solidFill>
            <a:ln w="3175" algn="ctr">
              <a:solidFill>
                <a:srgbClr val="000000"/>
              </a:solidFill>
              <a:round/>
              <a:headEnd/>
              <a:tailEnd/>
            </a:ln>
          </p:spPr>
          <p:txBody>
            <a:bodyPr anchor="ctr"/>
            <a:lstStyle/>
            <a:p>
              <a:pPr algn="ctr">
                <a:defRPr/>
              </a:pPr>
              <a:endParaRPr lang="en-US">
                <a:solidFill>
                  <a:schemeClr val="lt1"/>
                </a:solidFill>
              </a:endParaRPr>
            </a:p>
          </p:txBody>
        </p:sp>
      </p:grpSp>
      <p:sp>
        <p:nvSpPr>
          <p:cNvPr id="15688" name="Text Box 328"/>
          <p:cNvSpPr txBox="1">
            <a:spLocks noChangeArrowheads="1"/>
          </p:cNvSpPr>
          <p:nvPr/>
        </p:nvSpPr>
        <p:spPr bwMode="auto">
          <a:xfrm>
            <a:off x="4860925" y="2971800"/>
            <a:ext cx="268288" cy="27463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200"/>
              <a:t>2</a:t>
            </a:r>
          </a:p>
        </p:txBody>
      </p:sp>
      <p:grpSp>
        <p:nvGrpSpPr>
          <p:cNvPr id="15692" name="Group 332"/>
          <p:cNvGrpSpPr>
            <a:grpSpLocks/>
          </p:cNvGrpSpPr>
          <p:nvPr/>
        </p:nvGrpSpPr>
        <p:grpSpPr bwMode="auto">
          <a:xfrm>
            <a:off x="3657601" y="2895600"/>
            <a:ext cx="638175" cy="901700"/>
            <a:chOff x="278" y="1920"/>
            <a:chExt cx="402" cy="568"/>
          </a:xfrm>
        </p:grpSpPr>
        <p:sp>
          <p:nvSpPr>
            <p:cNvPr id="12371" name="Freeform 333"/>
            <p:cNvSpPr>
              <a:spLocks/>
            </p:cNvSpPr>
            <p:nvPr/>
          </p:nvSpPr>
          <p:spPr bwMode="auto">
            <a:xfrm>
              <a:off x="336" y="1920"/>
              <a:ext cx="344" cy="568"/>
            </a:xfrm>
            <a:custGeom>
              <a:avLst/>
              <a:gdLst>
                <a:gd name="T0" fmla="*/ 288 w 344"/>
                <a:gd name="T1" fmla="*/ 0 h 568"/>
                <a:gd name="T2" fmla="*/ 0 w 344"/>
                <a:gd name="T3" fmla="*/ 288 h 568"/>
                <a:gd name="T4" fmla="*/ 288 w 344"/>
                <a:gd name="T5" fmla="*/ 528 h 568"/>
                <a:gd name="T6" fmla="*/ 336 w 344"/>
                <a:gd name="T7" fmla="*/ 528 h 56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44" h="568">
                  <a:moveTo>
                    <a:pt x="288" y="0"/>
                  </a:moveTo>
                  <a:cubicBezTo>
                    <a:pt x="144" y="100"/>
                    <a:pt x="0" y="200"/>
                    <a:pt x="0" y="288"/>
                  </a:cubicBezTo>
                  <a:cubicBezTo>
                    <a:pt x="0" y="376"/>
                    <a:pt x="232" y="488"/>
                    <a:pt x="288" y="528"/>
                  </a:cubicBezTo>
                  <a:cubicBezTo>
                    <a:pt x="344" y="568"/>
                    <a:pt x="328" y="528"/>
                    <a:pt x="336" y="528"/>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372" name="Text Box 334"/>
            <p:cNvSpPr txBox="1">
              <a:spLocks noChangeArrowheads="1"/>
            </p:cNvSpPr>
            <p:nvPr/>
          </p:nvSpPr>
          <p:spPr bwMode="auto">
            <a:xfrm>
              <a:off x="278" y="2053"/>
              <a:ext cx="160" cy="15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t>1</a:t>
              </a:r>
            </a:p>
          </p:txBody>
        </p:sp>
      </p:grpSp>
      <p:grpSp>
        <p:nvGrpSpPr>
          <p:cNvPr id="15695" name="Group 335"/>
          <p:cNvGrpSpPr>
            <a:grpSpLocks/>
          </p:cNvGrpSpPr>
          <p:nvPr/>
        </p:nvGrpSpPr>
        <p:grpSpPr bwMode="auto">
          <a:xfrm>
            <a:off x="4572000" y="2895600"/>
            <a:ext cx="622300" cy="914400"/>
            <a:chOff x="864" y="1920"/>
            <a:chExt cx="392" cy="576"/>
          </a:xfrm>
        </p:grpSpPr>
        <p:sp>
          <p:nvSpPr>
            <p:cNvPr id="12369" name="Freeform 336"/>
            <p:cNvSpPr>
              <a:spLocks/>
            </p:cNvSpPr>
            <p:nvPr/>
          </p:nvSpPr>
          <p:spPr bwMode="auto">
            <a:xfrm>
              <a:off x="864" y="1920"/>
              <a:ext cx="392" cy="576"/>
            </a:xfrm>
            <a:custGeom>
              <a:avLst/>
              <a:gdLst>
                <a:gd name="T0" fmla="*/ 48 w 392"/>
                <a:gd name="T1" fmla="*/ 0 h 576"/>
                <a:gd name="T2" fmla="*/ 384 w 392"/>
                <a:gd name="T3" fmla="*/ 288 h 576"/>
                <a:gd name="T4" fmla="*/ 0 w 392"/>
                <a:gd name="T5" fmla="*/ 576 h 576"/>
                <a:gd name="T6" fmla="*/ 0 60000 65536"/>
                <a:gd name="T7" fmla="*/ 0 60000 65536"/>
                <a:gd name="T8" fmla="*/ 0 60000 65536"/>
              </a:gdLst>
              <a:ahLst/>
              <a:cxnLst>
                <a:cxn ang="T6">
                  <a:pos x="T0" y="T1"/>
                </a:cxn>
                <a:cxn ang="T7">
                  <a:pos x="T2" y="T3"/>
                </a:cxn>
                <a:cxn ang="T8">
                  <a:pos x="T4" y="T5"/>
                </a:cxn>
              </a:cxnLst>
              <a:rect l="0" t="0" r="r" b="b"/>
              <a:pathLst>
                <a:path w="392" h="576">
                  <a:moveTo>
                    <a:pt x="48" y="0"/>
                  </a:moveTo>
                  <a:cubicBezTo>
                    <a:pt x="220" y="96"/>
                    <a:pt x="392" y="192"/>
                    <a:pt x="384" y="288"/>
                  </a:cubicBezTo>
                  <a:cubicBezTo>
                    <a:pt x="376" y="384"/>
                    <a:pt x="64" y="528"/>
                    <a:pt x="0" y="576"/>
                  </a:cubicBezTo>
                </a:path>
              </a:pathLst>
            </a:custGeom>
            <a:noFill/>
            <a:ln w="19050" cmpd="sng">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370" name="Text Box 337"/>
            <p:cNvSpPr txBox="1">
              <a:spLocks noChangeArrowheads="1"/>
            </p:cNvSpPr>
            <p:nvPr/>
          </p:nvSpPr>
          <p:spPr bwMode="auto">
            <a:xfrm>
              <a:off x="1046" y="1968"/>
              <a:ext cx="169" cy="17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200"/>
                <a:t>2</a:t>
              </a:r>
            </a:p>
          </p:txBody>
        </p:sp>
      </p:grpSp>
      <p:grpSp>
        <p:nvGrpSpPr>
          <p:cNvPr id="15698" name="Group 338"/>
          <p:cNvGrpSpPr>
            <a:grpSpLocks/>
          </p:cNvGrpSpPr>
          <p:nvPr/>
        </p:nvGrpSpPr>
        <p:grpSpPr bwMode="auto">
          <a:xfrm>
            <a:off x="1524000" y="1905000"/>
            <a:ext cx="1816100" cy="3124200"/>
            <a:chOff x="960" y="768"/>
            <a:chExt cx="1144" cy="1968"/>
          </a:xfrm>
        </p:grpSpPr>
        <p:cxnSp>
          <p:nvCxnSpPr>
            <p:cNvPr id="15726" name="Straight Arrow Connector 3"/>
            <p:cNvCxnSpPr>
              <a:stCxn id="16" idx="4"/>
              <a:endCxn id="15" idx="0"/>
            </p:cNvCxnSpPr>
            <p:nvPr/>
          </p:nvCxnSpPr>
          <p:spPr>
            <a:xfrm rot="5400000">
              <a:off x="1177" y="1036"/>
              <a:ext cx="238" cy="1"/>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5728" name="Straight Arrow Connector 4"/>
            <p:cNvCxnSpPr>
              <a:stCxn id="15" idx="5"/>
              <a:endCxn id="20" idx="1"/>
            </p:cNvCxnSpPr>
            <p:nvPr/>
          </p:nvCxnSpPr>
          <p:spPr>
            <a:xfrm rot="16200000" flipH="1">
              <a:off x="1357" y="1205"/>
              <a:ext cx="165" cy="220"/>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15729" name="Freeform 5"/>
            <p:cNvSpPr/>
            <p:nvPr/>
          </p:nvSpPr>
          <p:spPr>
            <a:xfrm>
              <a:off x="960" y="1246"/>
              <a:ext cx="384" cy="1394"/>
            </a:xfrm>
            <a:custGeom>
              <a:avLst/>
              <a:gdLst>
                <a:gd name="connsiteX0" fmla="*/ 758537 w 945573"/>
                <a:gd name="connsiteY0" fmla="*/ 0 h 2909454"/>
                <a:gd name="connsiteX1" fmla="*/ 31173 w 945573"/>
                <a:gd name="connsiteY1" fmla="*/ 1475509 h 2909454"/>
                <a:gd name="connsiteX2" fmla="*/ 945573 w 945573"/>
                <a:gd name="connsiteY2" fmla="*/ 2909454 h 2909454"/>
              </a:gdLst>
              <a:ahLst/>
              <a:cxnLst>
                <a:cxn ang="0">
                  <a:pos x="connsiteX0" y="connsiteY0"/>
                </a:cxn>
                <a:cxn ang="0">
                  <a:pos x="connsiteX1" y="connsiteY1"/>
                </a:cxn>
                <a:cxn ang="0">
                  <a:pos x="connsiteX2" y="connsiteY2"/>
                </a:cxn>
              </a:cxnLst>
              <a:rect l="l" t="t" r="r" b="b"/>
              <a:pathLst>
                <a:path w="945573" h="2909454">
                  <a:moveTo>
                    <a:pt x="758537" y="0"/>
                  </a:moveTo>
                  <a:cubicBezTo>
                    <a:pt x="379268" y="495300"/>
                    <a:pt x="0" y="990600"/>
                    <a:pt x="31173" y="1475509"/>
                  </a:cubicBezTo>
                  <a:cubicBezTo>
                    <a:pt x="62346" y="1960418"/>
                    <a:pt x="503959" y="2434936"/>
                    <a:pt x="945573" y="2909454"/>
                  </a:cubicBezTo>
                </a:path>
              </a:pathLst>
            </a:custGeom>
            <a:ln w="12700">
              <a:tailEnd type="triangle" w="lg" len="lg"/>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5730" name="Oval 8"/>
            <p:cNvSpPr/>
            <p:nvPr/>
          </p:nvSpPr>
          <p:spPr>
            <a:xfrm>
              <a:off x="1344" y="2592"/>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2341" name="TextBox 9"/>
            <p:cNvSpPr txBox="1">
              <a:spLocks noChangeArrowheads="1"/>
            </p:cNvSpPr>
            <p:nvPr/>
          </p:nvSpPr>
          <p:spPr bwMode="auto">
            <a:xfrm>
              <a:off x="1296" y="1054"/>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b1</a:t>
              </a:r>
            </a:p>
          </p:txBody>
        </p:sp>
        <p:sp>
          <p:nvSpPr>
            <p:cNvPr id="12342" name="TextBox 10"/>
            <p:cNvSpPr txBox="1">
              <a:spLocks noChangeArrowheads="1"/>
            </p:cNvSpPr>
            <p:nvPr/>
          </p:nvSpPr>
          <p:spPr bwMode="auto">
            <a:xfrm>
              <a:off x="1590" y="1285"/>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b2</a:t>
              </a:r>
            </a:p>
          </p:txBody>
        </p:sp>
        <p:sp>
          <p:nvSpPr>
            <p:cNvPr id="12343" name="TextBox 11"/>
            <p:cNvSpPr txBox="1">
              <a:spLocks noChangeArrowheads="1"/>
            </p:cNvSpPr>
            <p:nvPr/>
          </p:nvSpPr>
          <p:spPr bwMode="auto">
            <a:xfrm>
              <a:off x="1350" y="1586"/>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b3</a:t>
              </a:r>
            </a:p>
          </p:txBody>
        </p:sp>
        <p:sp>
          <p:nvSpPr>
            <p:cNvPr id="12344" name="TextBox 12"/>
            <p:cNvSpPr txBox="1">
              <a:spLocks noChangeArrowheads="1"/>
            </p:cNvSpPr>
            <p:nvPr/>
          </p:nvSpPr>
          <p:spPr bwMode="auto">
            <a:xfrm>
              <a:off x="1584" y="2304"/>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b8</a:t>
              </a:r>
            </a:p>
          </p:txBody>
        </p:sp>
        <p:sp>
          <p:nvSpPr>
            <p:cNvPr id="15731" name="Oval 14"/>
            <p:cNvSpPr/>
            <p:nvPr/>
          </p:nvSpPr>
          <p:spPr>
            <a:xfrm>
              <a:off x="1248" y="1150"/>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5732" name="Oval 15"/>
            <p:cNvSpPr/>
            <p:nvPr/>
          </p:nvSpPr>
          <p:spPr>
            <a:xfrm>
              <a:off x="1248" y="816"/>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5733" name="Oval 16"/>
            <p:cNvSpPr/>
            <p:nvPr/>
          </p:nvSpPr>
          <p:spPr>
            <a:xfrm>
              <a:off x="1536" y="2304"/>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5734" name="Oval 19"/>
            <p:cNvSpPr/>
            <p:nvPr/>
          </p:nvSpPr>
          <p:spPr>
            <a:xfrm>
              <a:off x="1536" y="1383"/>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2349" name="TextBox 22"/>
            <p:cNvSpPr txBox="1">
              <a:spLocks noChangeArrowheads="1"/>
            </p:cNvSpPr>
            <p:nvPr/>
          </p:nvSpPr>
          <p:spPr bwMode="auto">
            <a:xfrm>
              <a:off x="1632" y="1824"/>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b5</a:t>
              </a:r>
            </a:p>
          </p:txBody>
        </p:sp>
        <p:cxnSp>
          <p:nvCxnSpPr>
            <p:cNvPr id="15735" name="Straight Arrow Connector 24"/>
            <p:cNvCxnSpPr>
              <a:stCxn id="20" idx="3"/>
              <a:endCxn id="21" idx="0"/>
            </p:cNvCxnSpPr>
            <p:nvPr/>
          </p:nvCxnSpPr>
          <p:spPr>
            <a:xfrm rot="5400000">
              <a:off x="1365" y="1445"/>
              <a:ext cx="167"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5736" name="Straight Arrow Connector 25"/>
            <p:cNvCxnSpPr>
              <a:stCxn id="20" idx="5"/>
              <a:endCxn id="22" idx="0"/>
            </p:cNvCxnSpPr>
            <p:nvPr/>
          </p:nvCxnSpPr>
          <p:spPr>
            <a:xfrm rot="16200000" flipH="1">
              <a:off x="1639" y="1445"/>
              <a:ext cx="167"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5737" name="Straight Arrow Connector 26"/>
            <p:cNvCxnSpPr>
              <a:stCxn id="21" idx="4"/>
              <a:endCxn id="7" idx="1"/>
            </p:cNvCxnSpPr>
            <p:nvPr/>
          </p:nvCxnSpPr>
          <p:spPr>
            <a:xfrm rot="16200000" flipH="1">
              <a:off x="1368" y="1712"/>
              <a:ext cx="158"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5738" name="Straight Arrow Connector 27"/>
            <p:cNvCxnSpPr>
              <a:stCxn id="22" idx="4"/>
              <a:endCxn id="7" idx="7"/>
            </p:cNvCxnSpPr>
            <p:nvPr/>
          </p:nvCxnSpPr>
          <p:spPr>
            <a:xfrm rot="5400000">
              <a:off x="1642" y="1712"/>
              <a:ext cx="158"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12354" name="TextBox 28"/>
            <p:cNvSpPr txBox="1">
              <a:spLocks noChangeArrowheads="1"/>
            </p:cNvSpPr>
            <p:nvPr/>
          </p:nvSpPr>
          <p:spPr bwMode="auto">
            <a:xfrm>
              <a:off x="1832" y="1584"/>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b4</a:t>
              </a:r>
            </a:p>
          </p:txBody>
        </p:sp>
        <p:sp>
          <p:nvSpPr>
            <p:cNvPr id="15739" name="Freeform 29"/>
            <p:cNvSpPr/>
            <p:nvPr/>
          </p:nvSpPr>
          <p:spPr>
            <a:xfrm>
              <a:off x="1189" y="1236"/>
              <a:ext cx="395" cy="1308"/>
            </a:xfrm>
            <a:custGeom>
              <a:avLst/>
              <a:gdLst>
                <a:gd name="connsiteX0" fmla="*/ 781538 w 781538"/>
                <a:gd name="connsiteY0" fmla="*/ 2969846 h 3354103"/>
                <a:gd name="connsiteX1" fmla="*/ 234461 w 781538"/>
                <a:gd name="connsiteY1" fmla="*/ 3118339 h 3354103"/>
                <a:gd name="connsiteX2" fmla="*/ 7815 w 781538"/>
                <a:gd name="connsiteY2" fmla="*/ 1555262 h 3354103"/>
                <a:gd name="connsiteX3" fmla="*/ 187569 w 781538"/>
                <a:gd name="connsiteY3" fmla="*/ 0 h 3354103"/>
                <a:gd name="connsiteX4" fmla="*/ 187569 w 781538"/>
                <a:gd name="connsiteY4" fmla="*/ 0 h 3354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538" h="3354103">
                  <a:moveTo>
                    <a:pt x="781538" y="2969846"/>
                  </a:moveTo>
                  <a:cubicBezTo>
                    <a:pt x="572476" y="3161974"/>
                    <a:pt x="363415" y="3354103"/>
                    <a:pt x="234461" y="3118339"/>
                  </a:cubicBezTo>
                  <a:cubicBezTo>
                    <a:pt x="105507" y="2882575"/>
                    <a:pt x="15630" y="2074985"/>
                    <a:pt x="7815" y="1555262"/>
                  </a:cubicBezTo>
                  <a:cubicBezTo>
                    <a:pt x="0" y="1035539"/>
                    <a:pt x="187569" y="0"/>
                    <a:pt x="187569" y="0"/>
                  </a:cubicBezTo>
                  <a:lnTo>
                    <a:pt x="187569" y="0"/>
                  </a:lnTo>
                </a:path>
              </a:pathLst>
            </a:custGeom>
            <a:ln w="12700">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2356" name="TextBox 30"/>
            <p:cNvSpPr txBox="1">
              <a:spLocks noChangeArrowheads="1"/>
            </p:cNvSpPr>
            <p:nvPr/>
          </p:nvSpPr>
          <p:spPr bwMode="auto">
            <a:xfrm>
              <a:off x="1317" y="768"/>
              <a:ext cx="35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entry</a:t>
              </a:r>
            </a:p>
          </p:txBody>
        </p:sp>
        <p:sp>
          <p:nvSpPr>
            <p:cNvPr id="12357" name="TextBox 31"/>
            <p:cNvSpPr txBox="1">
              <a:spLocks noChangeArrowheads="1"/>
            </p:cNvSpPr>
            <p:nvPr/>
          </p:nvSpPr>
          <p:spPr bwMode="auto">
            <a:xfrm>
              <a:off x="1413" y="2544"/>
              <a:ext cx="285"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exit</a:t>
              </a:r>
            </a:p>
          </p:txBody>
        </p:sp>
        <p:sp>
          <p:nvSpPr>
            <p:cNvPr id="12358" name="TextBox 11"/>
            <p:cNvSpPr txBox="1">
              <a:spLocks noChangeArrowheads="1"/>
            </p:cNvSpPr>
            <p:nvPr/>
          </p:nvSpPr>
          <p:spPr bwMode="auto">
            <a:xfrm>
              <a:off x="1350" y="2066"/>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b7</a:t>
              </a:r>
            </a:p>
          </p:txBody>
        </p:sp>
        <p:sp>
          <p:nvSpPr>
            <p:cNvPr id="15740" name="Oval 19"/>
            <p:cNvSpPr/>
            <p:nvPr/>
          </p:nvSpPr>
          <p:spPr>
            <a:xfrm>
              <a:off x="1536" y="1863"/>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5741" name="Oval 20"/>
            <p:cNvSpPr>
              <a:spLocks noChangeArrowheads="1"/>
            </p:cNvSpPr>
            <p:nvPr/>
          </p:nvSpPr>
          <p:spPr bwMode="auto">
            <a:xfrm>
              <a:off x="1296" y="2112"/>
              <a:ext cx="96" cy="96"/>
            </a:xfrm>
            <a:prstGeom prst="ellipse">
              <a:avLst/>
            </a:prstGeom>
            <a:solidFill>
              <a:srgbClr val="BC5332"/>
            </a:solidFill>
            <a:ln>
              <a:noFill/>
            </a:ln>
            <a:extLst>
              <a:ext uri="{91240B29-F687-4F45-9708-019B960494DF}">
                <a14:hiddenLine xmlns:a14="http://schemas.microsoft.com/office/drawing/2010/main" w="3175" algn="ctr">
                  <a:solidFill>
                    <a:srgbClr val="000000"/>
                  </a:solidFill>
                  <a:round/>
                  <a:headEnd/>
                  <a:tailEnd/>
                </a14:hiddenLine>
              </a:ext>
            </a:extLst>
          </p:spPr>
          <p:txBody>
            <a:bodyPr anchor="ctr"/>
            <a:lstStyle/>
            <a:p>
              <a:pPr algn="ctr">
                <a:defRPr/>
              </a:pPr>
              <a:endParaRPr lang="en-US">
                <a:solidFill>
                  <a:schemeClr val="lt1"/>
                </a:solidFill>
              </a:endParaRPr>
            </a:p>
          </p:txBody>
        </p:sp>
        <p:cxnSp>
          <p:nvCxnSpPr>
            <p:cNvPr id="12361" name="Straight Arrow Connector 24"/>
            <p:cNvCxnSpPr>
              <a:cxnSpLocks noChangeShapeType="1"/>
            </p:cNvCxnSpPr>
            <p:nvPr/>
          </p:nvCxnSpPr>
          <p:spPr bwMode="auto">
            <a:xfrm flipH="1">
              <a:off x="1344" y="1945"/>
              <a:ext cx="206" cy="167"/>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12362" name="Straight Arrow Connector 25"/>
            <p:cNvCxnSpPr>
              <a:cxnSpLocks noChangeShapeType="1"/>
            </p:cNvCxnSpPr>
            <p:nvPr/>
          </p:nvCxnSpPr>
          <p:spPr bwMode="auto">
            <a:xfrm>
              <a:off x="1618" y="1945"/>
              <a:ext cx="206" cy="167"/>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15776" name="Straight Arrow Connector 26"/>
            <p:cNvCxnSpPr>
              <a:stCxn id="21" idx="4"/>
              <a:endCxn id="7" idx="1"/>
            </p:cNvCxnSpPr>
            <p:nvPr/>
          </p:nvCxnSpPr>
          <p:spPr>
            <a:xfrm rot="16200000" flipH="1">
              <a:off x="1368" y="2184"/>
              <a:ext cx="158"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5777" name="Straight Arrow Connector 27"/>
            <p:cNvCxnSpPr>
              <a:stCxn id="22" idx="4"/>
              <a:endCxn id="7" idx="7"/>
            </p:cNvCxnSpPr>
            <p:nvPr/>
          </p:nvCxnSpPr>
          <p:spPr>
            <a:xfrm rot="5400000">
              <a:off x="1642" y="2184"/>
              <a:ext cx="158"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12365" name="TextBox 28"/>
            <p:cNvSpPr txBox="1">
              <a:spLocks noChangeArrowheads="1"/>
            </p:cNvSpPr>
            <p:nvPr/>
          </p:nvSpPr>
          <p:spPr bwMode="auto">
            <a:xfrm>
              <a:off x="1872" y="2064"/>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b6</a:t>
              </a:r>
            </a:p>
          </p:txBody>
        </p:sp>
        <p:sp>
          <p:nvSpPr>
            <p:cNvPr id="15778" name="Oval 16"/>
            <p:cNvSpPr>
              <a:spLocks noChangeArrowheads="1"/>
            </p:cNvSpPr>
            <p:nvPr/>
          </p:nvSpPr>
          <p:spPr bwMode="auto">
            <a:xfrm>
              <a:off x="1776" y="2112"/>
              <a:ext cx="96" cy="96"/>
            </a:xfrm>
            <a:prstGeom prst="ellipse">
              <a:avLst/>
            </a:prstGeom>
            <a:solidFill>
              <a:srgbClr val="BC5332"/>
            </a:solidFill>
            <a:ln>
              <a:noFill/>
            </a:ln>
            <a:effectLst>
              <a:outerShdw dist="20000" dir="5400000" rotWithShape="0">
                <a:srgbClr val="000000">
                  <a:alpha val="37999"/>
                </a:srgbClr>
              </a:outerShdw>
            </a:effectLst>
            <a:extLst>
              <a:ext uri="{91240B29-F687-4F45-9708-019B960494DF}">
                <a14:hiddenLine xmlns:a14="http://schemas.microsoft.com/office/drawing/2010/main" w="3175" algn="ctr">
                  <a:solidFill>
                    <a:srgbClr val="4A7EBB"/>
                  </a:solidFill>
                  <a:round/>
                  <a:headEnd/>
                  <a:tailEnd/>
                </a14:hiddenLine>
              </a:ext>
            </a:extLst>
          </p:spPr>
          <p:txBody>
            <a:bodyPr anchor="ctr"/>
            <a:lstStyle/>
            <a:p>
              <a:pPr algn="ctr">
                <a:defRPr/>
              </a:pPr>
              <a:endParaRPr lang="en-US">
                <a:solidFill>
                  <a:schemeClr val="dk1"/>
                </a:solidFill>
              </a:endParaRPr>
            </a:p>
          </p:txBody>
        </p:sp>
        <p:sp>
          <p:nvSpPr>
            <p:cNvPr id="15779" name="Oval 16"/>
            <p:cNvSpPr/>
            <p:nvPr/>
          </p:nvSpPr>
          <p:spPr>
            <a:xfrm>
              <a:off x="1296" y="1632"/>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5780" name="Oval 16"/>
            <p:cNvSpPr/>
            <p:nvPr/>
          </p:nvSpPr>
          <p:spPr>
            <a:xfrm>
              <a:off x="1776" y="1632"/>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grpSp>
      <p:grpSp>
        <p:nvGrpSpPr>
          <p:cNvPr id="15804" name="Group 444"/>
          <p:cNvGrpSpPr>
            <a:grpSpLocks/>
          </p:cNvGrpSpPr>
          <p:nvPr/>
        </p:nvGrpSpPr>
        <p:grpSpPr bwMode="auto">
          <a:xfrm>
            <a:off x="3429000" y="1905000"/>
            <a:ext cx="1816100" cy="3124200"/>
            <a:chOff x="3608" y="720"/>
            <a:chExt cx="1144" cy="1968"/>
          </a:xfrm>
        </p:grpSpPr>
        <p:cxnSp>
          <p:nvCxnSpPr>
            <p:cNvPr id="4" name="Straight Arrow Connector 3"/>
            <p:cNvCxnSpPr>
              <a:stCxn id="16" idx="4"/>
              <a:endCxn id="15" idx="0"/>
            </p:cNvCxnSpPr>
            <p:nvPr/>
          </p:nvCxnSpPr>
          <p:spPr>
            <a:xfrm rot="5400000">
              <a:off x="3825" y="988"/>
              <a:ext cx="238" cy="1"/>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a:stCxn id="15" idx="5"/>
              <a:endCxn id="20" idx="1"/>
            </p:cNvCxnSpPr>
            <p:nvPr/>
          </p:nvCxnSpPr>
          <p:spPr>
            <a:xfrm rot="16200000" flipH="1">
              <a:off x="4005" y="1157"/>
              <a:ext cx="165" cy="220"/>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6" name="Freeform 5"/>
            <p:cNvSpPr/>
            <p:nvPr/>
          </p:nvSpPr>
          <p:spPr>
            <a:xfrm>
              <a:off x="3608" y="1198"/>
              <a:ext cx="384" cy="1394"/>
            </a:xfrm>
            <a:custGeom>
              <a:avLst/>
              <a:gdLst>
                <a:gd name="connsiteX0" fmla="*/ 758537 w 945573"/>
                <a:gd name="connsiteY0" fmla="*/ 0 h 2909454"/>
                <a:gd name="connsiteX1" fmla="*/ 31173 w 945573"/>
                <a:gd name="connsiteY1" fmla="*/ 1475509 h 2909454"/>
                <a:gd name="connsiteX2" fmla="*/ 945573 w 945573"/>
                <a:gd name="connsiteY2" fmla="*/ 2909454 h 2909454"/>
              </a:gdLst>
              <a:ahLst/>
              <a:cxnLst>
                <a:cxn ang="0">
                  <a:pos x="connsiteX0" y="connsiteY0"/>
                </a:cxn>
                <a:cxn ang="0">
                  <a:pos x="connsiteX1" y="connsiteY1"/>
                </a:cxn>
                <a:cxn ang="0">
                  <a:pos x="connsiteX2" y="connsiteY2"/>
                </a:cxn>
              </a:cxnLst>
              <a:rect l="l" t="t" r="r" b="b"/>
              <a:pathLst>
                <a:path w="945573" h="2909454">
                  <a:moveTo>
                    <a:pt x="758537" y="0"/>
                  </a:moveTo>
                  <a:cubicBezTo>
                    <a:pt x="379268" y="495300"/>
                    <a:pt x="0" y="990600"/>
                    <a:pt x="31173" y="1475509"/>
                  </a:cubicBezTo>
                  <a:cubicBezTo>
                    <a:pt x="62346" y="1960418"/>
                    <a:pt x="503959" y="2434936"/>
                    <a:pt x="945573" y="2909454"/>
                  </a:cubicBezTo>
                </a:path>
              </a:pathLst>
            </a:custGeom>
            <a:ln w="12700">
              <a:tailEnd type="triangle" w="lg" len="lg"/>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9" name="Oval 8"/>
            <p:cNvSpPr/>
            <p:nvPr/>
          </p:nvSpPr>
          <p:spPr>
            <a:xfrm>
              <a:off x="3992" y="2544"/>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2309" name="TextBox 9"/>
            <p:cNvSpPr txBox="1">
              <a:spLocks noChangeArrowheads="1"/>
            </p:cNvSpPr>
            <p:nvPr/>
          </p:nvSpPr>
          <p:spPr bwMode="auto">
            <a:xfrm>
              <a:off x="3944" y="1006"/>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b1</a:t>
              </a:r>
            </a:p>
          </p:txBody>
        </p:sp>
        <p:sp>
          <p:nvSpPr>
            <p:cNvPr id="12310" name="TextBox 10"/>
            <p:cNvSpPr txBox="1">
              <a:spLocks noChangeArrowheads="1"/>
            </p:cNvSpPr>
            <p:nvPr/>
          </p:nvSpPr>
          <p:spPr bwMode="auto">
            <a:xfrm>
              <a:off x="4238" y="1237"/>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b2</a:t>
              </a:r>
            </a:p>
          </p:txBody>
        </p:sp>
        <p:sp>
          <p:nvSpPr>
            <p:cNvPr id="12311" name="TextBox 11"/>
            <p:cNvSpPr txBox="1">
              <a:spLocks noChangeArrowheads="1"/>
            </p:cNvSpPr>
            <p:nvPr/>
          </p:nvSpPr>
          <p:spPr bwMode="auto">
            <a:xfrm>
              <a:off x="3998" y="1538"/>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b3</a:t>
              </a:r>
            </a:p>
          </p:txBody>
        </p:sp>
        <p:sp>
          <p:nvSpPr>
            <p:cNvPr id="12312" name="TextBox 12"/>
            <p:cNvSpPr txBox="1">
              <a:spLocks noChangeArrowheads="1"/>
            </p:cNvSpPr>
            <p:nvPr/>
          </p:nvSpPr>
          <p:spPr bwMode="auto">
            <a:xfrm>
              <a:off x="4232" y="2256"/>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b8</a:t>
              </a:r>
            </a:p>
          </p:txBody>
        </p:sp>
        <p:sp>
          <p:nvSpPr>
            <p:cNvPr id="15" name="Oval 14"/>
            <p:cNvSpPr/>
            <p:nvPr/>
          </p:nvSpPr>
          <p:spPr>
            <a:xfrm>
              <a:off x="3896" y="1102"/>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6" name="Oval 15"/>
            <p:cNvSpPr/>
            <p:nvPr/>
          </p:nvSpPr>
          <p:spPr>
            <a:xfrm>
              <a:off x="3896" y="768"/>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7" name="Oval 16"/>
            <p:cNvSpPr/>
            <p:nvPr/>
          </p:nvSpPr>
          <p:spPr>
            <a:xfrm>
              <a:off x="4184" y="2256"/>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20" name="Oval 19"/>
            <p:cNvSpPr/>
            <p:nvPr/>
          </p:nvSpPr>
          <p:spPr>
            <a:xfrm>
              <a:off x="4184" y="1335"/>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21" name="Oval 20"/>
            <p:cNvSpPr>
              <a:spLocks noChangeArrowheads="1"/>
            </p:cNvSpPr>
            <p:nvPr/>
          </p:nvSpPr>
          <p:spPr bwMode="auto">
            <a:xfrm>
              <a:off x="3936" y="1584"/>
              <a:ext cx="96" cy="96"/>
            </a:xfrm>
            <a:prstGeom prst="ellipse">
              <a:avLst/>
            </a:prstGeom>
            <a:solidFill>
              <a:schemeClr val="folHlink"/>
            </a:solidFill>
            <a:ln w="3175" algn="ctr">
              <a:solidFill>
                <a:srgbClr val="000000"/>
              </a:solidFill>
              <a:round/>
              <a:headEnd/>
              <a:tailEnd/>
            </a:ln>
          </p:spPr>
          <p:txBody>
            <a:bodyPr anchor="ctr"/>
            <a:lstStyle/>
            <a:p>
              <a:pPr algn="ctr">
                <a:defRPr/>
              </a:pPr>
              <a:endParaRPr lang="en-US">
                <a:solidFill>
                  <a:schemeClr val="lt1"/>
                </a:solidFill>
              </a:endParaRPr>
            </a:p>
          </p:txBody>
        </p:sp>
        <p:sp>
          <p:nvSpPr>
            <p:cNvPr id="22" name="Oval 21"/>
            <p:cNvSpPr>
              <a:spLocks noChangeArrowheads="1"/>
            </p:cNvSpPr>
            <p:nvPr/>
          </p:nvSpPr>
          <p:spPr bwMode="auto">
            <a:xfrm>
              <a:off x="4416" y="1584"/>
              <a:ext cx="96" cy="96"/>
            </a:xfrm>
            <a:prstGeom prst="ellipse">
              <a:avLst/>
            </a:prstGeom>
            <a:solidFill>
              <a:schemeClr val="folHlink"/>
            </a:solidFill>
            <a:ln w="3175" algn="ctr">
              <a:solidFill>
                <a:srgbClr val="000000"/>
              </a:solidFill>
              <a:round/>
              <a:headEnd/>
              <a:tailEnd/>
            </a:ln>
          </p:spPr>
          <p:txBody>
            <a:bodyPr anchor="ctr"/>
            <a:lstStyle/>
            <a:p>
              <a:pPr algn="ctr">
                <a:defRPr/>
              </a:pPr>
              <a:endParaRPr lang="en-US">
                <a:solidFill>
                  <a:schemeClr val="lt1"/>
                </a:solidFill>
              </a:endParaRPr>
            </a:p>
          </p:txBody>
        </p:sp>
        <p:sp>
          <p:nvSpPr>
            <p:cNvPr id="12319" name="TextBox 22"/>
            <p:cNvSpPr txBox="1">
              <a:spLocks noChangeArrowheads="1"/>
            </p:cNvSpPr>
            <p:nvPr/>
          </p:nvSpPr>
          <p:spPr bwMode="auto">
            <a:xfrm>
              <a:off x="4280" y="1776"/>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b5</a:t>
              </a:r>
            </a:p>
          </p:txBody>
        </p:sp>
        <p:cxnSp>
          <p:nvCxnSpPr>
            <p:cNvPr id="12320" name="Straight Arrow Connector 24"/>
            <p:cNvCxnSpPr>
              <a:cxnSpLocks noChangeShapeType="1"/>
              <a:stCxn id="20" idx="3"/>
              <a:endCxn id="21" idx="0"/>
            </p:cNvCxnSpPr>
            <p:nvPr/>
          </p:nvCxnSpPr>
          <p:spPr bwMode="auto">
            <a:xfrm flipH="1">
              <a:off x="3984" y="1417"/>
              <a:ext cx="214" cy="167"/>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12321" name="Straight Arrow Connector 25"/>
            <p:cNvCxnSpPr>
              <a:cxnSpLocks noChangeShapeType="1"/>
              <a:stCxn id="20" idx="5"/>
              <a:endCxn id="22" idx="0"/>
            </p:cNvCxnSpPr>
            <p:nvPr/>
          </p:nvCxnSpPr>
          <p:spPr bwMode="auto">
            <a:xfrm>
              <a:off x="4266" y="1417"/>
              <a:ext cx="198" cy="167"/>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27" name="Straight Arrow Connector 26"/>
            <p:cNvCxnSpPr>
              <a:stCxn id="21" idx="4"/>
              <a:endCxn id="7" idx="1"/>
            </p:cNvCxnSpPr>
            <p:nvPr/>
          </p:nvCxnSpPr>
          <p:spPr>
            <a:xfrm rot="16200000" flipH="1">
              <a:off x="4008" y="1656"/>
              <a:ext cx="158"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22" idx="4"/>
              <a:endCxn id="7" idx="7"/>
            </p:cNvCxnSpPr>
            <p:nvPr/>
          </p:nvCxnSpPr>
          <p:spPr>
            <a:xfrm rot="5400000">
              <a:off x="4282" y="1656"/>
              <a:ext cx="158"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12324" name="TextBox 28"/>
            <p:cNvSpPr txBox="1">
              <a:spLocks noChangeArrowheads="1"/>
            </p:cNvSpPr>
            <p:nvPr/>
          </p:nvSpPr>
          <p:spPr bwMode="auto">
            <a:xfrm>
              <a:off x="4472" y="1536"/>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b4</a:t>
              </a:r>
            </a:p>
          </p:txBody>
        </p:sp>
        <p:sp>
          <p:nvSpPr>
            <p:cNvPr id="30" name="Freeform 29"/>
            <p:cNvSpPr/>
            <p:nvPr/>
          </p:nvSpPr>
          <p:spPr>
            <a:xfrm>
              <a:off x="3837" y="1188"/>
              <a:ext cx="395" cy="1308"/>
            </a:xfrm>
            <a:custGeom>
              <a:avLst/>
              <a:gdLst>
                <a:gd name="connsiteX0" fmla="*/ 781538 w 781538"/>
                <a:gd name="connsiteY0" fmla="*/ 2969846 h 3354103"/>
                <a:gd name="connsiteX1" fmla="*/ 234461 w 781538"/>
                <a:gd name="connsiteY1" fmla="*/ 3118339 h 3354103"/>
                <a:gd name="connsiteX2" fmla="*/ 7815 w 781538"/>
                <a:gd name="connsiteY2" fmla="*/ 1555262 h 3354103"/>
                <a:gd name="connsiteX3" fmla="*/ 187569 w 781538"/>
                <a:gd name="connsiteY3" fmla="*/ 0 h 3354103"/>
                <a:gd name="connsiteX4" fmla="*/ 187569 w 781538"/>
                <a:gd name="connsiteY4" fmla="*/ 0 h 3354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538" h="3354103">
                  <a:moveTo>
                    <a:pt x="781538" y="2969846"/>
                  </a:moveTo>
                  <a:cubicBezTo>
                    <a:pt x="572476" y="3161974"/>
                    <a:pt x="363415" y="3354103"/>
                    <a:pt x="234461" y="3118339"/>
                  </a:cubicBezTo>
                  <a:cubicBezTo>
                    <a:pt x="105507" y="2882575"/>
                    <a:pt x="15630" y="2074985"/>
                    <a:pt x="7815" y="1555262"/>
                  </a:cubicBezTo>
                  <a:cubicBezTo>
                    <a:pt x="0" y="1035539"/>
                    <a:pt x="187569" y="0"/>
                    <a:pt x="187569" y="0"/>
                  </a:cubicBezTo>
                  <a:lnTo>
                    <a:pt x="187569" y="0"/>
                  </a:lnTo>
                </a:path>
              </a:pathLst>
            </a:custGeom>
            <a:ln w="12700">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2326" name="TextBox 30"/>
            <p:cNvSpPr txBox="1">
              <a:spLocks noChangeArrowheads="1"/>
            </p:cNvSpPr>
            <p:nvPr/>
          </p:nvSpPr>
          <p:spPr bwMode="auto">
            <a:xfrm>
              <a:off x="3965" y="720"/>
              <a:ext cx="35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entry</a:t>
              </a:r>
            </a:p>
          </p:txBody>
        </p:sp>
        <p:sp>
          <p:nvSpPr>
            <p:cNvPr id="12327" name="TextBox 31"/>
            <p:cNvSpPr txBox="1">
              <a:spLocks noChangeArrowheads="1"/>
            </p:cNvSpPr>
            <p:nvPr/>
          </p:nvSpPr>
          <p:spPr bwMode="auto">
            <a:xfrm>
              <a:off x="4061" y="2496"/>
              <a:ext cx="285"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exit</a:t>
              </a:r>
            </a:p>
          </p:txBody>
        </p:sp>
        <p:sp>
          <p:nvSpPr>
            <p:cNvPr id="12328" name="TextBox 11"/>
            <p:cNvSpPr txBox="1">
              <a:spLocks noChangeArrowheads="1"/>
            </p:cNvSpPr>
            <p:nvPr/>
          </p:nvSpPr>
          <p:spPr bwMode="auto">
            <a:xfrm>
              <a:off x="3998" y="2018"/>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b7</a:t>
              </a:r>
            </a:p>
          </p:txBody>
        </p:sp>
        <p:sp>
          <p:nvSpPr>
            <p:cNvPr id="15781" name="Oval 19"/>
            <p:cNvSpPr/>
            <p:nvPr/>
          </p:nvSpPr>
          <p:spPr>
            <a:xfrm>
              <a:off x="4184" y="1815"/>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cxnSp>
          <p:nvCxnSpPr>
            <p:cNvPr id="12330" name="Straight Arrow Connector 24"/>
            <p:cNvCxnSpPr>
              <a:cxnSpLocks noChangeShapeType="1"/>
            </p:cNvCxnSpPr>
            <p:nvPr/>
          </p:nvCxnSpPr>
          <p:spPr bwMode="auto">
            <a:xfrm flipH="1">
              <a:off x="3984" y="1897"/>
              <a:ext cx="214" cy="159"/>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12331" name="Straight Arrow Connector 25"/>
            <p:cNvCxnSpPr>
              <a:cxnSpLocks noChangeShapeType="1"/>
            </p:cNvCxnSpPr>
            <p:nvPr/>
          </p:nvCxnSpPr>
          <p:spPr bwMode="auto">
            <a:xfrm>
              <a:off x="4266" y="1897"/>
              <a:ext cx="206" cy="167"/>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15784" name="Straight Arrow Connector 26"/>
            <p:cNvCxnSpPr>
              <a:stCxn id="21" idx="4"/>
              <a:endCxn id="7" idx="1"/>
            </p:cNvCxnSpPr>
            <p:nvPr/>
          </p:nvCxnSpPr>
          <p:spPr>
            <a:xfrm rot="16200000" flipH="1">
              <a:off x="4008" y="2144"/>
              <a:ext cx="158"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5785" name="Straight Arrow Connector 27"/>
            <p:cNvCxnSpPr>
              <a:stCxn id="22" idx="4"/>
              <a:endCxn id="7" idx="7"/>
            </p:cNvCxnSpPr>
            <p:nvPr/>
          </p:nvCxnSpPr>
          <p:spPr>
            <a:xfrm rot="5400000">
              <a:off x="4290" y="2136"/>
              <a:ext cx="158"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12334" name="TextBox 28"/>
            <p:cNvSpPr txBox="1">
              <a:spLocks noChangeArrowheads="1"/>
            </p:cNvSpPr>
            <p:nvPr/>
          </p:nvSpPr>
          <p:spPr bwMode="auto">
            <a:xfrm>
              <a:off x="4520" y="2016"/>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b6</a:t>
              </a:r>
            </a:p>
          </p:txBody>
        </p:sp>
        <p:sp>
          <p:nvSpPr>
            <p:cNvPr id="15786" name="Oval 16"/>
            <p:cNvSpPr/>
            <p:nvPr/>
          </p:nvSpPr>
          <p:spPr>
            <a:xfrm>
              <a:off x="4416" y="2064"/>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5787" name="Oval 16"/>
            <p:cNvSpPr/>
            <p:nvPr/>
          </p:nvSpPr>
          <p:spPr>
            <a:xfrm>
              <a:off x="3936" y="2064"/>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grpSp>
    </p:spTree>
    <p:custDataLst>
      <p:tags r:id="rId1"/>
    </p:custDataLst>
    <p:extLst>
      <p:ext uri="{BB962C8B-B14F-4D97-AF65-F5344CB8AC3E}">
        <p14:creationId xmlns:p14="http://schemas.microsoft.com/office/powerpoint/2010/main" val="36402753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5692"/>
                                        </p:tgtEl>
                                        <p:attrNameLst>
                                          <p:attrName>style.visibility</p:attrName>
                                        </p:attrNameLst>
                                      </p:cBhvr>
                                      <p:to>
                                        <p:strVal val="visible"/>
                                      </p:to>
                                    </p:set>
                                    <p:animEffect transition="in" filter="blinds(horizontal)">
                                      <p:cBhvr>
                                        <p:cTn id="7" dur="500"/>
                                        <p:tgtEl>
                                          <p:spTgt spid="15692"/>
                                        </p:tgtEl>
                                      </p:cBhvr>
                                    </p:animEffect>
                                  </p:childTnLst>
                                </p:cTn>
                              </p:par>
                              <p:par>
                                <p:cTn id="8" presetID="3" presetClass="entr" presetSubtype="10" fill="hold" nodeType="withEffect">
                                  <p:stCondLst>
                                    <p:cond delay="0"/>
                                  </p:stCondLst>
                                  <p:childTnLst>
                                    <p:set>
                                      <p:cBhvr>
                                        <p:cTn id="9" dur="1" fill="hold">
                                          <p:stCondLst>
                                            <p:cond delay="0"/>
                                          </p:stCondLst>
                                        </p:cTn>
                                        <p:tgtEl>
                                          <p:spTgt spid="15695"/>
                                        </p:tgtEl>
                                        <p:attrNameLst>
                                          <p:attrName>style.visibility</p:attrName>
                                        </p:attrNameLst>
                                      </p:cBhvr>
                                      <p:to>
                                        <p:strVal val="visible"/>
                                      </p:to>
                                    </p:set>
                                    <p:animEffect transition="in" filter="blinds(horizontal)">
                                      <p:cBhvr>
                                        <p:cTn id="10" dur="500"/>
                                        <p:tgtEl>
                                          <p:spTgt spid="1569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xit" presetSubtype="10" fill="hold" grpId="0" nodeType="clickEffect">
                                  <p:stCondLst>
                                    <p:cond delay="0"/>
                                  </p:stCondLst>
                                  <p:childTnLst>
                                    <p:animEffect transition="out" filter="blinds(horizontal)">
                                      <p:cBhvr>
                                        <p:cTn id="14" dur="500"/>
                                        <p:tgtEl>
                                          <p:spTgt spid="15363">
                                            <p:txEl>
                                              <p:pRg st="0" end="0"/>
                                            </p:txEl>
                                          </p:spTgt>
                                        </p:tgtEl>
                                      </p:cBhvr>
                                    </p:animEffect>
                                    <p:set>
                                      <p:cBhvr>
                                        <p:cTn id="15" dur="1" fill="hold">
                                          <p:stCondLst>
                                            <p:cond delay="499"/>
                                          </p:stCondLst>
                                        </p:cTn>
                                        <p:tgtEl>
                                          <p:spTgt spid="15363">
                                            <p:txEl>
                                              <p:pRg st="0" end="0"/>
                                            </p:txEl>
                                          </p:spTgt>
                                        </p:tgtEl>
                                        <p:attrNameLst>
                                          <p:attrName>style.visibility</p:attrName>
                                        </p:attrNameLst>
                                      </p:cBhvr>
                                      <p:to>
                                        <p:strVal val="hidden"/>
                                      </p:to>
                                    </p:set>
                                  </p:childTnLst>
                                </p:cTn>
                              </p:par>
                              <p:par>
                                <p:cTn id="16" presetID="3" presetClass="entr" presetSubtype="10" fill="hold" grpId="0" nodeType="withEffect">
                                  <p:stCondLst>
                                    <p:cond delay="0"/>
                                  </p:stCondLst>
                                  <p:childTnLst>
                                    <p:set>
                                      <p:cBhvr>
                                        <p:cTn id="17" dur="1" fill="hold">
                                          <p:stCondLst>
                                            <p:cond delay="0"/>
                                          </p:stCondLst>
                                        </p:cTn>
                                        <p:tgtEl>
                                          <p:spTgt spid="15432"/>
                                        </p:tgtEl>
                                        <p:attrNameLst>
                                          <p:attrName>style.visibility</p:attrName>
                                        </p:attrNameLst>
                                      </p:cBhvr>
                                      <p:to>
                                        <p:strVal val="visible"/>
                                      </p:to>
                                    </p:set>
                                    <p:animEffect transition="in" filter="blinds(horizontal)">
                                      <p:cBhvr>
                                        <p:cTn id="18" dur="500"/>
                                        <p:tgtEl>
                                          <p:spTgt spid="15432"/>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15434"/>
                                        </p:tgtEl>
                                        <p:attrNameLst>
                                          <p:attrName>style.visibility</p:attrName>
                                        </p:attrNameLst>
                                      </p:cBhvr>
                                      <p:to>
                                        <p:strVal val="visible"/>
                                      </p:to>
                                    </p:set>
                                    <p:animEffect transition="in" filter="blinds(horizontal)">
                                      <p:cBhvr>
                                        <p:cTn id="23" dur="500"/>
                                        <p:tgtEl>
                                          <p:spTgt spid="15434"/>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nodeType="clickEffect">
                                  <p:stCondLst>
                                    <p:cond delay="0"/>
                                  </p:stCondLst>
                                  <p:childTnLst>
                                    <p:set>
                                      <p:cBhvr>
                                        <p:cTn id="27" dur="1" fill="hold">
                                          <p:stCondLst>
                                            <p:cond delay="0"/>
                                          </p:stCondLst>
                                        </p:cTn>
                                        <p:tgtEl>
                                          <p:spTgt spid="15698"/>
                                        </p:tgtEl>
                                        <p:attrNameLst>
                                          <p:attrName>style.visibility</p:attrName>
                                        </p:attrNameLst>
                                      </p:cBhvr>
                                      <p:to>
                                        <p:strVal val="visible"/>
                                      </p:to>
                                    </p:set>
                                    <p:animEffect transition="in" filter="blinds(horizontal)">
                                      <p:cBhvr>
                                        <p:cTn id="28" dur="500"/>
                                        <p:tgtEl>
                                          <p:spTgt spid="15698"/>
                                        </p:tgtEl>
                                      </p:cBhvr>
                                    </p:animEffect>
                                  </p:childTnLst>
                                </p:cTn>
                              </p:par>
                              <p:par>
                                <p:cTn id="29" presetID="3" presetClass="exit" presetSubtype="10" fill="hold" nodeType="withEffect">
                                  <p:stCondLst>
                                    <p:cond delay="0"/>
                                  </p:stCondLst>
                                  <p:childTnLst>
                                    <p:animEffect transition="out" filter="blinds(horizontal)">
                                      <p:cBhvr>
                                        <p:cTn id="30" dur="500"/>
                                        <p:tgtEl>
                                          <p:spTgt spid="15649"/>
                                        </p:tgtEl>
                                      </p:cBhvr>
                                    </p:animEffect>
                                    <p:set>
                                      <p:cBhvr>
                                        <p:cTn id="31" dur="1" fill="hold">
                                          <p:stCondLst>
                                            <p:cond delay="499"/>
                                          </p:stCondLst>
                                        </p:cTn>
                                        <p:tgtEl>
                                          <p:spTgt spid="15649"/>
                                        </p:tgtEl>
                                        <p:attrNameLst>
                                          <p:attrName>style.visibility</p:attrName>
                                        </p:attrNameLst>
                                      </p:cBhvr>
                                      <p:to>
                                        <p:strVal val="hidden"/>
                                      </p:to>
                                    </p:set>
                                  </p:childTnLst>
                                </p:cTn>
                              </p:par>
                              <p:par>
                                <p:cTn id="32" presetID="3" presetClass="exit" presetSubtype="10" fill="hold" grpId="0" nodeType="withEffect">
                                  <p:stCondLst>
                                    <p:cond delay="0"/>
                                  </p:stCondLst>
                                  <p:childTnLst>
                                    <p:animEffect transition="out" filter="blinds(horizontal)">
                                      <p:cBhvr>
                                        <p:cTn id="33" dur="500"/>
                                        <p:tgtEl>
                                          <p:spTgt spid="15688"/>
                                        </p:tgtEl>
                                      </p:cBhvr>
                                    </p:animEffect>
                                    <p:set>
                                      <p:cBhvr>
                                        <p:cTn id="34" dur="1" fill="hold">
                                          <p:stCondLst>
                                            <p:cond delay="499"/>
                                          </p:stCondLst>
                                        </p:cTn>
                                        <p:tgtEl>
                                          <p:spTgt spid="15688"/>
                                        </p:tgtEl>
                                        <p:attrNameLst>
                                          <p:attrName>style.visibility</p:attrName>
                                        </p:attrNameLst>
                                      </p:cBhvr>
                                      <p:to>
                                        <p:strVal val="hidden"/>
                                      </p:to>
                                    </p:set>
                                  </p:childTnLst>
                                </p:cTn>
                              </p:par>
                              <p:par>
                                <p:cTn id="35" presetID="3" presetClass="exit" presetSubtype="10" fill="hold" nodeType="withEffect">
                                  <p:stCondLst>
                                    <p:cond delay="0"/>
                                  </p:stCondLst>
                                  <p:childTnLst>
                                    <p:animEffect transition="out" filter="blinds(horizontal)">
                                      <p:cBhvr>
                                        <p:cTn id="36" dur="500"/>
                                        <p:tgtEl>
                                          <p:spTgt spid="15692"/>
                                        </p:tgtEl>
                                      </p:cBhvr>
                                    </p:animEffect>
                                    <p:set>
                                      <p:cBhvr>
                                        <p:cTn id="37" dur="1" fill="hold">
                                          <p:stCondLst>
                                            <p:cond delay="499"/>
                                          </p:stCondLst>
                                        </p:cTn>
                                        <p:tgtEl>
                                          <p:spTgt spid="15692"/>
                                        </p:tgtEl>
                                        <p:attrNameLst>
                                          <p:attrName>style.visibility</p:attrName>
                                        </p:attrNameLst>
                                      </p:cBhvr>
                                      <p:to>
                                        <p:strVal val="hidden"/>
                                      </p:to>
                                    </p:set>
                                  </p:childTnLst>
                                </p:cTn>
                              </p:par>
                              <p:par>
                                <p:cTn id="38" presetID="3" presetClass="exit" presetSubtype="10" fill="hold" nodeType="withEffect">
                                  <p:stCondLst>
                                    <p:cond delay="0"/>
                                  </p:stCondLst>
                                  <p:childTnLst>
                                    <p:animEffect transition="out" filter="blinds(horizontal)">
                                      <p:cBhvr>
                                        <p:cTn id="39" dur="500"/>
                                        <p:tgtEl>
                                          <p:spTgt spid="15695"/>
                                        </p:tgtEl>
                                      </p:cBhvr>
                                    </p:animEffect>
                                    <p:set>
                                      <p:cBhvr>
                                        <p:cTn id="40" dur="1" fill="hold">
                                          <p:stCondLst>
                                            <p:cond delay="499"/>
                                          </p:stCondLst>
                                        </p:cTn>
                                        <p:tgtEl>
                                          <p:spTgt spid="15695"/>
                                        </p:tgtEl>
                                        <p:attrNameLst>
                                          <p:attrName>style.visibility</p:attrName>
                                        </p:attrNameLst>
                                      </p:cBhvr>
                                      <p:to>
                                        <p:strVal val="hidden"/>
                                      </p:to>
                                    </p:set>
                                  </p:childTnLst>
                                </p:cTn>
                              </p:par>
                              <p:par>
                                <p:cTn id="41" presetID="3" presetClass="exit" presetSubtype="10" fill="hold" nodeType="withEffect">
                                  <p:stCondLst>
                                    <p:cond delay="0"/>
                                  </p:stCondLst>
                                  <p:childTnLst>
                                    <p:animEffect transition="out" filter="blinds(horizontal)">
                                      <p:cBhvr>
                                        <p:cTn id="42" dur="500"/>
                                        <p:tgtEl>
                                          <p:spTgt spid="15616"/>
                                        </p:tgtEl>
                                      </p:cBhvr>
                                    </p:animEffect>
                                    <p:set>
                                      <p:cBhvr>
                                        <p:cTn id="43" dur="1" fill="hold">
                                          <p:stCondLst>
                                            <p:cond delay="499"/>
                                          </p:stCondLst>
                                        </p:cTn>
                                        <p:tgtEl>
                                          <p:spTgt spid="15616"/>
                                        </p:tgtEl>
                                        <p:attrNameLst>
                                          <p:attrName>style.visibility</p:attrName>
                                        </p:attrNameLst>
                                      </p:cBhvr>
                                      <p:to>
                                        <p:strVal val="hidden"/>
                                      </p:to>
                                    </p:set>
                                  </p:childTnLst>
                                </p:cTn>
                              </p:par>
                              <p:par>
                                <p:cTn id="44" presetID="3" presetClass="entr" presetSubtype="10" fill="hold" nodeType="withEffect">
                                  <p:stCondLst>
                                    <p:cond delay="0"/>
                                  </p:stCondLst>
                                  <p:childTnLst>
                                    <p:set>
                                      <p:cBhvr>
                                        <p:cTn id="45" dur="1" fill="hold">
                                          <p:stCondLst>
                                            <p:cond delay="0"/>
                                          </p:stCondLst>
                                        </p:cTn>
                                        <p:tgtEl>
                                          <p:spTgt spid="15698"/>
                                        </p:tgtEl>
                                        <p:attrNameLst>
                                          <p:attrName>style.visibility</p:attrName>
                                        </p:attrNameLst>
                                      </p:cBhvr>
                                      <p:to>
                                        <p:strVal val="visible"/>
                                      </p:to>
                                    </p:set>
                                    <p:animEffect transition="in" filter="blinds(horizontal)">
                                      <p:cBhvr>
                                        <p:cTn id="46" dur="500"/>
                                        <p:tgtEl>
                                          <p:spTgt spid="15698"/>
                                        </p:tgtEl>
                                      </p:cBhvr>
                                    </p:animEffect>
                                  </p:childTnLst>
                                </p:cTn>
                              </p:par>
                              <p:par>
                                <p:cTn id="47" presetID="3" presetClass="entr" presetSubtype="10" fill="hold" nodeType="withEffect">
                                  <p:stCondLst>
                                    <p:cond delay="0"/>
                                  </p:stCondLst>
                                  <p:childTnLst>
                                    <p:set>
                                      <p:cBhvr>
                                        <p:cTn id="48" dur="1" fill="hold">
                                          <p:stCondLst>
                                            <p:cond delay="0"/>
                                          </p:stCondLst>
                                        </p:cTn>
                                        <p:tgtEl>
                                          <p:spTgt spid="15804"/>
                                        </p:tgtEl>
                                        <p:attrNameLst>
                                          <p:attrName>style.visibility</p:attrName>
                                        </p:attrNameLst>
                                      </p:cBhvr>
                                      <p:to>
                                        <p:strVal val="visible"/>
                                      </p:to>
                                    </p:set>
                                    <p:animEffect transition="in" filter="blinds(horizontal)">
                                      <p:cBhvr>
                                        <p:cTn id="49" dur="500"/>
                                        <p:tgtEl>
                                          <p:spTgt spid="15804"/>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3" presetClass="entr" presetSubtype="10" fill="hold" grpId="0" nodeType="clickEffect">
                                  <p:stCondLst>
                                    <p:cond delay="0"/>
                                  </p:stCondLst>
                                  <p:childTnLst>
                                    <p:set>
                                      <p:cBhvr>
                                        <p:cTn id="53" dur="1" fill="hold">
                                          <p:stCondLst>
                                            <p:cond delay="0"/>
                                          </p:stCondLst>
                                        </p:cTn>
                                        <p:tgtEl>
                                          <p:spTgt spid="15435"/>
                                        </p:tgtEl>
                                        <p:attrNameLst>
                                          <p:attrName>style.visibility</p:attrName>
                                        </p:attrNameLst>
                                      </p:cBhvr>
                                      <p:to>
                                        <p:strVal val="visible"/>
                                      </p:to>
                                    </p:set>
                                    <p:animEffect transition="in" filter="blinds(horizontal)">
                                      <p:cBhvr>
                                        <p:cTn id="54" dur="500"/>
                                        <p:tgtEl>
                                          <p:spTgt spid="154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p:bldP spid="15432" grpId="0"/>
      <p:bldP spid="15434" grpId="0"/>
      <p:bldP spid="15435" grpId="0"/>
      <p:bldP spid="1568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Slide Number Placeholder 5"/>
          <p:cNvSpPr>
            <a:spLocks noGrp="1"/>
          </p:cNvSpPr>
          <p:nvPr>
            <p:ph type="sldNum" sz="quarter" idx="12"/>
          </p:nvPr>
        </p:nvSpPr>
        <p:spPr>
          <a:noFill/>
        </p:spPr>
        <p:txBody>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fld id="{A05B4CAA-1413-43C1-A9C7-55A8051AA9AB}" type="slidenum">
              <a:rPr lang="en-US" sz="1400"/>
              <a:pPr>
                <a:spcBef>
                  <a:spcPct val="0"/>
                </a:spcBef>
                <a:buFontTx/>
                <a:buNone/>
              </a:pPr>
              <a:t>14</a:t>
            </a:fld>
            <a:endParaRPr lang="en-US" sz="1400"/>
          </a:p>
        </p:txBody>
      </p:sp>
      <p:sp>
        <p:nvSpPr>
          <p:cNvPr id="13317" name="Rectangle 2"/>
          <p:cNvSpPr>
            <a:spLocks noGrp="1" noChangeArrowheads="1"/>
          </p:cNvSpPr>
          <p:nvPr>
            <p:ph type="title"/>
          </p:nvPr>
        </p:nvSpPr>
        <p:spPr/>
        <p:txBody>
          <a:bodyPr/>
          <a:lstStyle/>
          <a:p>
            <a:pPr eaLnBrk="1" hangingPunct="1"/>
            <a:r>
              <a:rPr lang="en-US"/>
              <a:t>Effective Parallel Distribution</a:t>
            </a:r>
          </a:p>
        </p:txBody>
      </p:sp>
      <p:pic>
        <p:nvPicPr>
          <p:cNvPr id="13318" name="Picture 19" descr="machine"/>
          <p:cNvPicPr>
            <a:picLocks noChangeAspect="1" noChangeArrowheads="1"/>
          </p:cNvPicPr>
          <p:nvPr/>
        </p:nvPicPr>
        <p:blipFill>
          <a:blip r:embed="rId3">
            <a:extLst>
              <a:ext uri="{28A0092B-C50C-407E-A947-70E740481C1C}">
                <a14:useLocalDpi xmlns:a14="http://schemas.microsoft.com/office/drawing/2010/main" val="0"/>
              </a:ext>
            </a:extLst>
          </a:blip>
          <a:srcRect r="88333" b="86667"/>
          <a:stretch>
            <a:fillRect/>
          </a:stretch>
        </p:blipFill>
        <p:spPr bwMode="auto">
          <a:xfrm>
            <a:off x="3886200" y="990600"/>
            <a:ext cx="1066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20" descr="machine"/>
          <p:cNvPicPr>
            <a:picLocks noChangeAspect="1" noChangeArrowheads="1"/>
          </p:cNvPicPr>
          <p:nvPr/>
        </p:nvPicPr>
        <p:blipFill>
          <a:blip r:embed="rId3">
            <a:extLst>
              <a:ext uri="{28A0092B-C50C-407E-A947-70E740481C1C}">
                <a14:useLocalDpi xmlns:a14="http://schemas.microsoft.com/office/drawing/2010/main" val="0"/>
              </a:ext>
            </a:extLst>
          </a:blip>
          <a:srcRect r="88333" b="86667"/>
          <a:stretch>
            <a:fillRect/>
          </a:stretch>
        </p:blipFill>
        <p:spPr bwMode="auto">
          <a:xfrm>
            <a:off x="6096000" y="990600"/>
            <a:ext cx="1066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762" name="Group 282"/>
          <p:cNvGrpSpPr>
            <a:grpSpLocks/>
          </p:cNvGrpSpPr>
          <p:nvPr/>
        </p:nvGrpSpPr>
        <p:grpSpPr bwMode="auto">
          <a:xfrm>
            <a:off x="9753600" y="1981200"/>
            <a:ext cx="457200" cy="457200"/>
            <a:chOff x="4608" y="1632"/>
            <a:chExt cx="288" cy="288"/>
          </a:xfrm>
        </p:grpSpPr>
        <p:sp>
          <p:nvSpPr>
            <p:cNvPr id="13399" name="Oval 44"/>
            <p:cNvSpPr>
              <a:spLocks noChangeArrowheads="1"/>
            </p:cNvSpPr>
            <p:nvPr/>
          </p:nvSpPr>
          <p:spPr bwMode="auto">
            <a:xfrm>
              <a:off x="4800" y="1728"/>
              <a:ext cx="96" cy="96"/>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13400" name="Oval 45"/>
            <p:cNvSpPr>
              <a:spLocks noChangeArrowheads="1"/>
            </p:cNvSpPr>
            <p:nvPr/>
          </p:nvSpPr>
          <p:spPr bwMode="auto">
            <a:xfrm>
              <a:off x="4704" y="1632"/>
              <a:ext cx="96" cy="96"/>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13401" name="Oval 46"/>
            <p:cNvSpPr>
              <a:spLocks noChangeArrowheads="1"/>
            </p:cNvSpPr>
            <p:nvPr/>
          </p:nvSpPr>
          <p:spPr bwMode="auto">
            <a:xfrm>
              <a:off x="4608" y="1728"/>
              <a:ext cx="96" cy="96"/>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13402" name="Oval 67"/>
            <p:cNvSpPr>
              <a:spLocks noChangeArrowheads="1"/>
            </p:cNvSpPr>
            <p:nvPr/>
          </p:nvSpPr>
          <p:spPr bwMode="auto">
            <a:xfrm>
              <a:off x="4704" y="1824"/>
              <a:ext cx="96" cy="96"/>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grpSp>
      <p:grpSp>
        <p:nvGrpSpPr>
          <p:cNvPr id="20773" name="Group 293"/>
          <p:cNvGrpSpPr>
            <a:grpSpLocks/>
          </p:cNvGrpSpPr>
          <p:nvPr/>
        </p:nvGrpSpPr>
        <p:grpSpPr bwMode="auto">
          <a:xfrm>
            <a:off x="9677400" y="2362200"/>
            <a:ext cx="609600" cy="304800"/>
            <a:chOff x="4560" y="1872"/>
            <a:chExt cx="384" cy="192"/>
          </a:xfrm>
        </p:grpSpPr>
        <p:sp>
          <p:nvSpPr>
            <p:cNvPr id="13396" name="Oval 101"/>
            <p:cNvSpPr>
              <a:spLocks noChangeArrowheads="1"/>
            </p:cNvSpPr>
            <p:nvPr/>
          </p:nvSpPr>
          <p:spPr bwMode="auto">
            <a:xfrm>
              <a:off x="4848" y="1872"/>
              <a:ext cx="96" cy="96"/>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13397" name="Oval 102"/>
            <p:cNvSpPr>
              <a:spLocks noChangeArrowheads="1"/>
            </p:cNvSpPr>
            <p:nvPr/>
          </p:nvSpPr>
          <p:spPr bwMode="auto">
            <a:xfrm>
              <a:off x="4560" y="1872"/>
              <a:ext cx="96" cy="96"/>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13398" name="Oval 103"/>
            <p:cNvSpPr>
              <a:spLocks noChangeArrowheads="1"/>
            </p:cNvSpPr>
            <p:nvPr/>
          </p:nvSpPr>
          <p:spPr bwMode="auto">
            <a:xfrm>
              <a:off x="4704" y="1968"/>
              <a:ext cx="96" cy="96"/>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grpSp>
      <p:sp>
        <p:nvSpPr>
          <p:cNvPr id="20641" name="AutoShape 161"/>
          <p:cNvSpPr>
            <a:spLocks noChangeArrowheads="1"/>
          </p:cNvSpPr>
          <p:nvPr/>
        </p:nvSpPr>
        <p:spPr bwMode="auto">
          <a:xfrm>
            <a:off x="8153400" y="2057400"/>
            <a:ext cx="228600" cy="228600"/>
          </a:xfrm>
          <a:prstGeom prst="diamond">
            <a:avLst/>
          </a:prstGeom>
          <a:solidFill>
            <a:srgbClr val="F9FC7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20642" name="AutoShape 162"/>
          <p:cNvSpPr>
            <a:spLocks noChangeArrowheads="1"/>
          </p:cNvSpPr>
          <p:nvPr/>
        </p:nvSpPr>
        <p:spPr bwMode="auto">
          <a:xfrm>
            <a:off x="8305800" y="2209800"/>
            <a:ext cx="228600" cy="228600"/>
          </a:xfrm>
          <a:prstGeom prst="diamond">
            <a:avLst/>
          </a:prstGeom>
          <a:solidFill>
            <a:srgbClr val="F9FC7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20652" name="AutoShape 172"/>
          <p:cNvSpPr>
            <a:spLocks noChangeArrowheads="1"/>
          </p:cNvSpPr>
          <p:nvPr/>
        </p:nvSpPr>
        <p:spPr bwMode="auto">
          <a:xfrm>
            <a:off x="8001000" y="2209800"/>
            <a:ext cx="228600" cy="228600"/>
          </a:xfrm>
          <a:prstGeom prst="diamond">
            <a:avLst/>
          </a:prstGeom>
          <a:solidFill>
            <a:srgbClr val="F9FC7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20654" name="AutoShape 174"/>
          <p:cNvSpPr>
            <a:spLocks noChangeArrowheads="1"/>
          </p:cNvSpPr>
          <p:nvPr/>
        </p:nvSpPr>
        <p:spPr bwMode="auto">
          <a:xfrm>
            <a:off x="8153400" y="2362200"/>
            <a:ext cx="228600" cy="228600"/>
          </a:xfrm>
          <a:prstGeom prst="diamond">
            <a:avLst/>
          </a:prstGeom>
          <a:solidFill>
            <a:srgbClr val="F9FC7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20745" name="AutoShape 265"/>
          <p:cNvSpPr>
            <a:spLocks noChangeArrowheads="1"/>
          </p:cNvSpPr>
          <p:nvPr/>
        </p:nvSpPr>
        <p:spPr bwMode="auto">
          <a:xfrm>
            <a:off x="8458200" y="2362200"/>
            <a:ext cx="228600" cy="228600"/>
          </a:xfrm>
          <a:prstGeom prst="diamond">
            <a:avLst/>
          </a:prstGeom>
          <a:solidFill>
            <a:srgbClr val="F9FC7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20746" name="AutoShape 266"/>
          <p:cNvSpPr>
            <a:spLocks noChangeArrowheads="1"/>
          </p:cNvSpPr>
          <p:nvPr/>
        </p:nvSpPr>
        <p:spPr bwMode="auto">
          <a:xfrm>
            <a:off x="8458200" y="2743200"/>
            <a:ext cx="228600" cy="228600"/>
          </a:xfrm>
          <a:prstGeom prst="diamond">
            <a:avLst/>
          </a:prstGeom>
          <a:solidFill>
            <a:srgbClr val="F9FC7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20747" name="AutoShape 267"/>
          <p:cNvSpPr>
            <a:spLocks noChangeArrowheads="1"/>
          </p:cNvSpPr>
          <p:nvPr/>
        </p:nvSpPr>
        <p:spPr bwMode="auto">
          <a:xfrm>
            <a:off x="8610600" y="2590800"/>
            <a:ext cx="228600" cy="228600"/>
          </a:xfrm>
          <a:prstGeom prst="diamond">
            <a:avLst/>
          </a:prstGeom>
          <a:solidFill>
            <a:srgbClr val="F9FC7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20748" name="AutoShape 268"/>
          <p:cNvSpPr>
            <a:spLocks noChangeArrowheads="1"/>
          </p:cNvSpPr>
          <p:nvPr/>
        </p:nvSpPr>
        <p:spPr bwMode="auto">
          <a:xfrm>
            <a:off x="8610600" y="2209800"/>
            <a:ext cx="228600" cy="228600"/>
          </a:xfrm>
          <a:prstGeom prst="diamond">
            <a:avLst/>
          </a:prstGeom>
          <a:solidFill>
            <a:srgbClr val="F9FC7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20749" name="AutoShape 269"/>
          <p:cNvSpPr>
            <a:spLocks noChangeArrowheads="1"/>
          </p:cNvSpPr>
          <p:nvPr/>
        </p:nvSpPr>
        <p:spPr bwMode="auto">
          <a:xfrm>
            <a:off x="8763000" y="2362200"/>
            <a:ext cx="228600" cy="228600"/>
          </a:xfrm>
          <a:prstGeom prst="diamond">
            <a:avLst/>
          </a:prstGeom>
          <a:solidFill>
            <a:srgbClr val="F9FC7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20750" name="AutoShape 270"/>
          <p:cNvSpPr>
            <a:spLocks noChangeArrowheads="1"/>
          </p:cNvSpPr>
          <p:nvPr/>
        </p:nvSpPr>
        <p:spPr bwMode="auto">
          <a:xfrm>
            <a:off x="8915400" y="2209800"/>
            <a:ext cx="228600" cy="228600"/>
          </a:xfrm>
          <a:prstGeom prst="diamond">
            <a:avLst/>
          </a:prstGeom>
          <a:solidFill>
            <a:srgbClr val="F9FC7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20751" name="AutoShape 271"/>
          <p:cNvSpPr>
            <a:spLocks noChangeArrowheads="1"/>
          </p:cNvSpPr>
          <p:nvPr/>
        </p:nvSpPr>
        <p:spPr bwMode="auto">
          <a:xfrm>
            <a:off x="8763000" y="2057400"/>
            <a:ext cx="228600" cy="228600"/>
          </a:xfrm>
          <a:prstGeom prst="diamond">
            <a:avLst/>
          </a:prstGeom>
          <a:solidFill>
            <a:srgbClr val="F9FC7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20752" name="AutoShape 272"/>
          <p:cNvSpPr>
            <a:spLocks noChangeArrowheads="1"/>
          </p:cNvSpPr>
          <p:nvPr/>
        </p:nvSpPr>
        <p:spPr bwMode="auto">
          <a:xfrm>
            <a:off x="8610600" y="1905000"/>
            <a:ext cx="228600" cy="228600"/>
          </a:xfrm>
          <a:prstGeom prst="diamond">
            <a:avLst/>
          </a:prstGeom>
          <a:solidFill>
            <a:srgbClr val="F9FC7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20753" name="AutoShape 273"/>
          <p:cNvSpPr>
            <a:spLocks noChangeArrowheads="1"/>
          </p:cNvSpPr>
          <p:nvPr/>
        </p:nvSpPr>
        <p:spPr bwMode="auto">
          <a:xfrm>
            <a:off x="8458200" y="1752600"/>
            <a:ext cx="228600" cy="228600"/>
          </a:xfrm>
          <a:prstGeom prst="diamond">
            <a:avLst/>
          </a:prstGeom>
          <a:solidFill>
            <a:srgbClr val="F9FC7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20754" name="AutoShape 274"/>
          <p:cNvSpPr>
            <a:spLocks noChangeArrowheads="1"/>
          </p:cNvSpPr>
          <p:nvPr/>
        </p:nvSpPr>
        <p:spPr bwMode="auto">
          <a:xfrm>
            <a:off x="8305800" y="1905000"/>
            <a:ext cx="228600" cy="228600"/>
          </a:xfrm>
          <a:prstGeom prst="diamond">
            <a:avLst/>
          </a:prstGeom>
          <a:solidFill>
            <a:srgbClr val="F9FC7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20755" name="AutoShape 275"/>
          <p:cNvSpPr>
            <a:spLocks noChangeArrowheads="1"/>
          </p:cNvSpPr>
          <p:nvPr/>
        </p:nvSpPr>
        <p:spPr bwMode="auto">
          <a:xfrm>
            <a:off x="8458200" y="2057400"/>
            <a:ext cx="228600" cy="228600"/>
          </a:xfrm>
          <a:prstGeom prst="diamond">
            <a:avLst/>
          </a:prstGeom>
          <a:solidFill>
            <a:srgbClr val="F9FC7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20756" name="AutoShape 276"/>
          <p:cNvSpPr>
            <a:spLocks noChangeArrowheads="1"/>
          </p:cNvSpPr>
          <p:nvPr/>
        </p:nvSpPr>
        <p:spPr bwMode="auto">
          <a:xfrm>
            <a:off x="8305800" y="2590800"/>
            <a:ext cx="228600" cy="228600"/>
          </a:xfrm>
          <a:prstGeom prst="diamond">
            <a:avLst/>
          </a:prstGeom>
          <a:solidFill>
            <a:srgbClr val="F9FC7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20774" name="Text Box 294"/>
          <p:cNvSpPr txBox="1">
            <a:spLocks noChangeArrowheads="1"/>
          </p:cNvSpPr>
          <p:nvPr/>
        </p:nvSpPr>
        <p:spPr bwMode="auto">
          <a:xfrm>
            <a:off x="1987550" y="3886201"/>
            <a:ext cx="1771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Time taken/Hits</a:t>
            </a:r>
          </a:p>
        </p:txBody>
      </p:sp>
      <p:sp>
        <p:nvSpPr>
          <p:cNvPr id="20775" name="Text Box 295"/>
          <p:cNvSpPr txBox="1">
            <a:spLocks noChangeArrowheads="1"/>
          </p:cNvSpPr>
          <p:nvPr/>
        </p:nvSpPr>
        <p:spPr bwMode="auto">
          <a:xfrm>
            <a:off x="4654550" y="3886201"/>
            <a:ext cx="450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T1</a:t>
            </a:r>
          </a:p>
        </p:txBody>
      </p:sp>
      <p:sp>
        <p:nvSpPr>
          <p:cNvPr id="20776" name="Text Box 296"/>
          <p:cNvSpPr txBox="1">
            <a:spLocks noChangeArrowheads="1"/>
          </p:cNvSpPr>
          <p:nvPr/>
        </p:nvSpPr>
        <p:spPr bwMode="auto">
          <a:xfrm>
            <a:off x="6400800" y="3886201"/>
            <a:ext cx="450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T2</a:t>
            </a:r>
          </a:p>
        </p:txBody>
      </p:sp>
      <p:sp>
        <p:nvSpPr>
          <p:cNvPr id="20777" name="Text Box 297"/>
          <p:cNvSpPr txBox="1">
            <a:spLocks noChangeArrowheads="1"/>
          </p:cNvSpPr>
          <p:nvPr/>
        </p:nvSpPr>
        <p:spPr bwMode="auto">
          <a:xfrm>
            <a:off x="1987550" y="4281488"/>
            <a:ext cx="27940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Total time for collection = </a:t>
            </a:r>
          </a:p>
        </p:txBody>
      </p:sp>
      <p:sp>
        <p:nvSpPr>
          <p:cNvPr id="20778" name="Text Box 298"/>
          <p:cNvSpPr txBox="1">
            <a:spLocks noChangeArrowheads="1"/>
          </p:cNvSpPr>
          <p:nvPr/>
        </p:nvSpPr>
        <p:spPr bwMode="auto">
          <a:xfrm>
            <a:off x="4876800" y="4267201"/>
            <a:ext cx="1365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Max(T1,T2)</a:t>
            </a:r>
          </a:p>
        </p:txBody>
      </p:sp>
      <p:sp>
        <p:nvSpPr>
          <p:cNvPr id="20780" name="Text Box 300"/>
          <p:cNvSpPr txBox="1">
            <a:spLocks noChangeArrowheads="1"/>
          </p:cNvSpPr>
          <p:nvPr/>
        </p:nvSpPr>
        <p:spPr bwMode="auto">
          <a:xfrm>
            <a:off x="2057400" y="4648201"/>
            <a:ext cx="7156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For optimal time for collection across machines </a:t>
            </a:r>
            <a:r>
              <a:rPr lang="en-US" sz="1800" i="1"/>
              <a:t>minimize Max(T1,T2)</a:t>
            </a:r>
          </a:p>
        </p:txBody>
      </p:sp>
      <p:sp>
        <p:nvSpPr>
          <p:cNvPr id="13344" name="Line 318"/>
          <p:cNvSpPr>
            <a:spLocks noChangeShapeType="1"/>
          </p:cNvSpPr>
          <p:nvPr/>
        </p:nvSpPr>
        <p:spPr bwMode="auto">
          <a:xfrm>
            <a:off x="7543800" y="990600"/>
            <a:ext cx="0" cy="2819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3345" name="Picture 319" descr="machine"/>
          <p:cNvPicPr>
            <a:picLocks noChangeAspect="1" noChangeArrowheads="1"/>
          </p:cNvPicPr>
          <p:nvPr/>
        </p:nvPicPr>
        <p:blipFill>
          <a:blip r:embed="rId3">
            <a:extLst>
              <a:ext uri="{28A0092B-C50C-407E-A947-70E740481C1C}">
                <a14:useLocalDpi xmlns:a14="http://schemas.microsoft.com/office/drawing/2010/main" val="0"/>
              </a:ext>
            </a:extLst>
          </a:blip>
          <a:srcRect r="88333" b="86667"/>
          <a:stretch>
            <a:fillRect/>
          </a:stretch>
        </p:blipFill>
        <p:spPr bwMode="auto">
          <a:xfrm>
            <a:off x="3886200" y="990600"/>
            <a:ext cx="1066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46" name="Picture 320" descr="machine"/>
          <p:cNvPicPr>
            <a:picLocks noChangeAspect="1" noChangeArrowheads="1"/>
          </p:cNvPicPr>
          <p:nvPr/>
        </p:nvPicPr>
        <p:blipFill>
          <a:blip r:embed="rId3">
            <a:extLst>
              <a:ext uri="{28A0092B-C50C-407E-A947-70E740481C1C}">
                <a14:useLocalDpi xmlns:a14="http://schemas.microsoft.com/office/drawing/2010/main" val="0"/>
              </a:ext>
            </a:extLst>
          </a:blip>
          <a:srcRect r="88333" b="86667"/>
          <a:stretch>
            <a:fillRect/>
          </a:stretch>
        </p:blipFill>
        <p:spPr bwMode="auto">
          <a:xfrm>
            <a:off x="6096000" y="990600"/>
            <a:ext cx="1066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054" name="Group 574"/>
          <p:cNvGrpSpPr>
            <a:grpSpLocks/>
          </p:cNvGrpSpPr>
          <p:nvPr/>
        </p:nvGrpSpPr>
        <p:grpSpPr bwMode="auto">
          <a:xfrm>
            <a:off x="7620000" y="1041400"/>
            <a:ext cx="2971800" cy="3149600"/>
            <a:chOff x="3840" y="656"/>
            <a:chExt cx="1872" cy="1984"/>
          </a:xfrm>
        </p:grpSpPr>
        <p:pic>
          <p:nvPicPr>
            <p:cNvPr id="13354" name="Picture 321" descr="machine"/>
            <p:cNvPicPr>
              <a:picLocks noChangeAspect="1" noChangeArrowheads="1"/>
            </p:cNvPicPr>
            <p:nvPr/>
          </p:nvPicPr>
          <p:blipFill>
            <a:blip r:embed="rId3">
              <a:extLst>
                <a:ext uri="{28A0092B-C50C-407E-A947-70E740481C1C}">
                  <a14:useLocalDpi xmlns:a14="http://schemas.microsoft.com/office/drawing/2010/main" val="0"/>
                </a:ext>
              </a:extLst>
            </a:blip>
            <a:srcRect r="88333" b="86667"/>
            <a:stretch>
              <a:fillRect/>
            </a:stretch>
          </p:blipFill>
          <p:spPr bwMode="auto">
            <a:xfrm>
              <a:off x="3840" y="656"/>
              <a:ext cx="672"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55" name="Picture 322" descr="machine"/>
            <p:cNvPicPr>
              <a:picLocks noChangeAspect="1" noChangeArrowheads="1"/>
            </p:cNvPicPr>
            <p:nvPr/>
          </p:nvPicPr>
          <p:blipFill>
            <a:blip r:embed="rId3">
              <a:extLst>
                <a:ext uri="{28A0092B-C50C-407E-A947-70E740481C1C}">
                  <a14:useLocalDpi xmlns:a14="http://schemas.microsoft.com/office/drawing/2010/main" val="0"/>
                </a:ext>
              </a:extLst>
            </a:blip>
            <a:srcRect r="88333" b="86667"/>
            <a:stretch>
              <a:fillRect/>
            </a:stretch>
          </p:blipFill>
          <p:spPr bwMode="auto">
            <a:xfrm>
              <a:off x="5040" y="656"/>
              <a:ext cx="672"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356" name="Group 323"/>
            <p:cNvGrpSpPr>
              <a:grpSpLocks/>
            </p:cNvGrpSpPr>
            <p:nvPr/>
          </p:nvGrpSpPr>
          <p:grpSpPr bwMode="auto">
            <a:xfrm>
              <a:off x="3840" y="1184"/>
              <a:ext cx="576" cy="400"/>
              <a:chOff x="912" y="816"/>
              <a:chExt cx="576" cy="400"/>
            </a:xfrm>
          </p:grpSpPr>
          <p:sp>
            <p:nvSpPr>
              <p:cNvPr id="13389" name="Freeform 324"/>
              <p:cNvSpPr>
                <a:spLocks/>
              </p:cNvSpPr>
              <p:nvPr/>
            </p:nvSpPr>
            <p:spPr bwMode="auto">
              <a:xfrm>
                <a:off x="912" y="816"/>
                <a:ext cx="112" cy="400"/>
              </a:xfrm>
              <a:custGeom>
                <a:avLst/>
                <a:gdLst>
                  <a:gd name="T0" fmla="*/ 0 w 112"/>
                  <a:gd name="T1" fmla="*/ 16 h 400"/>
                  <a:gd name="T2" fmla="*/ 96 w 112"/>
                  <a:gd name="T3" fmla="*/ 64 h 400"/>
                  <a:gd name="T4" fmla="*/ 96 w 112"/>
                  <a:gd name="T5" fmla="*/ 400 h 400"/>
                  <a:gd name="T6" fmla="*/ 0 60000 65536"/>
                  <a:gd name="T7" fmla="*/ 0 60000 65536"/>
                  <a:gd name="T8" fmla="*/ 0 60000 65536"/>
                </a:gdLst>
                <a:ahLst/>
                <a:cxnLst>
                  <a:cxn ang="T6">
                    <a:pos x="T0" y="T1"/>
                  </a:cxn>
                  <a:cxn ang="T7">
                    <a:pos x="T2" y="T3"/>
                  </a:cxn>
                  <a:cxn ang="T8">
                    <a:pos x="T4" y="T5"/>
                  </a:cxn>
                </a:cxnLst>
                <a:rect l="0" t="0" r="r" b="b"/>
                <a:pathLst>
                  <a:path w="112" h="400">
                    <a:moveTo>
                      <a:pt x="0" y="16"/>
                    </a:moveTo>
                    <a:cubicBezTo>
                      <a:pt x="40" y="8"/>
                      <a:pt x="80" y="0"/>
                      <a:pt x="96" y="64"/>
                    </a:cubicBezTo>
                    <a:cubicBezTo>
                      <a:pt x="112" y="128"/>
                      <a:pt x="96" y="344"/>
                      <a:pt x="96" y="40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90" name="Freeform 325"/>
              <p:cNvSpPr>
                <a:spLocks/>
              </p:cNvSpPr>
              <p:nvPr/>
            </p:nvSpPr>
            <p:spPr bwMode="auto">
              <a:xfrm flipH="1">
                <a:off x="1344" y="816"/>
                <a:ext cx="144" cy="400"/>
              </a:xfrm>
              <a:custGeom>
                <a:avLst/>
                <a:gdLst>
                  <a:gd name="T0" fmla="*/ 0 w 112"/>
                  <a:gd name="T1" fmla="*/ 16 h 400"/>
                  <a:gd name="T2" fmla="*/ 261 w 112"/>
                  <a:gd name="T3" fmla="*/ 64 h 400"/>
                  <a:gd name="T4" fmla="*/ 261 w 112"/>
                  <a:gd name="T5" fmla="*/ 400 h 400"/>
                  <a:gd name="T6" fmla="*/ 0 60000 65536"/>
                  <a:gd name="T7" fmla="*/ 0 60000 65536"/>
                  <a:gd name="T8" fmla="*/ 0 60000 65536"/>
                </a:gdLst>
                <a:ahLst/>
                <a:cxnLst>
                  <a:cxn ang="T6">
                    <a:pos x="T0" y="T1"/>
                  </a:cxn>
                  <a:cxn ang="T7">
                    <a:pos x="T2" y="T3"/>
                  </a:cxn>
                  <a:cxn ang="T8">
                    <a:pos x="T4" y="T5"/>
                  </a:cxn>
                </a:cxnLst>
                <a:rect l="0" t="0" r="r" b="b"/>
                <a:pathLst>
                  <a:path w="112" h="400">
                    <a:moveTo>
                      <a:pt x="0" y="16"/>
                    </a:moveTo>
                    <a:cubicBezTo>
                      <a:pt x="40" y="8"/>
                      <a:pt x="80" y="0"/>
                      <a:pt x="96" y="64"/>
                    </a:cubicBezTo>
                    <a:cubicBezTo>
                      <a:pt x="112" y="128"/>
                      <a:pt x="96" y="344"/>
                      <a:pt x="96" y="40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91" name="AutoShape 326"/>
              <p:cNvSpPr>
                <a:spLocks noChangeArrowheads="1"/>
              </p:cNvSpPr>
              <p:nvPr/>
            </p:nvSpPr>
            <p:spPr bwMode="auto">
              <a:xfrm>
                <a:off x="1056" y="816"/>
                <a:ext cx="144" cy="144"/>
              </a:xfrm>
              <a:prstGeom prst="diamond">
                <a:avLst/>
              </a:prstGeom>
              <a:solidFill>
                <a:srgbClr val="F9FC7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13392" name="Oval 327"/>
              <p:cNvSpPr>
                <a:spLocks noChangeArrowheads="1"/>
              </p:cNvSpPr>
              <p:nvPr/>
            </p:nvSpPr>
            <p:spPr bwMode="auto">
              <a:xfrm>
                <a:off x="1248" y="816"/>
                <a:ext cx="96" cy="96"/>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13393" name="Oval 328"/>
              <p:cNvSpPr>
                <a:spLocks noChangeArrowheads="1"/>
              </p:cNvSpPr>
              <p:nvPr/>
            </p:nvSpPr>
            <p:spPr bwMode="auto">
              <a:xfrm>
                <a:off x="1056" y="1056"/>
                <a:ext cx="96" cy="96"/>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13394" name="AutoShape 329"/>
              <p:cNvSpPr>
                <a:spLocks noChangeArrowheads="1"/>
              </p:cNvSpPr>
              <p:nvPr/>
            </p:nvSpPr>
            <p:spPr bwMode="auto">
              <a:xfrm>
                <a:off x="1152" y="960"/>
                <a:ext cx="144" cy="144"/>
              </a:xfrm>
              <a:prstGeom prst="diamond">
                <a:avLst/>
              </a:prstGeom>
              <a:solidFill>
                <a:srgbClr val="F9FC7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cxnSp>
            <p:nvCxnSpPr>
              <p:cNvPr id="13395" name="AutoShape 330"/>
              <p:cNvCxnSpPr>
                <a:cxnSpLocks noChangeShapeType="1"/>
                <a:stCxn id="13389" idx="2"/>
                <a:endCxn id="13390" idx="2"/>
              </p:cNvCxnSpPr>
              <p:nvPr/>
            </p:nvCxnSpPr>
            <p:spPr bwMode="auto">
              <a:xfrm>
                <a:off x="1008" y="1216"/>
                <a:ext cx="356" cy="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13357" name="Group 331"/>
            <p:cNvGrpSpPr>
              <a:grpSpLocks/>
            </p:cNvGrpSpPr>
            <p:nvPr/>
          </p:nvGrpSpPr>
          <p:grpSpPr bwMode="auto">
            <a:xfrm>
              <a:off x="3840" y="1792"/>
              <a:ext cx="576" cy="400"/>
              <a:chOff x="912" y="816"/>
              <a:chExt cx="576" cy="400"/>
            </a:xfrm>
          </p:grpSpPr>
          <p:sp>
            <p:nvSpPr>
              <p:cNvPr id="13382" name="Freeform 332"/>
              <p:cNvSpPr>
                <a:spLocks/>
              </p:cNvSpPr>
              <p:nvPr/>
            </p:nvSpPr>
            <p:spPr bwMode="auto">
              <a:xfrm>
                <a:off x="912" y="816"/>
                <a:ext cx="112" cy="400"/>
              </a:xfrm>
              <a:custGeom>
                <a:avLst/>
                <a:gdLst>
                  <a:gd name="T0" fmla="*/ 0 w 112"/>
                  <a:gd name="T1" fmla="*/ 16 h 400"/>
                  <a:gd name="T2" fmla="*/ 96 w 112"/>
                  <a:gd name="T3" fmla="*/ 64 h 400"/>
                  <a:gd name="T4" fmla="*/ 96 w 112"/>
                  <a:gd name="T5" fmla="*/ 400 h 400"/>
                  <a:gd name="T6" fmla="*/ 0 60000 65536"/>
                  <a:gd name="T7" fmla="*/ 0 60000 65536"/>
                  <a:gd name="T8" fmla="*/ 0 60000 65536"/>
                </a:gdLst>
                <a:ahLst/>
                <a:cxnLst>
                  <a:cxn ang="T6">
                    <a:pos x="T0" y="T1"/>
                  </a:cxn>
                  <a:cxn ang="T7">
                    <a:pos x="T2" y="T3"/>
                  </a:cxn>
                  <a:cxn ang="T8">
                    <a:pos x="T4" y="T5"/>
                  </a:cxn>
                </a:cxnLst>
                <a:rect l="0" t="0" r="r" b="b"/>
                <a:pathLst>
                  <a:path w="112" h="400">
                    <a:moveTo>
                      <a:pt x="0" y="16"/>
                    </a:moveTo>
                    <a:cubicBezTo>
                      <a:pt x="40" y="8"/>
                      <a:pt x="80" y="0"/>
                      <a:pt x="96" y="64"/>
                    </a:cubicBezTo>
                    <a:cubicBezTo>
                      <a:pt x="112" y="128"/>
                      <a:pt x="96" y="344"/>
                      <a:pt x="96" y="40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83" name="Freeform 333"/>
              <p:cNvSpPr>
                <a:spLocks/>
              </p:cNvSpPr>
              <p:nvPr/>
            </p:nvSpPr>
            <p:spPr bwMode="auto">
              <a:xfrm flipH="1">
                <a:off x="1344" y="816"/>
                <a:ext cx="144" cy="400"/>
              </a:xfrm>
              <a:custGeom>
                <a:avLst/>
                <a:gdLst>
                  <a:gd name="T0" fmla="*/ 0 w 112"/>
                  <a:gd name="T1" fmla="*/ 16 h 400"/>
                  <a:gd name="T2" fmla="*/ 261 w 112"/>
                  <a:gd name="T3" fmla="*/ 64 h 400"/>
                  <a:gd name="T4" fmla="*/ 261 w 112"/>
                  <a:gd name="T5" fmla="*/ 400 h 400"/>
                  <a:gd name="T6" fmla="*/ 0 60000 65536"/>
                  <a:gd name="T7" fmla="*/ 0 60000 65536"/>
                  <a:gd name="T8" fmla="*/ 0 60000 65536"/>
                </a:gdLst>
                <a:ahLst/>
                <a:cxnLst>
                  <a:cxn ang="T6">
                    <a:pos x="T0" y="T1"/>
                  </a:cxn>
                  <a:cxn ang="T7">
                    <a:pos x="T2" y="T3"/>
                  </a:cxn>
                  <a:cxn ang="T8">
                    <a:pos x="T4" y="T5"/>
                  </a:cxn>
                </a:cxnLst>
                <a:rect l="0" t="0" r="r" b="b"/>
                <a:pathLst>
                  <a:path w="112" h="400">
                    <a:moveTo>
                      <a:pt x="0" y="16"/>
                    </a:moveTo>
                    <a:cubicBezTo>
                      <a:pt x="40" y="8"/>
                      <a:pt x="80" y="0"/>
                      <a:pt x="96" y="64"/>
                    </a:cubicBezTo>
                    <a:cubicBezTo>
                      <a:pt x="112" y="128"/>
                      <a:pt x="96" y="344"/>
                      <a:pt x="96" y="40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84" name="AutoShape 334"/>
              <p:cNvSpPr>
                <a:spLocks noChangeArrowheads="1"/>
              </p:cNvSpPr>
              <p:nvPr/>
            </p:nvSpPr>
            <p:spPr bwMode="auto">
              <a:xfrm>
                <a:off x="1056" y="816"/>
                <a:ext cx="144" cy="144"/>
              </a:xfrm>
              <a:prstGeom prst="diamond">
                <a:avLst/>
              </a:prstGeom>
              <a:solidFill>
                <a:srgbClr val="F9FC7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13385" name="Oval 335"/>
              <p:cNvSpPr>
                <a:spLocks noChangeArrowheads="1"/>
              </p:cNvSpPr>
              <p:nvPr/>
            </p:nvSpPr>
            <p:spPr bwMode="auto">
              <a:xfrm>
                <a:off x="1248" y="816"/>
                <a:ext cx="96" cy="96"/>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13386" name="Oval 336"/>
              <p:cNvSpPr>
                <a:spLocks noChangeArrowheads="1"/>
              </p:cNvSpPr>
              <p:nvPr/>
            </p:nvSpPr>
            <p:spPr bwMode="auto">
              <a:xfrm>
                <a:off x="1056" y="1056"/>
                <a:ext cx="96" cy="96"/>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13387" name="AutoShape 337"/>
              <p:cNvSpPr>
                <a:spLocks noChangeArrowheads="1"/>
              </p:cNvSpPr>
              <p:nvPr/>
            </p:nvSpPr>
            <p:spPr bwMode="auto">
              <a:xfrm>
                <a:off x="1152" y="960"/>
                <a:ext cx="144" cy="144"/>
              </a:xfrm>
              <a:prstGeom prst="diamond">
                <a:avLst/>
              </a:prstGeom>
              <a:solidFill>
                <a:srgbClr val="F9FC7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cxnSp>
            <p:nvCxnSpPr>
              <p:cNvPr id="13388" name="AutoShape 338"/>
              <p:cNvCxnSpPr>
                <a:cxnSpLocks noChangeShapeType="1"/>
                <a:stCxn id="13382" idx="2"/>
                <a:endCxn id="13383" idx="2"/>
              </p:cNvCxnSpPr>
              <p:nvPr/>
            </p:nvCxnSpPr>
            <p:spPr bwMode="auto">
              <a:xfrm>
                <a:off x="1008" y="1216"/>
                <a:ext cx="356" cy="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13358" name="Group 339"/>
            <p:cNvGrpSpPr>
              <a:grpSpLocks/>
            </p:cNvGrpSpPr>
            <p:nvPr/>
          </p:nvGrpSpPr>
          <p:grpSpPr bwMode="auto">
            <a:xfrm>
              <a:off x="4944" y="1216"/>
              <a:ext cx="576" cy="400"/>
              <a:chOff x="912" y="816"/>
              <a:chExt cx="576" cy="400"/>
            </a:xfrm>
          </p:grpSpPr>
          <p:sp>
            <p:nvSpPr>
              <p:cNvPr id="13375" name="Freeform 340"/>
              <p:cNvSpPr>
                <a:spLocks/>
              </p:cNvSpPr>
              <p:nvPr/>
            </p:nvSpPr>
            <p:spPr bwMode="auto">
              <a:xfrm>
                <a:off x="912" y="816"/>
                <a:ext cx="112" cy="400"/>
              </a:xfrm>
              <a:custGeom>
                <a:avLst/>
                <a:gdLst>
                  <a:gd name="T0" fmla="*/ 0 w 112"/>
                  <a:gd name="T1" fmla="*/ 16 h 400"/>
                  <a:gd name="T2" fmla="*/ 96 w 112"/>
                  <a:gd name="T3" fmla="*/ 64 h 400"/>
                  <a:gd name="T4" fmla="*/ 96 w 112"/>
                  <a:gd name="T5" fmla="*/ 400 h 400"/>
                  <a:gd name="T6" fmla="*/ 0 60000 65536"/>
                  <a:gd name="T7" fmla="*/ 0 60000 65536"/>
                  <a:gd name="T8" fmla="*/ 0 60000 65536"/>
                </a:gdLst>
                <a:ahLst/>
                <a:cxnLst>
                  <a:cxn ang="T6">
                    <a:pos x="T0" y="T1"/>
                  </a:cxn>
                  <a:cxn ang="T7">
                    <a:pos x="T2" y="T3"/>
                  </a:cxn>
                  <a:cxn ang="T8">
                    <a:pos x="T4" y="T5"/>
                  </a:cxn>
                </a:cxnLst>
                <a:rect l="0" t="0" r="r" b="b"/>
                <a:pathLst>
                  <a:path w="112" h="400">
                    <a:moveTo>
                      <a:pt x="0" y="16"/>
                    </a:moveTo>
                    <a:cubicBezTo>
                      <a:pt x="40" y="8"/>
                      <a:pt x="80" y="0"/>
                      <a:pt x="96" y="64"/>
                    </a:cubicBezTo>
                    <a:cubicBezTo>
                      <a:pt x="112" y="128"/>
                      <a:pt x="96" y="344"/>
                      <a:pt x="96" y="40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76" name="Freeform 341"/>
              <p:cNvSpPr>
                <a:spLocks/>
              </p:cNvSpPr>
              <p:nvPr/>
            </p:nvSpPr>
            <p:spPr bwMode="auto">
              <a:xfrm flipH="1">
                <a:off x="1344" y="816"/>
                <a:ext cx="144" cy="400"/>
              </a:xfrm>
              <a:custGeom>
                <a:avLst/>
                <a:gdLst>
                  <a:gd name="T0" fmla="*/ 0 w 112"/>
                  <a:gd name="T1" fmla="*/ 16 h 400"/>
                  <a:gd name="T2" fmla="*/ 261 w 112"/>
                  <a:gd name="T3" fmla="*/ 64 h 400"/>
                  <a:gd name="T4" fmla="*/ 261 w 112"/>
                  <a:gd name="T5" fmla="*/ 400 h 400"/>
                  <a:gd name="T6" fmla="*/ 0 60000 65536"/>
                  <a:gd name="T7" fmla="*/ 0 60000 65536"/>
                  <a:gd name="T8" fmla="*/ 0 60000 65536"/>
                </a:gdLst>
                <a:ahLst/>
                <a:cxnLst>
                  <a:cxn ang="T6">
                    <a:pos x="T0" y="T1"/>
                  </a:cxn>
                  <a:cxn ang="T7">
                    <a:pos x="T2" y="T3"/>
                  </a:cxn>
                  <a:cxn ang="T8">
                    <a:pos x="T4" y="T5"/>
                  </a:cxn>
                </a:cxnLst>
                <a:rect l="0" t="0" r="r" b="b"/>
                <a:pathLst>
                  <a:path w="112" h="400">
                    <a:moveTo>
                      <a:pt x="0" y="16"/>
                    </a:moveTo>
                    <a:cubicBezTo>
                      <a:pt x="40" y="8"/>
                      <a:pt x="80" y="0"/>
                      <a:pt x="96" y="64"/>
                    </a:cubicBezTo>
                    <a:cubicBezTo>
                      <a:pt x="112" y="128"/>
                      <a:pt x="96" y="344"/>
                      <a:pt x="96" y="40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77" name="AutoShape 342"/>
              <p:cNvSpPr>
                <a:spLocks noChangeArrowheads="1"/>
              </p:cNvSpPr>
              <p:nvPr/>
            </p:nvSpPr>
            <p:spPr bwMode="auto">
              <a:xfrm>
                <a:off x="1056" y="816"/>
                <a:ext cx="144" cy="144"/>
              </a:xfrm>
              <a:prstGeom prst="diamond">
                <a:avLst/>
              </a:prstGeom>
              <a:solidFill>
                <a:srgbClr val="F9FC7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13378" name="Oval 343"/>
              <p:cNvSpPr>
                <a:spLocks noChangeArrowheads="1"/>
              </p:cNvSpPr>
              <p:nvPr/>
            </p:nvSpPr>
            <p:spPr bwMode="auto">
              <a:xfrm>
                <a:off x="1248" y="816"/>
                <a:ext cx="96" cy="96"/>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13379" name="Oval 344"/>
              <p:cNvSpPr>
                <a:spLocks noChangeArrowheads="1"/>
              </p:cNvSpPr>
              <p:nvPr/>
            </p:nvSpPr>
            <p:spPr bwMode="auto">
              <a:xfrm>
                <a:off x="1056" y="1056"/>
                <a:ext cx="96" cy="96"/>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13380" name="AutoShape 345"/>
              <p:cNvSpPr>
                <a:spLocks noChangeArrowheads="1"/>
              </p:cNvSpPr>
              <p:nvPr/>
            </p:nvSpPr>
            <p:spPr bwMode="auto">
              <a:xfrm>
                <a:off x="1152" y="960"/>
                <a:ext cx="144" cy="144"/>
              </a:xfrm>
              <a:prstGeom prst="diamond">
                <a:avLst/>
              </a:prstGeom>
              <a:solidFill>
                <a:srgbClr val="F9FC7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cxnSp>
            <p:nvCxnSpPr>
              <p:cNvPr id="13381" name="AutoShape 346"/>
              <p:cNvCxnSpPr>
                <a:cxnSpLocks noChangeShapeType="1"/>
                <a:stCxn id="13375" idx="2"/>
                <a:endCxn id="13376" idx="2"/>
              </p:cNvCxnSpPr>
              <p:nvPr/>
            </p:nvCxnSpPr>
            <p:spPr bwMode="auto">
              <a:xfrm>
                <a:off x="1008" y="1216"/>
                <a:ext cx="356" cy="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13359" name="Group 347"/>
            <p:cNvGrpSpPr>
              <a:grpSpLocks/>
            </p:cNvGrpSpPr>
            <p:nvPr/>
          </p:nvGrpSpPr>
          <p:grpSpPr bwMode="auto">
            <a:xfrm>
              <a:off x="4944" y="1744"/>
              <a:ext cx="576" cy="400"/>
              <a:chOff x="912" y="816"/>
              <a:chExt cx="576" cy="400"/>
            </a:xfrm>
          </p:grpSpPr>
          <p:sp>
            <p:nvSpPr>
              <p:cNvPr id="13368" name="Freeform 348"/>
              <p:cNvSpPr>
                <a:spLocks/>
              </p:cNvSpPr>
              <p:nvPr/>
            </p:nvSpPr>
            <p:spPr bwMode="auto">
              <a:xfrm>
                <a:off x="912" y="816"/>
                <a:ext cx="112" cy="400"/>
              </a:xfrm>
              <a:custGeom>
                <a:avLst/>
                <a:gdLst>
                  <a:gd name="T0" fmla="*/ 0 w 112"/>
                  <a:gd name="T1" fmla="*/ 16 h 400"/>
                  <a:gd name="T2" fmla="*/ 96 w 112"/>
                  <a:gd name="T3" fmla="*/ 64 h 400"/>
                  <a:gd name="T4" fmla="*/ 96 w 112"/>
                  <a:gd name="T5" fmla="*/ 400 h 400"/>
                  <a:gd name="T6" fmla="*/ 0 60000 65536"/>
                  <a:gd name="T7" fmla="*/ 0 60000 65536"/>
                  <a:gd name="T8" fmla="*/ 0 60000 65536"/>
                </a:gdLst>
                <a:ahLst/>
                <a:cxnLst>
                  <a:cxn ang="T6">
                    <a:pos x="T0" y="T1"/>
                  </a:cxn>
                  <a:cxn ang="T7">
                    <a:pos x="T2" y="T3"/>
                  </a:cxn>
                  <a:cxn ang="T8">
                    <a:pos x="T4" y="T5"/>
                  </a:cxn>
                </a:cxnLst>
                <a:rect l="0" t="0" r="r" b="b"/>
                <a:pathLst>
                  <a:path w="112" h="400">
                    <a:moveTo>
                      <a:pt x="0" y="16"/>
                    </a:moveTo>
                    <a:cubicBezTo>
                      <a:pt x="40" y="8"/>
                      <a:pt x="80" y="0"/>
                      <a:pt x="96" y="64"/>
                    </a:cubicBezTo>
                    <a:cubicBezTo>
                      <a:pt x="112" y="128"/>
                      <a:pt x="96" y="344"/>
                      <a:pt x="96" y="40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69" name="Freeform 349"/>
              <p:cNvSpPr>
                <a:spLocks/>
              </p:cNvSpPr>
              <p:nvPr/>
            </p:nvSpPr>
            <p:spPr bwMode="auto">
              <a:xfrm flipH="1">
                <a:off x="1344" y="816"/>
                <a:ext cx="144" cy="400"/>
              </a:xfrm>
              <a:custGeom>
                <a:avLst/>
                <a:gdLst>
                  <a:gd name="T0" fmla="*/ 0 w 112"/>
                  <a:gd name="T1" fmla="*/ 16 h 400"/>
                  <a:gd name="T2" fmla="*/ 261 w 112"/>
                  <a:gd name="T3" fmla="*/ 64 h 400"/>
                  <a:gd name="T4" fmla="*/ 261 w 112"/>
                  <a:gd name="T5" fmla="*/ 400 h 400"/>
                  <a:gd name="T6" fmla="*/ 0 60000 65536"/>
                  <a:gd name="T7" fmla="*/ 0 60000 65536"/>
                  <a:gd name="T8" fmla="*/ 0 60000 65536"/>
                </a:gdLst>
                <a:ahLst/>
                <a:cxnLst>
                  <a:cxn ang="T6">
                    <a:pos x="T0" y="T1"/>
                  </a:cxn>
                  <a:cxn ang="T7">
                    <a:pos x="T2" y="T3"/>
                  </a:cxn>
                  <a:cxn ang="T8">
                    <a:pos x="T4" y="T5"/>
                  </a:cxn>
                </a:cxnLst>
                <a:rect l="0" t="0" r="r" b="b"/>
                <a:pathLst>
                  <a:path w="112" h="400">
                    <a:moveTo>
                      <a:pt x="0" y="16"/>
                    </a:moveTo>
                    <a:cubicBezTo>
                      <a:pt x="40" y="8"/>
                      <a:pt x="80" y="0"/>
                      <a:pt x="96" y="64"/>
                    </a:cubicBezTo>
                    <a:cubicBezTo>
                      <a:pt x="112" y="128"/>
                      <a:pt x="96" y="344"/>
                      <a:pt x="96" y="40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70" name="AutoShape 350"/>
              <p:cNvSpPr>
                <a:spLocks noChangeArrowheads="1"/>
              </p:cNvSpPr>
              <p:nvPr/>
            </p:nvSpPr>
            <p:spPr bwMode="auto">
              <a:xfrm>
                <a:off x="1056" y="816"/>
                <a:ext cx="144" cy="144"/>
              </a:xfrm>
              <a:prstGeom prst="diamond">
                <a:avLst/>
              </a:prstGeom>
              <a:solidFill>
                <a:srgbClr val="F9FC7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13371" name="Oval 351"/>
              <p:cNvSpPr>
                <a:spLocks noChangeArrowheads="1"/>
              </p:cNvSpPr>
              <p:nvPr/>
            </p:nvSpPr>
            <p:spPr bwMode="auto">
              <a:xfrm>
                <a:off x="1248" y="816"/>
                <a:ext cx="96" cy="96"/>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13372" name="Oval 352"/>
              <p:cNvSpPr>
                <a:spLocks noChangeArrowheads="1"/>
              </p:cNvSpPr>
              <p:nvPr/>
            </p:nvSpPr>
            <p:spPr bwMode="auto">
              <a:xfrm>
                <a:off x="1056" y="1056"/>
                <a:ext cx="96" cy="96"/>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13373" name="AutoShape 353"/>
              <p:cNvSpPr>
                <a:spLocks noChangeArrowheads="1"/>
              </p:cNvSpPr>
              <p:nvPr/>
            </p:nvSpPr>
            <p:spPr bwMode="auto">
              <a:xfrm>
                <a:off x="1152" y="960"/>
                <a:ext cx="144" cy="144"/>
              </a:xfrm>
              <a:prstGeom prst="diamond">
                <a:avLst/>
              </a:prstGeom>
              <a:solidFill>
                <a:srgbClr val="F9FC7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cxnSp>
            <p:nvCxnSpPr>
              <p:cNvPr id="13374" name="AutoShape 354"/>
              <p:cNvCxnSpPr>
                <a:cxnSpLocks noChangeShapeType="1"/>
                <a:stCxn id="13368" idx="2"/>
                <a:endCxn id="13369" idx="2"/>
              </p:cNvCxnSpPr>
              <p:nvPr/>
            </p:nvCxnSpPr>
            <p:spPr bwMode="auto">
              <a:xfrm>
                <a:off x="1008" y="1216"/>
                <a:ext cx="356" cy="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13360" name="Group 355"/>
            <p:cNvGrpSpPr>
              <a:grpSpLocks/>
            </p:cNvGrpSpPr>
            <p:nvPr/>
          </p:nvGrpSpPr>
          <p:grpSpPr bwMode="auto">
            <a:xfrm>
              <a:off x="4944" y="2240"/>
              <a:ext cx="576" cy="400"/>
              <a:chOff x="912" y="816"/>
              <a:chExt cx="576" cy="400"/>
            </a:xfrm>
          </p:grpSpPr>
          <p:sp>
            <p:nvSpPr>
              <p:cNvPr id="13361" name="Freeform 356"/>
              <p:cNvSpPr>
                <a:spLocks/>
              </p:cNvSpPr>
              <p:nvPr/>
            </p:nvSpPr>
            <p:spPr bwMode="auto">
              <a:xfrm>
                <a:off x="912" y="816"/>
                <a:ext cx="112" cy="400"/>
              </a:xfrm>
              <a:custGeom>
                <a:avLst/>
                <a:gdLst>
                  <a:gd name="T0" fmla="*/ 0 w 112"/>
                  <a:gd name="T1" fmla="*/ 16 h 400"/>
                  <a:gd name="T2" fmla="*/ 96 w 112"/>
                  <a:gd name="T3" fmla="*/ 64 h 400"/>
                  <a:gd name="T4" fmla="*/ 96 w 112"/>
                  <a:gd name="T5" fmla="*/ 400 h 400"/>
                  <a:gd name="T6" fmla="*/ 0 60000 65536"/>
                  <a:gd name="T7" fmla="*/ 0 60000 65536"/>
                  <a:gd name="T8" fmla="*/ 0 60000 65536"/>
                </a:gdLst>
                <a:ahLst/>
                <a:cxnLst>
                  <a:cxn ang="T6">
                    <a:pos x="T0" y="T1"/>
                  </a:cxn>
                  <a:cxn ang="T7">
                    <a:pos x="T2" y="T3"/>
                  </a:cxn>
                  <a:cxn ang="T8">
                    <a:pos x="T4" y="T5"/>
                  </a:cxn>
                </a:cxnLst>
                <a:rect l="0" t="0" r="r" b="b"/>
                <a:pathLst>
                  <a:path w="112" h="400">
                    <a:moveTo>
                      <a:pt x="0" y="16"/>
                    </a:moveTo>
                    <a:cubicBezTo>
                      <a:pt x="40" y="8"/>
                      <a:pt x="80" y="0"/>
                      <a:pt x="96" y="64"/>
                    </a:cubicBezTo>
                    <a:cubicBezTo>
                      <a:pt x="112" y="128"/>
                      <a:pt x="96" y="344"/>
                      <a:pt x="96" y="40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62" name="Freeform 357"/>
              <p:cNvSpPr>
                <a:spLocks/>
              </p:cNvSpPr>
              <p:nvPr/>
            </p:nvSpPr>
            <p:spPr bwMode="auto">
              <a:xfrm flipH="1">
                <a:off x="1344" y="816"/>
                <a:ext cx="144" cy="400"/>
              </a:xfrm>
              <a:custGeom>
                <a:avLst/>
                <a:gdLst>
                  <a:gd name="T0" fmla="*/ 0 w 112"/>
                  <a:gd name="T1" fmla="*/ 16 h 400"/>
                  <a:gd name="T2" fmla="*/ 261 w 112"/>
                  <a:gd name="T3" fmla="*/ 64 h 400"/>
                  <a:gd name="T4" fmla="*/ 261 w 112"/>
                  <a:gd name="T5" fmla="*/ 400 h 400"/>
                  <a:gd name="T6" fmla="*/ 0 60000 65536"/>
                  <a:gd name="T7" fmla="*/ 0 60000 65536"/>
                  <a:gd name="T8" fmla="*/ 0 60000 65536"/>
                </a:gdLst>
                <a:ahLst/>
                <a:cxnLst>
                  <a:cxn ang="T6">
                    <a:pos x="T0" y="T1"/>
                  </a:cxn>
                  <a:cxn ang="T7">
                    <a:pos x="T2" y="T3"/>
                  </a:cxn>
                  <a:cxn ang="T8">
                    <a:pos x="T4" y="T5"/>
                  </a:cxn>
                </a:cxnLst>
                <a:rect l="0" t="0" r="r" b="b"/>
                <a:pathLst>
                  <a:path w="112" h="400">
                    <a:moveTo>
                      <a:pt x="0" y="16"/>
                    </a:moveTo>
                    <a:cubicBezTo>
                      <a:pt x="40" y="8"/>
                      <a:pt x="80" y="0"/>
                      <a:pt x="96" y="64"/>
                    </a:cubicBezTo>
                    <a:cubicBezTo>
                      <a:pt x="112" y="128"/>
                      <a:pt x="96" y="344"/>
                      <a:pt x="96" y="40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63" name="AutoShape 358"/>
              <p:cNvSpPr>
                <a:spLocks noChangeArrowheads="1"/>
              </p:cNvSpPr>
              <p:nvPr/>
            </p:nvSpPr>
            <p:spPr bwMode="auto">
              <a:xfrm>
                <a:off x="1056" y="816"/>
                <a:ext cx="144" cy="144"/>
              </a:xfrm>
              <a:prstGeom prst="diamond">
                <a:avLst/>
              </a:prstGeom>
              <a:solidFill>
                <a:srgbClr val="F9FC7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13364" name="Oval 359"/>
              <p:cNvSpPr>
                <a:spLocks noChangeArrowheads="1"/>
              </p:cNvSpPr>
              <p:nvPr/>
            </p:nvSpPr>
            <p:spPr bwMode="auto">
              <a:xfrm>
                <a:off x="1248" y="816"/>
                <a:ext cx="96" cy="96"/>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13365" name="Oval 360"/>
              <p:cNvSpPr>
                <a:spLocks noChangeArrowheads="1"/>
              </p:cNvSpPr>
              <p:nvPr/>
            </p:nvSpPr>
            <p:spPr bwMode="auto">
              <a:xfrm>
                <a:off x="1056" y="1056"/>
                <a:ext cx="96" cy="96"/>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13366" name="AutoShape 361"/>
              <p:cNvSpPr>
                <a:spLocks noChangeArrowheads="1"/>
              </p:cNvSpPr>
              <p:nvPr/>
            </p:nvSpPr>
            <p:spPr bwMode="auto">
              <a:xfrm>
                <a:off x="1152" y="960"/>
                <a:ext cx="144" cy="144"/>
              </a:xfrm>
              <a:prstGeom prst="diamond">
                <a:avLst/>
              </a:prstGeom>
              <a:solidFill>
                <a:srgbClr val="F9FC7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cxnSp>
            <p:nvCxnSpPr>
              <p:cNvPr id="13367" name="AutoShape 362"/>
              <p:cNvCxnSpPr>
                <a:cxnSpLocks noChangeShapeType="1"/>
                <a:stCxn id="13361" idx="2"/>
                <a:endCxn id="13362" idx="2"/>
              </p:cNvCxnSpPr>
              <p:nvPr/>
            </p:nvCxnSpPr>
            <p:spPr bwMode="auto">
              <a:xfrm>
                <a:off x="1008" y="1216"/>
                <a:ext cx="356" cy="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grpSp>
        <p:nvGrpSpPr>
          <p:cNvPr id="21070" name="Group 590"/>
          <p:cNvGrpSpPr>
            <a:grpSpLocks/>
          </p:cNvGrpSpPr>
          <p:nvPr/>
        </p:nvGrpSpPr>
        <p:grpSpPr bwMode="auto">
          <a:xfrm>
            <a:off x="1981200" y="3505201"/>
            <a:ext cx="2749550" cy="366713"/>
            <a:chOff x="0" y="1776"/>
            <a:chExt cx="1732" cy="231"/>
          </a:xfrm>
        </p:grpSpPr>
        <p:pic>
          <p:nvPicPr>
            <p:cNvPr id="13351" name="Picture 587" descr="221D"/>
            <p:cNvPicPr>
              <a:picLocks noChangeAspect="1" noChangeArrowheads="1"/>
            </p:cNvPicPr>
            <p:nvPr/>
          </p:nvPicPr>
          <p:blipFill>
            <a:blip r:embed="rId4">
              <a:extLst>
                <a:ext uri="{28A0092B-C50C-407E-A947-70E740481C1C}">
                  <a14:useLocalDpi xmlns:a14="http://schemas.microsoft.com/office/drawing/2010/main" val="0"/>
                </a:ext>
              </a:extLst>
            </a:blip>
            <a:srcRect l="28572" t="48979" r="26530" b="18367"/>
            <a:stretch>
              <a:fillRect/>
            </a:stretch>
          </p:blipFill>
          <p:spPr bwMode="auto">
            <a:xfrm>
              <a:off x="480" y="1776"/>
              <a:ext cx="288" cy="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52" name="Rectangle 588"/>
            <p:cNvSpPr>
              <a:spLocks noChangeArrowheads="1"/>
            </p:cNvSpPr>
            <p:nvPr/>
          </p:nvSpPr>
          <p:spPr bwMode="auto">
            <a:xfrm>
              <a:off x="816" y="1776"/>
              <a:ext cx="91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Witness Hits</a:t>
              </a:r>
            </a:p>
          </p:txBody>
        </p:sp>
        <p:sp>
          <p:nvSpPr>
            <p:cNvPr id="13353" name="Rectangle 589"/>
            <p:cNvSpPr>
              <a:spLocks noChangeArrowheads="1"/>
            </p:cNvSpPr>
            <p:nvPr/>
          </p:nvSpPr>
          <p:spPr bwMode="auto">
            <a:xfrm>
              <a:off x="0" y="1776"/>
              <a:ext cx="43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Time</a:t>
              </a:r>
            </a:p>
          </p:txBody>
        </p:sp>
      </p:grpSp>
      <p:sp>
        <p:nvSpPr>
          <p:cNvPr id="21071" name="Text Box 591"/>
          <p:cNvSpPr txBox="1">
            <a:spLocks noChangeArrowheads="1"/>
          </p:cNvSpPr>
          <p:nvPr/>
        </p:nvSpPr>
        <p:spPr bwMode="auto">
          <a:xfrm>
            <a:off x="2057400" y="5181601"/>
            <a:ext cx="4857750" cy="366713"/>
          </a:xfrm>
          <a:prstGeom prst="rect">
            <a:avLst/>
          </a:prstGeom>
          <a:solidFill>
            <a:srgbClr val="BEBEB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Approximate hits at runtime by profile weights.</a:t>
            </a:r>
          </a:p>
        </p:txBody>
      </p:sp>
      <p:sp>
        <p:nvSpPr>
          <p:cNvPr id="21072" name="Text Box 592"/>
          <p:cNvSpPr txBox="1">
            <a:spLocks noChangeArrowheads="1"/>
          </p:cNvSpPr>
          <p:nvPr/>
        </p:nvSpPr>
        <p:spPr bwMode="auto">
          <a:xfrm>
            <a:off x="8001000" y="5181601"/>
            <a:ext cx="1987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(Approximation 1)</a:t>
            </a:r>
          </a:p>
        </p:txBody>
      </p:sp>
    </p:spTree>
    <p:custDataLst>
      <p:tags r:id="rId1"/>
    </p:custDataLst>
    <p:extLst>
      <p:ext uri="{BB962C8B-B14F-4D97-AF65-F5344CB8AC3E}">
        <p14:creationId xmlns:p14="http://schemas.microsoft.com/office/powerpoint/2010/main" val="26697898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grpId="0" nodeType="clickEffect">
                                  <p:stCondLst>
                                    <p:cond delay="0"/>
                                  </p:stCondLst>
                                  <p:childTnLst>
                                    <p:animMotion origin="layout" path="M 0 0 L -0.43334 0 " pathEditMode="relative" ptsTypes="AA">
                                      <p:cBhvr>
                                        <p:cTn id="6" dur="500" fill="hold"/>
                                        <p:tgtEl>
                                          <p:spTgt spid="20641"/>
                                        </p:tgtEl>
                                        <p:attrNameLst>
                                          <p:attrName>ppt_x</p:attrName>
                                          <p:attrName>ppt_y</p:attrName>
                                        </p:attrNameLst>
                                      </p:cBhvr>
                                    </p:animMotion>
                                  </p:childTnLst>
                                </p:cTn>
                              </p:par>
                              <p:par>
                                <p:cTn id="7" presetID="0" presetClass="path" presetSubtype="0" accel="50000" decel="50000" fill="hold" grpId="0" nodeType="withEffect">
                                  <p:stCondLst>
                                    <p:cond delay="0"/>
                                  </p:stCondLst>
                                  <p:childTnLst>
                                    <p:animMotion origin="layout" path="M 0 0 L -0.43334 0 " pathEditMode="relative" rAng="0" ptsTypes="AA">
                                      <p:cBhvr>
                                        <p:cTn id="8" dur="500" fill="hold"/>
                                        <p:tgtEl>
                                          <p:spTgt spid="20642"/>
                                        </p:tgtEl>
                                        <p:attrNameLst>
                                          <p:attrName>ppt_x</p:attrName>
                                          <p:attrName>ppt_y</p:attrName>
                                        </p:attrNameLst>
                                      </p:cBhvr>
                                      <p:rCtr x="0" y="0"/>
                                    </p:animMotion>
                                  </p:childTnLst>
                                </p:cTn>
                              </p:par>
                              <p:par>
                                <p:cTn id="9" presetID="0" presetClass="path" presetSubtype="0" accel="50000" decel="50000" fill="hold" grpId="0" nodeType="withEffect">
                                  <p:stCondLst>
                                    <p:cond delay="0"/>
                                  </p:stCondLst>
                                  <p:childTnLst>
                                    <p:animMotion origin="layout" path="M 0 0 L -0.43334 0 " pathEditMode="relative" ptsTypes="AA">
                                      <p:cBhvr>
                                        <p:cTn id="10" dur="500" fill="hold"/>
                                        <p:tgtEl>
                                          <p:spTgt spid="20652"/>
                                        </p:tgtEl>
                                        <p:attrNameLst>
                                          <p:attrName>ppt_x</p:attrName>
                                          <p:attrName>ppt_y</p:attrName>
                                        </p:attrNameLst>
                                      </p:cBhvr>
                                    </p:animMotion>
                                  </p:childTnLst>
                                </p:cTn>
                              </p:par>
                              <p:par>
                                <p:cTn id="11" presetID="0" presetClass="path" presetSubtype="0" accel="50000" decel="50000" fill="hold" grpId="0" nodeType="withEffect">
                                  <p:stCondLst>
                                    <p:cond delay="0"/>
                                  </p:stCondLst>
                                  <p:childTnLst>
                                    <p:animMotion origin="layout" path="M 0 0 L -0.43334 0 " pathEditMode="relative" ptsTypes="AA">
                                      <p:cBhvr>
                                        <p:cTn id="12" dur="500" fill="hold"/>
                                        <p:tgtEl>
                                          <p:spTgt spid="20654"/>
                                        </p:tgtEl>
                                        <p:attrNameLst>
                                          <p:attrName>ppt_x</p:attrName>
                                          <p:attrName>ppt_y</p:attrName>
                                        </p:attrNameLst>
                                      </p:cBhvr>
                                    </p:animMotion>
                                  </p:childTnLst>
                                </p:cTn>
                              </p:par>
                              <p:par>
                                <p:cTn id="13" presetID="0" presetClass="path" presetSubtype="0" accel="50000" decel="50000" fill="hold" grpId="0" nodeType="withEffect">
                                  <p:stCondLst>
                                    <p:cond delay="0"/>
                                  </p:stCondLst>
                                  <p:childTnLst>
                                    <p:animMotion origin="layout" path="M 0 0 L -0.21666 0 " pathEditMode="relative" ptsTypes="AA">
                                      <p:cBhvr>
                                        <p:cTn id="14" dur="500" fill="hold"/>
                                        <p:tgtEl>
                                          <p:spTgt spid="20756"/>
                                        </p:tgtEl>
                                        <p:attrNameLst>
                                          <p:attrName>ppt_x</p:attrName>
                                          <p:attrName>ppt_y</p:attrName>
                                        </p:attrNameLst>
                                      </p:cBhvr>
                                    </p:animMotion>
                                  </p:childTnLst>
                                </p:cTn>
                              </p:par>
                              <p:par>
                                <p:cTn id="15" presetID="0" presetClass="path" presetSubtype="0" accel="50000" decel="50000" fill="hold" grpId="0" nodeType="withEffect">
                                  <p:stCondLst>
                                    <p:cond delay="0"/>
                                  </p:stCondLst>
                                  <p:childTnLst>
                                    <p:animMotion origin="layout" path="M 0 0 L -0.21666 0 " pathEditMode="relative" ptsTypes="AA">
                                      <p:cBhvr>
                                        <p:cTn id="16" dur="500" fill="hold"/>
                                        <p:tgtEl>
                                          <p:spTgt spid="20754"/>
                                        </p:tgtEl>
                                        <p:attrNameLst>
                                          <p:attrName>ppt_x</p:attrName>
                                          <p:attrName>ppt_y</p:attrName>
                                        </p:attrNameLst>
                                      </p:cBhvr>
                                    </p:animMotion>
                                  </p:childTnLst>
                                </p:cTn>
                              </p:par>
                              <p:par>
                                <p:cTn id="17" presetID="0" presetClass="path" presetSubtype="0" accel="50000" decel="50000" fill="hold" grpId="0" nodeType="withEffect">
                                  <p:stCondLst>
                                    <p:cond delay="0"/>
                                  </p:stCondLst>
                                  <p:childTnLst>
                                    <p:animMotion origin="layout" path="M 0 0 L -0.21666 0 " pathEditMode="relative" ptsTypes="AA">
                                      <p:cBhvr>
                                        <p:cTn id="18" dur="500" fill="hold"/>
                                        <p:tgtEl>
                                          <p:spTgt spid="20753"/>
                                        </p:tgtEl>
                                        <p:attrNameLst>
                                          <p:attrName>ppt_x</p:attrName>
                                          <p:attrName>ppt_y</p:attrName>
                                        </p:attrNameLst>
                                      </p:cBhvr>
                                    </p:animMotion>
                                  </p:childTnLst>
                                </p:cTn>
                              </p:par>
                              <p:par>
                                <p:cTn id="19" presetID="0" presetClass="path" presetSubtype="0" accel="50000" decel="50000" fill="hold" grpId="0" nodeType="withEffect">
                                  <p:stCondLst>
                                    <p:cond delay="0"/>
                                  </p:stCondLst>
                                  <p:childTnLst>
                                    <p:animMotion origin="layout" path="M 0 0 L -0.21666 0 " pathEditMode="relative" ptsTypes="AA">
                                      <p:cBhvr>
                                        <p:cTn id="20" dur="500" fill="hold"/>
                                        <p:tgtEl>
                                          <p:spTgt spid="20755"/>
                                        </p:tgtEl>
                                        <p:attrNameLst>
                                          <p:attrName>ppt_x</p:attrName>
                                          <p:attrName>ppt_y</p:attrName>
                                        </p:attrNameLst>
                                      </p:cBhvr>
                                    </p:animMotion>
                                  </p:childTnLst>
                                </p:cTn>
                              </p:par>
                              <p:par>
                                <p:cTn id="21" presetID="0" presetClass="path" presetSubtype="0" accel="50000" decel="50000" fill="hold" grpId="0" nodeType="withEffect">
                                  <p:stCondLst>
                                    <p:cond delay="0"/>
                                  </p:stCondLst>
                                  <p:childTnLst>
                                    <p:animMotion origin="layout" path="M 0 0 L -0.21666 0 " pathEditMode="relative" ptsTypes="AA">
                                      <p:cBhvr>
                                        <p:cTn id="22" dur="500" fill="hold"/>
                                        <p:tgtEl>
                                          <p:spTgt spid="20752"/>
                                        </p:tgtEl>
                                        <p:attrNameLst>
                                          <p:attrName>ppt_x</p:attrName>
                                          <p:attrName>ppt_y</p:attrName>
                                        </p:attrNameLst>
                                      </p:cBhvr>
                                    </p:animMotion>
                                  </p:childTnLst>
                                </p:cTn>
                              </p:par>
                              <p:par>
                                <p:cTn id="23" presetID="0" presetClass="path" presetSubtype="0" accel="50000" decel="50000" fill="hold" grpId="0" nodeType="withEffect">
                                  <p:stCondLst>
                                    <p:cond delay="0"/>
                                  </p:stCondLst>
                                  <p:childTnLst>
                                    <p:animMotion origin="layout" path="M 0 0 L -0.21666 0 " pathEditMode="relative" ptsTypes="AA">
                                      <p:cBhvr>
                                        <p:cTn id="24" dur="500" fill="hold"/>
                                        <p:tgtEl>
                                          <p:spTgt spid="20751"/>
                                        </p:tgtEl>
                                        <p:attrNameLst>
                                          <p:attrName>ppt_x</p:attrName>
                                          <p:attrName>ppt_y</p:attrName>
                                        </p:attrNameLst>
                                      </p:cBhvr>
                                    </p:animMotion>
                                  </p:childTnLst>
                                </p:cTn>
                              </p:par>
                              <p:par>
                                <p:cTn id="25" presetID="0" presetClass="path" presetSubtype="0" accel="50000" decel="50000" fill="hold" grpId="0" nodeType="withEffect">
                                  <p:stCondLst>
                                    <p:cond delay="0"/>
                                  </p:stCondLst>
                                  <p:childTnLst>
                                    <p:animMotion origin="layout" path="M 0 0 L -0.21666 0 " pathEditMode="relative" ptsTypes="AA">
                                      <p:cBhvr>
                                        <p:cTn id="26" dur="500" fill="hold"/>
                                        <p:tgtEl>
                                          <p:spTgt spid="20750"/>
                                        </p:tgtEl>
                                        <p:attrNameLst>
                                          <p:attrName>ppt_x</p:attrName>
                                          <p:attrName>ppt_y</p:attrName>
                                        </p:attrNameLst>
                                      </p:cBhvr>
                                    </p:animMotion>
                                  </p:childTnLst>
                                </p:cTn>
                              </p:par>
                              <p:par>
                                <p:cTn id="27" presetID="0" presetClass="path" presetSubtype="0" accel="50000" decel="50000" fill="hold" grpId="0" nodeType="withEffect">
                                  <p:stCondLst>
                                    <p:cond delay="0"/>
                                  </p:stCondLst>
                                  <p:childTnLst>
                                    <p:animMotion origin="layout" path="M 0 0 L -0.21666 0 " pathEditMode="relative" ptsTypes="AA">
                                      <p:cBhvr>
                                        <p:cTn id="28" dur="500" fill="hold"/>
                                        <p:tgtEl>
                                          <p:spTgt spid="20749"/>
                                        </p:tgtEl>
                                        <p:attrNameLst>
                                          <p:attrName>ppt_x</p:attrName>
                                          <p:attrName>ppt_y</p:attrName>
                                        </p:attrNameLst>
                                      </p:cBhvr>
                                    </p:animMotion>
                                  </p:childTnLst>
                                </p:cTn>
                              </p:par>
                              <p:par>
                                <p:cTn id="29" presetID="0" presetClass="path" presetSubtype="0" accel="50000" decel="50000" fill="hold" grpId="0" nodeType="withEffect">
                                  <p:stCondLst>
                                    <p:cond delay="0"/>
                                  </p:stCondLst>
                                  <p:childTnLst>
                                    <p:animMotion origin="layout" path="M 0 0 L -0.21666 0 " pathEditMode="relative" ptsTypes="AA">
                                      <p:cBhvr>
                                        <p:cTn id="30" dur="500" fill="hold"/>
                                        <p:tgtEl>
                                          <p:spTgt spid="20748"/>
                                        </p:tgtEl>
                                        <p:attrNameLst>
                                          <p:attrName>ppt_x</p:attrName>
                                          <p:attrName>ppt_y</p:attrName>
                                        </p:attrNameLst>
                                      </p:cBhvr>
                                    </p:animMotion>
                                  </p:childTnLst>
                                </p:cTn>
                              </p:par>
                              <p:par>
                                <p:cTn id="31" presetID="0" presetClass="path" presetSubtype="0" accel="50000" decel="50000" fill="hold" grpId="0" nodeType="withEffect">
                                  <p:stCondLst>
                                    <p:cond delay="0"/>
                                  </p:stCondLst>
                                  <p:childTnLst>
                                    <p:animMotion origin="layout" path="M 0 0 L -0.21666 0 " pathEditMode="relative" ptsTypes="AA">
                                      <p:cBhvr>
                                        <p:cTn id="32" dur="500" fill="hold"/>
                                        <p:tgtEl>
                                          <p:spTgt spid="20747"/>
                                        </p:tgtEl>
                                        <p:attrNameLst>
                                          <p:attrName>ppt_x</p:attrName>
                                          <p:attrName>ppt_y</p:attrName>
                                        </p:attrNameLst>
                                      </p:cBhvr>
                                    </p:animMotion>
                                  </p:childTnLst>
                                </p:cTn>
                              </p:par>
                              <p:par>
                                <p:cTn id="33" presetID="0" presetClass="path" presetSubtype="0" accel="50000" decel="50000" fill="hold" grpId="0" nodeType="withEffect">
                                  <p:stCondLst>
                                    <p:cond delay="0"/>
                                  </p:stCondLst>
                                  <p:childTnLst>
                                    <p:animMotion origin="layout" path="M 0 0 L -0.21666 0 " pathEditMode="relative" ptsTypes="AA">
                                      <p:cBhvr>
                                        <p:cTn id="34" dur="500" fill="hold"/>
                                        <p:tgtEl>
                                          <p:spTgt spid="20746"/>
                                        </p:tgtEl>
                                        <p:attrNameLst>
                                          <p:attrName>ppt_x</p:attrName>
                                          <p:attrName>ppt_y</p:attrName>
                                        </p:attrNameLst>
                                      </p:cBhvr>
                                    </p:animMotion>
                                  </p:childTnLst>
                                </p:cTn>
                              </p:par>
                              <p:par>
                                <p:cTn id="35" presetID="0" presetClass="path" presetSubtype="0" accel="50000" decel="50000" fill="hold" grpId="0" nodeType="withEffect">
                                  <p:stCondLst>
                                    <p:cond delay="0"/>
                                  </p:stCondLst>
                                  <p:childTnLst>
                                    <p:animMotion origin="layout" path="M 0 0 L -0.21666 0 " pathEditMode="relative" ptsTypes="AA">
                                      <p:cBhvr>
                                        <p:cTn id="36" dur="500" fill="hold"/>
                                        <p:tgtEl>
                                          <p:spTgt spid="20745"/>
                                        </p:tgtEl>
                                        <p:attrNameLst>
                                          <p:attrName>ppt_x</p:attrName>
                                          <p:attrName>ppt_y</p:attrName>
                                        </p:attrNameLst>
                                      </p:cBhvr>
                                    </p:animMotion>
                                  </p:childTnLst>
                                </p:cTn>
                              </p:par>
                              <p:par>
                                <p:cTn id="37" presetID="0" presetClass="path" presetSubtype="0" accel="50000" decel="50000" fill="hold" nodeType="withEffect">
                                  <p:stCondLst>
                                    <p:cond delay="0"/>
                                  </p:stCondLst>
                                  <p:childTnLst>
                                    <p:animMotion origin="layout" path="M 0 4.18459E-6 L -0.40833 0.0222 " pathEditMode="relative" rAng="0" ptsTypes="AA">
                                      <p:cBhvr>
                                        <p:cTn id="38" dur="500" fill="hold"/>
                                        <p:tgtEl>
                                          <p:spTgt spid="20762"/>
                                        </p:tgtEl>
                                        <p:attrNameLst>
                                          <p:attrName>ppt_x</p:attrName>
                                          <p:attrName>ppt_y</p:attrName>
                                        </p:attrNameLst>
                                      </p:cBhvr>
                                      <p:rCtr x="-20417" y="1110"/>
                                    </p:animMotion>
                                  </p:childTnLst>
                                </p:cTn>
                              </p:par>
                              <p:par>
                                <p:cTn id="39" presetID="0" presetClass="path" presetSubtype="0" accel="50000" decel="50000" fill="hold" nodeType="withEffect">
                                  <p:stCondLst>
                                    <p:cond delay="0"/>
                                  </p:stCondLst>
                                  <p:childTnLst>
                                    <p:animMotion origin="layout" path="M 0 5.82929E-7 L -0.625 0.03331 " pathEditMode="relative" rAng="0" ptsTypes="AA">
                                      <p:cBhvr>
                                        <p:cTn id="40" dur="500" fill="hold"/>
                                        <p:tgtEl>
                                          <p:spTgt spid="20773"/>
                                        </p:tgtEl>
                                        <p:attrNameLst>
                                          <p:attrName>ppt_x</p:attrName>
                                          <p:attrName>ppt_y</p:attrName>
                                        </p:attrNameLst>
                                      </p:cBhvr>
                                      <p:rCtr x="-31250" y="1666"/>
                                    </p:animMotion>
                                  </p:childTnLst>
                                </p:cTn>
                              </p:par>
                            </p:childTnLst>
                          </p:cTn>
                        </p:par>
                      </p:childTnLst>
                    </p:cTn>
                  </p:par>
                  <p:par>
                    <p:cTn id="41" fill="hold" nodeType="clickPar">
                      <p:stCondLst>
                        <p:cond delay="indefinite"/>
                      </p:stCondLst>
                      <p:childTnLst>
                        <p:par>
                          <p:cTn id="42" fill="hold" nodeType="withGroup">
                            <p:stCondLst>
                              <p:cond delay="0"/>
                            </p:stCondLst>
                            <p:childTnLst>
                              <p:par>
                                <p:cTn id="43" presetID="3" presetClass="entr" presetSubtype="10" fill="hold" nodeType="clickEffect">
                                  <p:stCondLst>
                                    <p:cond delay="0"/>
                                  </p:stCondLst>
                                  <p:childTnLst>
                                    <p:set>
                                      <p:cBhvr>
                                        <p:cTn id="44" dur="1" fill="hold">
                                          <p:stCondLst>
                                            <p:cond delay="0"/>
                                          </p:stCondLst>
                                        </p:cTn>
                                        <p:tgtEl>
                                          <p:spTgt spid="21054"/>
                                        </p:tgtEl>
                                        <p:attrNameLst>
                                          <p:attrName>style.visibility</p:attrName>
                                        </p:attrNameLst>
                                      </p:cBhvr>
                                      <p:to>
                                        <p:strVal val="visible"/>
                                      </p:to>
                                    </p:set>
                                    <p:animEffect transition="in" filter="blinds(horizontal)">
                                      <p:cBhvr>
                                        <p:cTn id="45" dur="500"/>
                                        <p:tgtEl>
                                          <p:spTgt spid="21054"/>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3" presetClass="entr" presetSubtype="10" fill="hold" nodeType="clickEffect">
                                  <p:stCondLst>
                                    <p:cond delay="0"/>
                                  </p:stCondLst>
                                  <p:childTnLst>
                                    <p:set>
                                      <p:cBhvr>
                                        <p:cTn id="49" dur="1" fill="hold">
                                          <p:stCondLst>
                                            <p:cond delay="0"/>
                                          </p:stCondLst>
                                        </p:cTn>
                                        <p:tgtEl>
                                          <p:spTgt spid="21070"/>
                                        </p:tgtEl>
                                        <p:attrNameLst>
                                          <p:attrName>style.visibility</p:attrName>
                                        </p:attrNameLst>
                                      </p:cBhvr>
                                      <p:to>
                                        <p:strVal val="visible"/>
                                      </p:to>
                                    </p:set>
                                    <p:animEffect transition="in" filter="blinds(horizontal)">
                                      <p:cBhvr>
                                        <p:cTn id="50" dur="500"/>
                                        <p:tgtEl>
                                          <p:spTgt spid="21070"/>
                                        </p:tgtEl>
                                      </p:cBhvr>
                                    </p:animEffect>
                                  </p:childTnLst>
                                </p:cTn>
                              </p:par>
                              <p:par>
                                <p:cTn id="51" presetID="3" presetClass="entr" presetSubtype="10" fill="hold" grpId="0" nodeType="withEffect">
                                  <p:stCondLst>
                                    <p:cond delay="0"/>
                                  </p:stCondLst>
                                  <p:childTnLst>
                                    <p:set>
                                      <p:cBhvr>
                                        <p:cTn id="52" dur="1" fill="hold">
                                          <p:stCondLst>
                                            <p:cond delay="0"/>
                                          </p:stCondLst>
                                        </p:cTn>
                                        <p:tgtEl>
                                          <p:spTgt spid="20774"/>
                                        </p:tgtEl>
                                        <p:attrNameLst>
                                          <p:attrName>style.visibility</p:attrName>
                                        </p:attrNameLst>
                                      </p:cBhvr>
                                      <p:to>
                                        <p:strVal val="visible"/>
                                      </p:to>
                                    </p:set>
                                    <p:animEffect transition="in" filter="blinds(horizontal)">
                                      <p:cBhvr>
                                        <p:cTn id="53" dur="500"/>
                                        <p:tgtEl>
                                          <p:spTgt spid="20774"/>
                                        </p:tgtEl>
                                      </p:cBhvr>
                                    </p:animEffect>
                                  </p:childTnLst>
                                </p:cTn>
                              </p:par>
                              <p:par>
                                <p:cTn id="54" presetID="3" presetClass="entr" presetSubtype="10" fill="hold" grpId="0" nodeType="withEffect">
                                  <p:stCondLst>
                                    <p:cond delay="0"/>
                                  </p:stCondLst>
                                  <p:childTnLst>
                                    <p:set>
                                      <p:cBhvr>
                                        <p:cTn id="55" dur="1" fill="hold">
                                          <p:stCondLst>
                                            <p:cond delay="0"/>
                                          </p:stCondLst>
                                        </p:cTn>
                                        <p:tgtEl>
                                          <p:spTgt spid="20775"/>
                                        </p:tgtEl>
                                        <p:attrNameLst>
                                          <p:attrName>style.visibility</p:attrName>
                                        </p:attrNameLst>
                                      </p:cBhvr>
                                      <p:to>
                                        <p:strVal val="visible"/>
                                      </p:to>
                                    </p:set>
                                    <p:animEffect transition="in" filter="blinds(horizontal)">
                                      <p:cBhvr>
                                        <p:cTn id="56" dur="500"/>
                                        <p:tgtEl>
                                          <p:spTgt spid="20775"/>
                                        </p:tgtEl>
                                      </p:cBhvr>
                                    </p:animEffect>
                                  </p:childTnLst>
                                </p:cTn>
                              </p:par>
                              <p:par>
                                <p:cTn id="57" presetID="3" presetClass="entr" presetSubtype="10" fill="hold" grpId="0" nodeType="withEffect">
                                  <p:stCondLst>
                                    <p:cond delay="0"/>
                                  </p:stCondLst>
                                  <p:childTnLst>
                                    <p:set>
                                      <p:cBhvr>
                                        <p:cTn id="58" dur="1" fill="hold">
                                          <p:stCondLst>
                                            <p:cond delay="0"/>
                                          </p:stCondLst>
                                        </p:cTn>
                                        <p:tgtEl>
                                          <p:spTgt spid="20776"/>
                                        </p:tgtEl>
                                        <p:attrNameLst>
                                          <p:attrName>style.visibility</p:attrName>
                                        </p:attrNameLst>
                                      </p:cBhvr>
                                      <p:to>
                                        <p:strVal val="visible"/>
                                      </p:to>
                                    </p:set>
                                    <p:animEffect transition="in" filter="blinds(horizontal)">
                                      <p:cBhvr>
                                        <p:cTn id="59" dur="500"/>
                                        <p:tgtEl>
                                          <p:spTgt spid="20776"/>
                                        </p:tgtEl>
                                      </p:cBhvr>
                                    </p:animEffect>
                                  </p:childTnLst>
                                </p:cTn>
                              </p:par>
                              <p:par>
                                <p:cTn id="60" presetID="3" presetClass="entr" presetSubtype="10" fill="hold" grpId="0" nodeType="withEffect">
                                  <p:stCondLst>
                                    <p:cond delay="0"/>
                                  </p:stCondLst>
                                  <p:childTnLst>
                                    <p:set>
                                      <p:cBhvr>
                                        <p:cTn id="61" dur="1" fill="hold">
                                          <p:stCondLst>
                                            <p:cond delay="0"/>
                                          </p:stCondLst>
                                        </p:cTn>
                                        <p:tgtEl>
                                          <p:spTgt spid="20777"/>
                                        </p:tgtEl>
                                        <p:attrNameLst>
                                          <p:attrName>style.visibility</p:attrName>
                                        </p:attrNameLst>
                                      </p:cBhvr>
                                      <p:to>
                                        <p:strVal val="visible"/>
                                      </p:to>
                                    </p:set>
                                    <p:animEffect transition="in" filter="blinds(horizontal)">
                                      <p:cBhvr>
                                        <p:cTn id="62" dur="500"/>
                                        <p:tgtEl>
                                          <p:spTgt spid="20777"/>
                                        </p:tgtEl>
                                      </p:cBhvr>
                                    </p:animEffect>
                                  </p:childTnLst>
                                </p:cTn>
                              </p:par>
                              <p:par>
                                <p:cTn id="63" presetID="3" presetClass="entr" presetSubtype="10" fill="hold" grpId="0" nodeType="withEffect">
                                  <p:stCondLst>
                                    <p:cond delay="0"/>
                                  </p:stCondLst>
                                  <p:childTnLst>
                                    <p:set>
                                      <p:cBhvr>
                                        <p:cTn id="64" dur="1" fill="hold">
                                          <p:stCondLst>
                                            <p:cond delay="0"/>
                                          </p:stCondLst>
                                        </p:cTn>
                                        <p:tgtEl>
                                          <p:spTgt spid="20778"/>
                                        </p:tgtEl>
                                        <p:attrNameLst>
                                          <p:attrName>style.visibility</p:attrName>
                                        </p:attrNameLst>
                                      </p:cBhvr>
                                      <p:to>
                                        <p:strVal val="visible"/>
                                      </p:to>
                                    </p:set>
                                    <p:animEffect transition="in" filter="blinds(horizontal)">
                                      <p:cBhvr>
                                        <p:cTn id="65" dur="500"/>
                                        <p:tgtEl>
                                          <p:spTgt spid="20778"/>
                                        </p:tgtEl>
                                      </p:cBhvr>
                                    </p:animEffect>
                                  </p:childTnLst>
                                </p:cTn>
                              </p:par>
                              <p:par>
                                <p:cTn id="66" presetID="3" presetClass="entr" presetSubtype="10" fill="hold" grpId="0" nodeType="withEffect">
                                  <p:stCondLst>
                                    <p:cond delay="0"/>
                                  </p:stCondLst>
                                  <p:childTnLst>
                                    <p:set>
                                      <p:cBhvr>
                                        <p:cTn id="67" dur="1" fill="hold">
                                          <p:stCondLst>
                                            <p:cond delay="0"/>
                                          </p:stCondLst>
                                        </p:cTn>
                                        <p:tgtEl>
                                          <p:spTgt spid="20780"/>
                                        </p:tgtEl>
                                        <p:attrNameLst>
                                          <p:attrName>style.visibility</p:attrName>
                                        </p:attrNameLst>
                                      </p:cBhvr>
                                      <p:to>
                                        <p:strVal val="visible"/>
                                      </p:to>
                                    </p:set>
                                    <p:animEffect transition="in" filter="blinds(horizontal)">
                                      <p:cBhvr>
                                        <p:cTn id="68" dur="500"/>
                                        <p:tgtEl>
                                          <p:spTgt spid="20780"/>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3" presetClass="entr" presetSubtype="10" fill="hold" grpId="0" nodeType="clickEffect">
                                  <p:stCondLst>
                                    <p:cond delay="0"/>
                                  </p:stCondLst>
                                  <p:childTnLst>
                                    <p:set>
                                      <p:cBhvr>
                                        <p:cTn id="72" dur="1" fill="hold">
                                          <p:stCondLst>
                                            <p:cond delay="0"/>
                                          </p:stCondLst>
                                        </p:cTn>
                                        <p:tgtEl>
                                          <p:spTgt spid="21071"/>
                                        </p:tgtEl>
                                        <p:attrNameLst>
                                          <p:attrName>style.visibility</p:attrName>
                                        </p:attrNameLst>
                                      </p:cBhvr>
                                      <p:to>
                                        <p:strVal val="visible"/>
                                      </p:to>
                                    </p:set>
                                    <p:animEffect transition="in" filter="blinds(horizontal)">
                                      <p:cBhvr>
                                        <p:cTn id="73" dur="500"/>
                                        <p:tgtEl>
                                          <p:spTgt spid="21071"/>
                                        </p:tgtEl>
                                      </p:cBhvr>
                                    </p:animEffect>
                                  </p:childTnLst>
                                </p:cTn>
                              </p:par>
                              <p:par>
                                <p:cTn id="74" presetID="3" presetClass="entr" presetSubtype="10" fill="hold" grpId="0" nodeType="withEffect">
                                  <p:stCondLst>
                                    <p:cond delay="0"/>
                                  </p:stCondLst>
                                  <p:childTnLst>
                                    <p:set>
                                      <p:cBhvr>
                                        <p:cTn id="75" dur="1" fill="hold">
                                          <p:stCondLst>
                                            <p:cond delay="0"/>
                                          </p:stCondLst>
                                        </p:cTn>
                                        <p:tgtEl>
                                          <p:spTgt spid="21072"/>
                                        </p:tgtEl>
                                        <p:attrNameLst>
                                          <p:attrName>style.visibility</p:attrName>
                                        </p:attrNameLst>
                                      </p:cBhvr>
                                      <p:to>
                                        <p:strVal val="visible"/>
                                      </p:to>
                                    </p:set>
                                    <p:animEffect transition="in" filter="blinds(horizontal)">
                                      <p:cBhvr>
                                        <p:cTn id="76" dur="500"/>
                                        <p:tgtEl>
                                          <p:spTgt spid="210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41" grpId="0" animBg="1"/>
      <p:bldP spid="20642" grpId="0" animBg="1"/>
      <p:bldP spid="20652" grpId="0" animBg="1"/>
      <p:bldP spid="20654" grpId="0" animBg="1"/>
      <p:bldP spid="20745" grpId="0" animBg="1"/>
      <p:bldP spid="20746" grpId="0" animBg="1"/>
      <p:bldP spid="20747" grpId="0" animBg="1"/>
      <p:bldP spid="20748" grpId="0" animBg="1"/>
      <p:bldP spid="20749" grpId="0" animBg="1"/>
      <p:bldP spid="20750" grpId="0" animBg="1"/>
      <p:bldP spid="20751" grpId="0" animBg="1"/>
      <p:bldP spid="20752" grpId="0" animBg="1"/>
      <p:bldP spid="20753" grpId="0" animBg="1"/>
      <p:bldP spid="20754" grpId="0" animBg="1"/>
      <p:bldP spid="20755" grpId="0" animBg="1"/>
      <p:bldP spid="20756" grpId="0" animBg="1"/>
      <p:bldP spid="20774" grpId="0"/>
      <p:bldP spid="20775" grpId="0"/>
      <p:bldP spid="20776" grpId="0"/>
      <p:bldP spid="20777" grpId="0"/>
      <p:bldP spid="20778" grpId="0"/>
      <p:bldP spid="20780" grpId="0"/>
      <p:bldP spid="21071" grpId="0" animBg="1"/>
      <p:bldP spid="2107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Slide Number Placeholder 5"/>
          <p:cNvSpPr>
            <a:spLocks noGrp="1"/>
          </p:cNvSpPr>
          <p:nvPr>
            <p:ph type="sldNum" sz="quarter" idx="12"/>
          </p:nvPr>
        </p:nvSpPr>
        <p:spPr>
          <a:noFill/>
        </p:spPr>
        <p:txBody>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fld id="{1010753A-D192-43E2-B59B-92189142BF89}" type="slidenum">
              <a:rPr lang="en-US" sz="1400"/>
              <a:pPr>
                <a:spcBef>
                  <a:spcPct val="0"/>
                </a:spcBef>
                <a:buFontTx/>
                <a:buNone/>
              </a:pPr>
              <a:t>15</a:t>
            </a:fld>
            <a:endParaRPr lang="en-US" sz="1400"/>
          </a:p>
        </p:txBody>
      </p:sp>
      <p:sp>
        <p:nvSpPr>
          <p:cNvPr id="14341" name="Rectangle 2"/>
          <p:cNvSpPr>
            <a:spLocks noGrp="1" noChangeArrowheads="1"/>
          </p:cNvSpPr>
          <p:nvPr>
            <p:ph type="title"/>
          </p:nvPr>
        </p:nvSpPr>
        <p:spPr/>
        <p:txBody>
          <a:bodyPr/>
          <a:lstStyle/>
          <a:p>
            <a:pPr eaLnBrk="1" hangingPunct="1"/>
            <a:r>
              <a:rPr lang="en-US"/>
              <a:t>Optimal Parallel Distribution</a:t>
            </a:r>
          </a:p>
        </p:txBody>
      </p:sp>
      <p:sp>
        <p:nvSpPr>
          <p:cNvPr id="27651" name="Rectangle 3"/>
          <p:cNvSpPr>
            <a:spLocks noGrp="1" noChangeArrowheads="1"/>
          </p:cNvSpPr>
          <p:nvPr>
            <p:ph type="body" idx="1"/>
          </p:nvPr>
        </p:nvSpPr>
        <p:spPr/>
        <p:txBody>
          <a:bodyPr>
            <a:normAutofit/>
          </a:bodyPr>
          <a:lstStyle/>
          <a:p>
            <a:pPr eaLnBrk="1" hangingPunct="1">
              <a:lnSpc>
                <a:spcPct val="90000"/>
              </a:lnSpc>
            </a:pPr>
            <a:r>
              <a:rPr lang="en-US"/>
              <a:t>Optimal parallel distribution problem with unbounded (and bounded) profile size is NP-Complete</a:t>
            </a:r>
          </a:p>
          <a:p>
            <a:pPr lvl="1" eaLnBrk="1" hangingPunct="1">
              <a:lnSpc>
                <a:spcPct val="90000"/>
              </a:lnSpc>
            </a:pPr>
            <a:r>
              <a:rPr lang="en-US"/>
              <a:t>Reduction from Multiprocessor Scheduling problem</a:t>
            </a:r>
          </a:p>
          <a:p>
            <a:pPr lvl="2" eaLnBrk="1" hangingPunct="1">
              <a:lnSpc>
                <a:spcPct val="90000"/>
              </a:lnSpc>
            </a:pPr>
            <a:r>
              <a:rPr lang="en-US"/>
              <a:t>Given m identical machines M1, . . . , Mm and n jobs J1, J2, . . . , Jn. Job Ji has a processing time pi ≥ 0 and the goal is to assign jobs to the machines so as to minimize the maximum total processing across machines</a:t>
            </a:r>
          </a:p>
          <a:p>
            <a:pPr lvl="2" eaLnBrk="1" hangingPunct="1">
              <a:lnSpc>
                <a:spcPct val="90000"/>
              </a:lnSpc>
              <a:buFontTx/>
              <a:buNone/>
            </a:pPr>
            <a:endParaRPr lang="en-US"/>
          </a:p>
          <a:p>
            <a:pPr eaLnBrk="1" hangingPunct="1">
              <a:lnSpc>
                <a:spcPct val="90000"/>
              </a:lnSpc>
            </a:pPr>
            <a:r>
              <a:rPr lang="en-US"/>
              <a:t>Greedy approximation algorithms</a:t>
            </a:r>
          </a:p>
          <a:p>
            <a:pPr lvl="1" eaLnBrk="1" hangingPunct="1">
              <a:lnSpc>
                <a:spcPct val="90000"/>
              </a:lnSpc>
            </a:pPr>
            <a:r>
              <a:rPr lang="en-US"/>
              <a:t>(2-1/m approximation algorithm)</a:t>
            </a:r>
          </a:p>
          <a:p>
            <a:pPr lvl="2" eaLnBrk="1" hangingPunct="1">
              <a:lnSpc>
                <a:spcPct val="90000"/>
              </a:lnSpc>
            </a:pPr>
            <a:r>
              <a:rPr lang="en-US"/>
              <a:t>For each job, assign it to a machine with least current load</a:t>
            </a:r>
          </a:p>
          <a:p>
            <a:pPr lvl="1" eaLnBrk="1" hangingPunct="1">
              <a:lnSpc>
                <a:spcPct val="90000"/>
              </a:lnSpc>
            </a:pPr>
            <a:r>
              <a:rPr lang="en-US"/>
              <a:t> 4/3 - 1/(3m) approximation algorithm  </a:t>
            </a:r>
            <a:endParaRPr lang="en-US" b="1"/>
          </a:p>
          <a:p>
            <a:pPr lvl="2" eaLnBrk="1" hangingPunct="1">
              <a:lnSpc>
                <a:spcPct val="90000"/>
              </a:lnSpc>
            </a:pPr>
            <a:r>
              <a:rPr lang="en-US"/>
              <a:t>Sort all jobs based on processing time</a:t>
            </a:r>
          </a:p>
          <a:p>
            <a:pPr lvl="2" eaLnBrk="1" hangingPunct="1">
              <a:lnSpc>
                <a:spcPct val="90000"/>
              </a:lnSpc>
            </a:pPr>
            <a:r>
              <a:rPr lang="en-US"/>
              <a:t>For each job in descending order, assign it to a machine with least current load</a:t>
            </a:r>
          </a:p>
          <a:p>
            <a:pPr eaLnBrk="1" hangingPunct="1">
              <a:lnSpc>
                <a:spcPct val="90000"/>
              </a:lnSpc>
            </a:pPr>
            <a:endParaRPr lang="en-US"/>
          </a:p>
        </p:txBody>
      </p:sp>
      <p:sp>
        <p:nvSpPr>
          <p:cNvPr id="27652" name="Text Box 4"/>
          <p:cNvSpPr txBox="1">
            <a:spLocks noChangeArrowheads="1"/>
          </p:cNvSpPr>
          <p:nvPr/>
        </p:nvSpPr>
        <p:spPr bwMode="auto">
          <a:xfrm>
            <a:off x="7620000" y="4572001"/>
            <a:ext cx="1987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(Approximation 2)</a:t>
            </a:r>
          </a:p>
        </p:txBody>
      </p:sp>
    </p:spTree>
    <p:custDataLst>
      <p:tags r:id="rId1"/>
    </p:custDataLst>
    <p:extLst>
      <p:ext uri="{BB962C8B-B14F-4D97-AF65-F5344CB8AC3E}">
        <p14:creationId xmlns:p14="http://schemas.microsoft.com/office/powerpoint/2010/main" val="9431166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7651">
                                            <p:txEl>
                                              <p:pRg st="4" end="4"/>
                                            </p:txEl>
                                          </p:spTgt>
                                        </p:tgtEl>
                                        <p:attrNameLst>
                                          <p:attrName>style.visibility</p:attrName>
                                        </p:attrNameLst>
                                      </p:cBhvr>
                                      <p:to>
                                        <p:strVal val="visible"/>
                                      </p:to>
                                    </p:set>
                                    <p:animEffect transition="in" filter="blinds(horizontal)">
                                      <p:cBhvr>
                                        <p:cTn id="7" dur="500"/>
                                        <p:tgtEl>
                                          <p:spTgt spid="27651">
                                            <p:txEl>
                                              <p:pRg st="4" end="4"/>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7651">
                                            <p:txEl>
                                              <p:pRg st="5" end="5"/>
                                            </p:txEl>
                                          </p:spTgt>
                                        </p:tgtEl>
                                        <p:attrNameLst>
                                          <p:attrName>style.visibility</p:attrName>
                                        </p:attrNameLst>
                                      </p:cBhvr>
                                      <p:to>
                                        <p:strVal val="visible"/>
                                      </p:to>
                                    </p:set>
                                    <p:animEffect transition="in" filter="blinds(horizontal)">
                                      <p:cBhvr>
                                        <p:cTn id="10" dur="500"/>
                                        <p:tgtEl>
                                          <p:spTgt spid="27651">
                                            <p:txEl>
                                              <p:pRg st="5" end="5"/>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27651">
                                            <p:txEl>
                                              <p:pRg st="6" end="6"/>
                                            </p:txEl>
                                          </p:spTgt>
                                        </p:tgtEl>
                                        <p:attrNameLst>
                                          <p:attrName>style.visibility</p:attrName>
                                        </p:attrNameLst>
                                      </p:cBhvr>
                                      <p:to>
                                        <p:strVal val="visible"/>
                                      </p:to>
                                    </p:set>
                                    <p:animEffect transition="in" filter="blinds(horizontal)">
                                      <p:cBhvr>
                                        <p:cTn id="13" dur="500"/>
                                        <p:tgtEl>
                                          <p:spTgt spid="27651">
                                            <p:txEl>
                                              <p:pRg st="6" end="6"/>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27651">
                                            <p:txEl>
                                              <p:pRg st="7" end="7"/>
                                            </p:txEl>
                                          </p:spTgt>
                                        </p:tgtEl>
                                        <p:attrNameLst>
                                          <p:attrName>style.visibility</p:attrName>
                                        </p:attrNameLst>
                                      </p:cBhvr>
                                      <p:to>
                                        <p:strVal val="visible"/>
                                      </p:to>
                                    </p:set>
                                    <p:animEffect transition="in" filter="blinds(horizontal)">
                                      <p:cBhvr>
                                        <p:cTn id="16" dur="500"/>
                                        <p:tgtEl>
                                          <p:spTgt spid="27651">
                                            <p:txEl>
                                              <p:pRg st="7" end="7"/>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27651">
                                            <p:txEl>
                                              <p:pRg st="8" end="8"/>
                                            </p:txEl>
                                          </p:spTgt>
                                        </p:tgtEl>
                                        <p:attrNameLst>
                                          <p:attrName>style.visibility</p:attrName>
                                        </p:attrNameLst>
                                      </p:cBhvr>
                                      <p:to>
                                        <p:strVal val="visible"/>
                                      </p:to>
                                    </p:set>
                                    <p:animEffect transition="in" filter="blinds(horizontal)">
                                      <p:cBhvr>
                                        <p:cTn id="19" dur="500"/>
                                        <p:tgtEl>
                                          <p:spTgt spid="27651">
                                            <p:txEl>
                                              <p:pRg st="8" end="8"/>
                                            </p:txEl>
                                          </p:spTgt>
                                        </p:tgtEl>
                                      </p:cBhvr>
                                    </p:animEffect>
                                  </p:childTnLst>
                                </p:cTn>
                              </p:par>
                              <p:par>
                                <p:cTn id="20" presetID="3" presetClass="entr" presetSubtype="10" fill="hold" nodeType="withEffect">
                                  <p:stCondLst>
                                    <p:cond delay="0"/>
                                  </p:stCondLst>
                                  <p:childTnLst>
                                    <p:set>
                                      <p:cBhvr>
                                        <p:cTn id="21" dur="1" fill="hold">
                                          <p:stCondLst>
                                            <p:cond delay="0"/>
                                          </p:stCondLst>
                                        </p:cTn>
                                        <p:tgtEl>
                                          <p:spTgt spid="27651">
                                            <p:txEl>
                                              <p:pRg st="9" end="9"/>
                                            </p:txEl>
                                          </p:spTgt>
                                        </p:tgtEl>
                                        <p:attrNameLst>
                                          <p:attrName>style.visibility</p:attrName>
                                        </p:attrNameLst>
                                      </p:cBhvr>
                                      <p:to>
                                        <p:strVal val="visible"/>
                                      </p:to>
                                    </p:set>
                                    <p:animEffect transition="in" filter="blinds(horizontal)">
                                      <p:cBhvr>
                                        <p:cTn id="22" dur="500"/>
                                        <p:tgtEl>
                                          <p:spTgt spid="27651">
                                            <p:txEl>
                                              <p:pRg st="9" end="9"/>
                                            </p:txEl>
                                          </p:spTgt>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27652"/>
                                        </p:tgtEl>
                                        <p:attrNameLst>
                                          <p:attrName>style.visibility</p:attrName>
                                        </p:attrNameLst>
                                      </p:cBhvr>
                                      <p:to>
                                        <p:strVal val="visible"/>
                                      </p:to>
                                    </p:set>
                                    <p:animEffect transition="in" filter="blinds(horizontal)">
                                      <p:cBhvr>
                                        <p:cTn id="25" dur="500"/>
                                        <p:tgtEl>
                                          <p:spTgt spid="276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Slide Number Placeholder 5"/>
          <p:cNvSpPr>
            <a:spLocks noGrp="1"/>
          </p:cNvSpPr>
          <p:nvPr>
            <p:ph type="sldNum" sz="quarter" idx="12"/>
          </p:nvPr>
        </p:nvSpPr>
        <p:spPr>
          <a:noFill/>
        </p:spPr>
        <p:txBody>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fld id="{241C7F58-0D8C-4DB9-9336-F15F6974809C}" type="slidenum">
              <a:rPr lang="en-US" sz="1400"/>
              <a:pPr>
                <a:spcBef>
                  <a:spcPct val="0"/>
                </a:spcBef>
                <a:buFontTx/>
                <a:buNone/>
              </a:pPr>
              <a:t>16</a:t>
            </a:fld>
            <a:endParaRPr lang="en-US" sz="1400"/>
          </a:p>
        </p:txBody>
      </p:sp>
      <p:pic>
        <p:nvPicPr>
          <p:cNvPr id="15365" name="Picture 170" descr="machine"/>
          <p:cNvPicPr>
            <a:picLocks noChangeAspect="1" noChangeArrowheads="1"/>
          </p:cNvPicPr>
          <p:nvPr/>
        </p:nvPicPr>
        <p:blipFill>
          <a:blip r:embed="rId3">
            <a:extLst>
              <a:ext uri="{28A0092B-C50C-407E-A947-70E740481C1C}">
                <a14:useLocalDpi xmlns:a14="http://schemas.microsoft.com/office/drawing/2010/main" val="0"/>
              </a:ext>
            </a:extLst>
          </a:blip>
          <a:srcRect r="88333" b="86667"/>
          <a:stretch>
            <a:fillRect/>
          </a:stretch>
        </p:blipFill>
        <p:spPr bwMode="auto">
          <a:xfrm>
            <a:off x="3657600" y="990600"/>
            <a:ext cx="1066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171" descr="machine"/>
          <p:cNvPicPr>
            <a:picLocks noChangeAspect="1" noChangeArrowheads="1"/>
          </p:cNvPicPr>
          <p:nvPr/>
        </p:nvPicPr>
        <p:blipFill>
          <a:blip r:embed="rId3">
            <a:extLst>
              <a:ext uri="{28A0092B-C50C-407E-A947-70E740481C1C}">
                <a14:useLocalDpi xmlns:a14="http://schemas.microsoft.com/office/drawing/2010/main" val="0"/>
              </a:ext>
            </a:extLst>
          </a:blip>
          <a:srcRect r="88333" b="86667"/>
          <a:stretch>
            <a:fillRect/>
          </a:stretch>
        </p:blipFill>
        <p:spPr bwMode="auto">
          <a:xfrm>
            <a:off x="5486400" y="990600"/>
            <a:ext cx="1066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7" name="Rectangle 474"/>
          <p:cNvSpPr>
            <a:spLocks noChangeArrowheads="1"/>
          </p:cNvSpPr>
          <p:nvPr/>
        </p:nvSpPr>
        <p:spPr bwMode="auto">
          <a:xfrm>
            <a:off x="3352800" y="762000"/>
            <a:ext cx="3581400" cy="6096000"/>
          </a:xfrm>
          <a:prstGeom prst="rect">
            <a:avLst/>
          </a:prstGeom>
          <a:solidFill>
            <a:schemeClr val="accent1">
              <a:alpha val="23921"/>
            </a:scheme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15368" name="Rectangle 2"/>
          <p:cNvSpPr>
            <a:spLocks noGrp="1" noChangeArrowheads="1"/>
          </p:cNvSpPr>
          <p:nvPr>
            <p:ph type="title"/>
          </p:nvPr>
        </p:nvSpPr>
        <p:spPr/>
        <p:txBody>
          <a:bodyPr/>
          <a:lstStyle/>
          <a:p>
            <a:pPr eaLnBrk="1" hangingPunct="1"/>
            <a:r>
              <a:rPr lang="en-US"/>
              <a:t>Distribution Strategies</a:t>
            </a:r>
          </a:p>
        </p:txBody>
      </p:sp>
      <p:sp>
        <p:nvSpPr>
          <p:cNvPr id="15369" name="Rectangle 88"/>
          <p:cNvSpPr>
            <a:spLocks noChangeArrowheads="1"/>
          </p:cNvSpPr>
          <p:nvPr/>
        </p:nvSpPr>
        <p:spPr bwMode="auto">
          <a:xfrm>
            <a:off x="6934200" y="5105400"/>
            <a:ext cx="37338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600"/>
              <a:t>Combination of multiple diamonds and directed cycles to cover in a single profile can be beneficial to reduce the profile weight.</a:t>
            </a:r>
          </a:p>
          <a:p>
            <a:pPr eaLnBrk="1" hangingPunct="1">
              <a:spcBef>
                <a:spcPct val="0"/>
              </a:spcBef>
              <a:buFontTx/>
              <a:buNone/>
            </a:pPr>
            <a:endParaRPr lang="en-US" sz="1600"/>
          </a:p>
        </p:txBody>
      </p:sp>
      <p:sp>
        <p:nvSpPr>
          <p:cNvPr id="15370" name="Rectangle 155"/>
          <p:cNvSpPr>
            <a:spLocks noChangeArrowheads="1"/>
          </p:cNvSpPr>
          <p:nvPr/>
        </p:nvSpPr>
        <p:spPr bwMode="auto">
          <a:xfrm>
            <a:off x="7162800" y="4648201"/>
            <a:ext cx="3282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Witness-optimizable diamonds</a:t>
            </a:r>
          </a:p>
        </p:txBody>
      </p:sp>
      <p:grpSp>
        <p:nvGrpSpPr>
          <p:cNvPr id="15371" name="Group 177"/>
          <p:cNvGrpSpPr>
            <a:grpSpLocks/>
          </p:cNvGrpSpPr>
          <p:nvPr/>
        </p:nvGrpSpPr>
        <p:grpSpPr bwMode="auto">
          <a:xfrm>
            <a:off x="1560514" y="1524000"/>
            <a:ext cx="1796637" cy="3421630"/>
            <a:chOff x="528" y="624"/>
            <a:chExt cx="1239" cy="2743"/>
          </a:xfrm>
        </p:grpSpPr>
        <p:cxnSp>
          <p:nvCxnSpPr>
            <p:cNvPr id="2" name="Straight Arrow Connector 3"/>
            <p:cNvCxnSpPr>
              <a:stCxn id="16" idx="4"/>
              <a:endCxn id="15" idx="0"/>
            </p:cNvCxnSpPr>
            <p:nvPr/>
          </p:nvCxnSpPr>
          <p:spPr>
            <a:xfrm rot="5400000">
              <a:off x="745" y="890"/>
              <a:ext cx="238" cy="1"/>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5620" name="Straight Arrow Connector 4"/>
            <p:cNvCxnSpPr>
              <a:cxnSpLocks noChangeShapeType="1"/>
            </p:cNvCxnSpPr>
            <p:nvPr/>
          </p:nvCxnSpPr>
          <p:spPr bwMode="auto">
            <a:xfrm>
              <a:off x="898" y="1088"/>
              <a:ext cx="220" cy="174"/>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sp>
          <p:nvSpPr>
            <p:cNvPr id="7" name="Freeform 5"/>
            <p:cNvSpPr/>
            <p:nvPr/>
          </p:nvSpPr>
          <p:spPr>
            <a:xfrm>
              <a:off x="528" y="1104"/>
              <a:ext cx="384" cy="2064"/>
            </a:xfrm>
            <a:custGeom>
              <a:avLst/>
              <a:gdLst>
                <a:gd name="connsiteX0" fmla="*/ 758537 w 945573"/>
                <a:gd name="connsiteY0" fmla="*/ 0 h 2909454"/>
                <a:gd name="connsiteX1" fmla="*/ 31173 w 945573"/>
                <a:gd name="connsiteY1" fmla="*/ 1475509 h 2909454"/>
                <a:gd name="connsiteX2" fmla="*/ 945573 w 945573"/>
                <a:gd name="connsiteY2" fmla="*/ 2909454 h 2909454"/>
              </a:gdLst>
              <a:ahLst/>
              <a:cxnLst>
                <a:cxn ang="0">
                  <a:pos x="connsiteX0" y="connsiteY0"/>
                </a:cxn>
                <a:cxn ang="0">
                  <a:pos x="connsiteX1" y="connsiteY1"/>
                </a:cxn>
                <a:cxn ang="0">
                  <a:pos x="connsiteX2" y="connsiteY2"/>
                </a:cxn>
              </a:cxnLst>
              <a:rect l="l" t="t" r="r" b="b"/>
              <a:pathLst>
                <a:path w="945573" h="2909454">
                  <a:moveTo>
                    <a:pt x="758537" y="0"/>
                  </a:moveTo>
                  <a:cubicBezTo>
                    <a:pt x="379268" y="495300"/>
                    <a:pt x="0" y="990600"/>
                    <a:pt x="31173" y="1475509"/>
                  </a:cubicBezTo>
                  <a:cubicBezTo>
                    <a:pt x="62346" y="1960418"/>
                    <a:pt x="503959" y="2434936"/>
                    <a:pt x="945573" y="2909454"/>
                  </a:cubicBezTo>
                </a:path>
              </a:pathLst>
            </a:custGeom>
            <a:ln w="12700">
              <a:tailEnd type="triangle" w="lg" len="lg"/>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8" name="Oval 8"/>
            <p:cNvSpPr/>
            <p:nvPr/>
          </p:nvSpPr>
          <p:spPr>
            <a:xfrm>
              <a:off x="912" y="3120"/>
              <a:ext cx="95" cy="97"/>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5623" name="TextBox 9"/>
            <p:cNvSpPr txBox="1">
              <a:spLocks noChangeArrowheads="1"/>
            </p:cNvSpPr>
            <p:nvPr/>
          </p:nvSpPr>
          <p:spPr bwMode="auto">
            <a:xfrm>
              <a:off x="864" y="910"/>
              <a:ext cx="254"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b1</a:t>
              </a:r>
            </a:p>
          </p:txBody>
        </p:sp>
        <p:sp>
          <p:nvSpPr>
            <p:cNvPr id="15624" name="TextBox 10"/>
            <p:cNvSpPr txBox="1">
              <a:spLocks noChangeArrowheads="1"/>
            </p:cNvSpPr>
            <p:nvPr/>
          </p:nvSpPr>
          <p:spPr bwMode="auto">
            <a:xfrm>
              <a:off x="1157" y="1141"/>
              <a:ext cx="256"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b2</a:t>
              </a:r>
            </a:p>
          </p:txBody>
        </p:sp>
        <p:sp>
          <p:nvSpPr>
            <p:cNvPr id="15625" name="TextBox 11"/>
            <p:cNvSpPr txBox="1">
              <a:spLocks noChangeArrowheads="1"/>
            </p:cNvSpPr>
            <p:nvPr/>
          </p:nvSpPr>
          <p:spPr bwMode="auto">
            <a:xfrm>
              <a:off x="918" y="1442"/>
              <a:ext cx="254"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b3</a:t>
              </a:r>
            </a:p>
          </p:txBody>
        </p:sp>
        <p:sp>
          <p:nvSpPr>
            <p:cNvPr id="15626" name="TextBox 12"/>
            <p:cNvSpPr txBox="1">
              <a:spLocks noChangeArrowheads="1"/>
            </p:cNvSpPr>
            <p:nvPr/>
          </p:nvSpPr>
          <p:spPr bwMode="auto">
            <a:xfrm>
              <a:off x="1160" y="2632"/>
              <a:ext cx="316"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b11</a:t>
              </a:r>
            </a:p>
          </p:txBody>
        </p:sp>
        <p:sp>
          <p:nvSpPr>
            <p:cNvPr id="10" name="Oval 14"/>
            <p:cNvSpPr/>
            <p:nvPr/>
          </p:nvSpPr>
          <p:spPr>
            <a:xfrm>
              <a:off x="816" y="1006"/>
              <a:ext cx="96" cy="97"/>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1" name="Oval 15"/>
            <p:cNvSpPr/>
            <p:nvPr/>
          </p:nvSpPr>
          <p:spPr>
            <a:xfrm>
              <a:off x="816" y="672"/>
              <a:ext cx="96" cy="94"/>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2" name="Oval 16"/>
            <p:cNvSpPr/>
            <p:nvPr/>
          </p:nvSpPr>
          <p:spPr>
            <a:xfrm>
              <a:off x="1112" y="2632"/>
              <a:ext cx="96" cy="94"/>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3" name="Oval 19"/>
            <p:cNvSpPr/>
            <p:nvPr/>
          </p:nvSpPr>
          <p:spPr>
            <a:xfrm>
              <a:off x="1104" y="1248"/>
              <a:ext cx="96" cy="98"/>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5631" name="TextBox 22"/>
            <p:cNvSpPr txBox="1">
              <a:spLocks noChangeArrowheads="1"/>
            </p:cNvSpPr>
            <p:nvPr/>
          </p:nvSpPr>
          <p:spPr bwMode="auto">
            <a:xfrm>
              <a:off x="1208" y="2152"/>
              <a:ext cx="254"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b8</a:t>
              </a:r>
            </a:p>
          </p:txBody>
        </p:sp>
        <p:cxnSp>
          <p:nvCxnSpPr>
            <p:cNvPr id="14" name="Straight Arrow Connector 24"/>
            <p:cNvCxnSpPr>
              <a:stCxn id="20" idx="3"/>
              <a:endCxn id="15395" idx="0"/>
            </p:cNvCxnSpPr>
            <p:nvPr/>
          </p:nvCxnSpPr>
          <p:spPr>
            <a:xfrm rot="5400000">
              <a:off x="935" y="1310"/>
              <a:ext cx="167" cy="208"/>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25"/>
            <p:cNvCxnSpPr>
              <a:stCxn id="20" idx="5"/>
            </p:cNvCxnSpPr>
            <p:nvPr/>
          </p:nvCxnSpPr>
          <p:spPr>
            <a:xfrm rot="16200000" flipH="1">
              <a:off x="1210" y="1311"/>
              <a:ext cx="167"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5634" name="Straight Arrow Connector 26"/>
            <p:cNvCxnSpPr>
              <a:cxnSpLocks noChangeShapeType="1"/>
            </p:cNvCxnSpPr>
            <p:nvPr/>
          </p:nvCxnSpPr>
          <p:spPr bwMode="auto">
            <a:xfrm>
              <a:off x="920" y="2064"/>
              <a:ext cx="206" cy="158"/>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15635" name="Straight Arrow Connector 27"/>
            <p:cNvCxnSpPr>
              <a:cxnSpLocks noChangeShapeType="1"/>
            </p:cNvCxnSpPr>
            <p:nvPr/>
          </p:nvCxnSpPr>
          <p:spPr bwMode="auto">
            <a:xfrm flipH="1">
              <a:off x="1194" y="2064"/>
              <a:ext cx="206" cy="158"/>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sp>
          <p:nvSpPr>
            <p:cNvPr id="15636" name="TextBox 28"/>
            <p:cNvSpPr txBox="1">
              <a:spLocks noChangeArrowheads="1"/>
            </p:cNvSpPr>
            <p:nvPr/>
          </p:nvSpPr>
          <p:spPr bwMode="auto">
            <a:xfrm>
              <a:off x="1401" y="1440"/>
              <a:ext cx="256"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b4</a:t>
              </a:r>
            </a:p>
          </p:txBody>
        </p:sp>
        <p:sp>
          <p:nvSpPr>
            <p:cNvPr id="23" name="Freeform 29"/>
            <p:cNvSpPr/>
            <p:nvPr/>
          </p:nvSpPr>
          <p:spPr>
            <a:xfrm>
              <a:off x="768" y="1104"/>
              <a:ext cx="395" cy="1824"/>
            </a:xfrm>
            <a:custGeom>
              <a:avLst/>
              <a:gdLst>
                <a:gd name="connsiteX0" fmla="*/ 781538 w 781538"/>
                <a:gd name="connsiteY0" fmla="*/ 2969846 h 3354103"/>
                <a:gd name="connsiteX1" fmla="*/ 234461 w 781538"/>
                <a:gd name="connsiteY1" fmla="*/ 3118339 h 3354103"/>
                <a:gd name="connsiteX2" fmla="*/ 7815 w 781538"/>
                <a:gd name="connsiteY2" fmla="*/ 1555262 h 3354103"/>
                <a:gd name="connsiteX3" fmla="*/ 187569 w 781538"/>
                <a:gd name="connsiteY3" fmla="*/ 0 h 3354103"/>
                <a:gd name="connsiteX4" fmla="*/ 187569 w 781538"/>
                <a:gd name="connsiteY4" fmla="*/ 0 h 3354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538" h="3354103">
                  <a:moveTo>
                    <a:pt x="781538" y="2969846"/>
                  </a:moveTo>
                  <a:cubicBezTo>
                    <a:pt x="572476" y="3161974"/>
                    <a:pt x="363415" y="3354103"/>
                    <a:pt x="234461" y="3118339"/>
                  </a:cubicBezTo>
                  <a:cubicBezTo>
                    <a:pt x="105507" y="2882575"/>
                    <a:pt x="15630" y="2074985"/>
                    <a:pt x="7815" y="1555262"/>
                  </a:cubicBezTo>
                  <a:cubicBezTo>
                    <a:pt x="0" y="1035539"/>
                    <a:pt x="187569" y="0"/>
                    <a:pt x="187569" y="0"/>
                  </a:cubicBezTo>
                  <a:lnTo>
                    <a:pt x="187569" y="0"/>
                  </a:lnTo>
                </a:path>
              </a:pathLst>
            </a:custGeom>
            <a:ln w="12700">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5638" name="TextBox 30"/>
            <p:cNvSpPr txBox="1">
              <a:spLocks noChangeArrowheads="1"/>
            </p:cNvSpPr>
            <p:nvPr/>
          </p:nvSpPr>
          <p:spPr bwMode="auto">
            <a:xfrm>
              <a:off x="885" y="624"/>
              <a:ext cx="395"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entry</a:t>
              </a:r>
            </a:p>
          </p:txBody>
        </p:sp>
        <p:sp>
          <p:nvSpPr>
            <p:cNvPr id="15639" name="TextBox 31"/>
            <p:cNvSpPr txBox="1">
              <a:spLocks noChangeArrowheads="1"/>
            </p:cNvSpPr>
            <p:nvPr/>
          </p:nvSpPr>
          <p:spPr bwMode="auto">
            <a:xfrm>
              <a:off x="989" y="3120"/>
              <a:ext cx="312"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exit</a:t>
              </a:r>
            </a:p>
          </p:txBody>
        </p:sp>
        <p:sp>
          <p:nvSpPr>
            <p:cNvPr id="15640" name="TextBox 11"/>
            <p:cNvSpPr txBox="1">
              <a:spLocks noChangeArrowheads="1"/>
            </p:cNvSpPr>
            <p:nvPr/>
          </p:nvSpPr>
          <p:spPr bwMode="auto">
            <a:xfrm>
              <a:off x="926" y="2394"/>
              <a:ext cx="254"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b9</a:t>
              </a:r>
            </a:p>
          </p:txBody>
        </p:sp>
        <p:sp>
          <p:nvSpPr>
            <p:cNvPr id="24" name="Oval 19"/>
            <p:cNvSpPr/>
            <p:nvPr/>
          </p:nvSpPr>
          <p:spPr>
            <a:xfrm>
              <a:off x="1112" y="2191"/>
              <a:ext cx="96" cy="98"/>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29" name="Oval 20"/>
            <p:cNvSpPr>
              <a:spLocks noChangeArrowheads="1"/>
            </p:cNvSpPr>
            <p:nvPr/>
          </p:nvSpPr>
          <p:spPr bwMode="auto">
            <a:xfrm>
              <a:off x="872" y="2440"/>
              <a:ext cx="96" cy="95"/>
            </a:xfrm>
            <a:prstGeom prst="ellipse">
              <a:avLst/>
            </a:prstGeom>
            <a:solidFill>
              <a:srgbClr val="BC5332"/>
            </a:solidFill>
            <a:ln>
              <a:noFill/>
            </a:ln>
            <a:extLst>
              <a:ext uri="{91240B29-F687-4F45-9708-019B960494DF}">
                <a14:hiddenLine xmlns:a14="http://schemas.microsoft.com/office/drawing/2010/main" w="3175" algn="ctr">
                  <a:solidFill>
                    <a:srgbClr val="000000"/>
                  </a:solidFill>
                  <a:round/>
                  <a:headEnd/>
                  <a:tailEnd/>
                </a14:hiddenLine>
              </a:ext>
            </a:extLst>
          </p:spPr>
          <p:txBody>
            <a:bodyPr anchor="ctr"/>
            <a:lstStyle/>
            <a:p>
              <a:pPr algn="ctr">
                <a:defRPr/>
              </a:pPr>
              <a:endParaRPr lang="en-US">
                <a:solidFill>
                  <a:schemeClr val="lt1"/>
                </a:solidFill>
              </a:endParaRPr>
            </a:p>
          </p:txBody>
        </p:sp>
        <p:cxnSp>
          <p:nvCxnSpPr>
            <p:cNvPr id="15643" name="Straight Arrow Connector 24"/>
            <p:cNvCxnSpPr>
              <a:cxnSpLocks noChangeShapeType="1"/>
            </p:cNvCxnSpPr>
            <p:nvPr/>
          </p:nvCxnSpPr>
          <p:spPr bwMode="auto">
            <a:xfrm flipH="1">
              <a:off x="920" y="2273"/>
              <a:ext cx="206" cy="167"/>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15644" name="Straight Arrow Connector 25"/>
            <p:cNvCxnSpPr>
              <a:cxnSpLocks noChangeShapeType="1"/>
            </p:cNvCxnSpPr>
            <p:nvPr/>
          </p:nvCxnSpPr>
          <p:spPr bwMode="auto">
            <a:xfrm>
              <a:off x="1194" y="2273"/>
              <a:ext cx="206" cy="167"/>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22529" name="Straight Arrow Connector 26"/>
            <p:cNvCxnSpPr>
              <a:stCxn id="15395" idx="4"/>
              <a:endCxn id="7" idx="1"/>
            </p:cNvCxnSpPr>
            <p:nvPr/>
          </p:nvCxnSpPr>
          <p:spPr>
            <a:xfrm rot="16200000" flipH="1">
              <a:off x="943" y="2512"/>
              <a:ext cx="159"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5646" name="Straight Arrow Connector 27"/>
            <p:cNvCxnSpPr>
              <a:cxnSpLocks noChangeShapeType="1"/>
            </p:cNvCxnSpPr>
            <p:nvPr/>
          </p:nvCxnSpPr>
          <p:spPr bwMode="auto">
            <a:xfrm flipH="1">
              <a:off x="1194" y="2536"/>
              <a:ext cx="206" cy="158"/>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sp>
          <p:nvSpPr>
            <p:cNvPr id="15647" name="TextBox 28"/>
            <p:cNvSpPr txBox="1">
              <a:spLocks noChangeArrowheads="1"/>
            </p:cNvSpPr>
            <p:nvPr/>
          </p:nvSpPr>
          <p:spPr bwMode="auto">
            <a:xfrm>
              <a:off x="1448" y="2392"/>
              <a:ext cx="319"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b10</a:t>
              </a:r>
            </a:p>
          </p:txBody>
        </p:sp>
        <p:sp>
          <p:nvSpPr>
            <p:cNvPr id="22532" name="Oval 16"/>
            <p:cNvSpPr>
              <a:spLocks noChangeArrowheads="1"/>
            </p:cNvSpPr>
            <p:nvPr/>
          </p:nvSpPr>
          <p:spPr bwMode="auto">
            <a:xfrm>
              <a:off x="864" y="1488"/>
              <a:ext cx="96" cy="95"/>
            </a:xfrm>
            <a:prstGeom prst="ellipse">
              <a:avLst/>
            </a:prstGeom>
            <a:solidFill>
              <a:srgbClr val="BC5332"/>
            </a:solidFill>
            <a:ln>
              <a:noFill/>
            </a:ln>
            <a:effectLst>
              <a:outerShdw dist="20000" dir="5400000" rotWithShape="0">
                <a:srgbClr val="000000">
                  <a:alpha val="37999"/>
                </a:srgbClr>
              </a:outerShdw>
            </a:effectLst>
            <a:extLst>
              <a:ext uri="{91240B29-F687-4F45-9708-019B960494DF}">
                <a14:hiddenLine xmlns:a14="http://schemas.microsoft.com/office/drawing/2010/main" w="9525" algn="ctr">
                  <a:solidFill>
                    <a:srgbClr val="4A7EBB"/>
                  </a:solidFill>
                  <a:round/>
                  <a:headEnd/>
                  <a:tailEnd/>
                </a14:hiddenLine>
              </a:ext>
            </a:extLst>
          </p:spPr>
          <p:txBody>
            <a:bodyPr anchor="ctr"/>
            <a:lstStyle/>
            <a:p>
              <a:pPr algn="ctr">
                <a:defRPr/>
              </a:pPr>
              <a:endParaRPr lang="en-US">
                <a:solidFill>
                  <a:schemeClr val="dk1"/>
                </a:solidFill>
              </a:endParaRPr>
            </a:p>
          </p:txBody>
        </p:sp>
        <p:sp>
          <p:nvSpPr>
            <p:cNvPr id="22533" name="Oval 16"/>
            <p:cNvSpPr>
              <a:spLocks noChangeArrowheads="1"/>
            </p:cNvSpPr>
            <p:nvPr/>
          </p:nvSpPr>
          <p:spPr bwMode="auto">
            <a:xfrm>
              <a:off x="1344" y="1488"/>
              <a:ext cx="96" cy="95"/>
            </a:xfrm>
            <a:prstGeom prst="ellipse">
              <a:avLst/>
            </a:prstGeom>
            <a:solidFill>
              <a:srgbClr val="BC5332"/>
            </a:solidFill>
            <a:ln w="9525" algn="ctr">
              <a:solidFill>
                <a:srgbClr val="BC5332"/>
              </a:solidFill>
              <a:round/>
              <a:headEnd/>
              <a:tailEnd/>
            </a:ln>
            <a:effectLst>
              <a:outerShdw dist="20000" dir="5400000" rotWithShape="0">
                <a:srgbClr val="000000">
                  <a:alpha val="37999"/>
                </a:srgbClr>
              </a:outerShdw>
            </a:effectLst>
          </p:spPr>
          <p:txBody>
            <a:bodyPr anchor="ctr"/>
            <a:lstStyle/>
            <a:p>
              <a:pPr algn="ctr">
                <a:defRPr/>
              </a:pPr>
              <a:endParaRPr lang="en-US">
                <a:solidFill>
                  <a:schemeClr val="dk1"/>
                </a:solidFill>
              </a:endParaRPr>
            </a:p>
          </p:txBody>
        </p:sp>
        <p:sp>
          <p:nvSpPr>
            <p:cNvPr id="22534" name="Oval 16"/>
            <p:cNvSpPr/>
            <p:nvPr/>
          </p:nvSpPr>
          <p:spPr>
            <a:xfrm>
              <a:off x="1352" y="2440"/>
              <a:ext cx="94" cy="95"/>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5651" name="TextBox 22"/>
            <p:cNvSpPr txBox="1">
              <a:spLocks noChangeArrowheads="1"/>
            </p:cNvSpPr>
            <p:nvPr/>
          </p:nvSpPr>
          <p:spPr bwMode="auto">
            <a:xfrm>
              <a:off x="1200" y="1671"/>
              <a:ext cx="254"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b5</a:t>
              </a:r>
            </a:p>
          </p:txBody>
        </p:sp>
        <p:cxnSp>
          <p:nvCxnSpPr>
            <p:cNvPr id="15652" name="Straight Arrow Connector 26"/>
            <p:cNvCxnSpPr>
              <a:cxnSpLocks noChangeShapeType="1"/>
            </p:cNvCxnSpPr>
            <p:nvPr/>
          </p:nvCxnSpPr>
          <p:spPr bwMode="auto">
            <a:xfrm>
              <a:off x="912" y="1584"/>
              <a:ext cx="206" cy="158"/>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15653" name="Straight Arrow Connector 27"/>
            <p:cNvCxnSpPr>
              <a:cxnSpLocks noChangeShapeType="1"/>
            </p:cNvCxnSpPr>
            <p:nvPr/>
          </p:nvCxnSpPr>
          <p:spPr bwMode="auto">
            <a:xfrm flipH="1">
              <a:off x="1186" y="1584"/>
              <a:ext cx="206" cy="158"/>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sp>
          <p:nvSpPr>
            <p:cNvPr id="22537" name="Oval 19"/>
            <p:cNvSpPr/>
            <p:nvPr/>
          </p:nvSpPr>
          <p:spPr>
            <a:xfrm>
              <a:off x="1104" y="1711"/>
              <a:ext cx="96" cy="97"/>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5655" name="TextBox 11"/>
            <p:cNvSpPr txBox="1">
              <a:spLocks noChangeArrowheads="1"/>
            </p:cNvSpPr>
            <p:nvPr/>
          </p:nvSpPr>
          <p:spPr bwMode="auto">
            <a:xfrm>
              <a:off x="918" y="1920"/>
              <a:ext cx="256"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b6</a:t>
              </a:r>
            </a:p>
          </p:txBody>
        </p:sp>
        <p:sp>
          <p:nvSpPr>
            <p:cNvPr id="22538" name="Oval 19"/>
            <p:cNvSpPr/>
            <p:nvPr/>
          </p:nvSpPr>
          <p:spPr>
            <a:xfrm>
              <a:off x="1104" y="1717"/>
              <a:ext cx="96" cy="94"/>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cxnSp>
          <p:nvCxnSpPr>
            <p:cNvPr id="22539" name="Straight Arrow Connector 24"/>
            <p:cNvCxnSpPr>
              <a:stCxn id="20" idx="3"/>
              <a:endCxn id="15395" idx="0"/>
            </p:cNvCxnSpPr>
            <p:nvPr/>
          </p:nvCxnSpPr>
          <p:spPr>
            <a:xfrm rot="5400000">
              <a:off x="932" y="1778"/>
              <a:ext cx="168"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22540" name="Straight Arrow Connector 25"/>
            <p:cNvCxnSpPr>
              <a:stCxn id="20" idx="5"/>
            </p:cNvCxnSpPr>
            <p:nvPr/>
          </p:nvCxnSpPr>
          <p:spPr>
            <a:xfrm rot="16200000" flipH="1">
              <a:off x="1206" y="1778"/>
              <a:ext cx="168"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15659" name="TextBox 28"/>
            <p:cNvSpPr txBox="1">
              <a:spLocks noChangeArrowheads="1"/>
            </p:cNvSpPr>
            <p:nvPr/>
          </p:nvSpPr>
          <p:spPr bwMode="auto">
            <a:xfrm>
              <a:off x="1400" y="1918"/>
              <a:ext cx="254"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b7</a:t>
              </a:r>
            </a:p>
          </p:txBody>
        </p:sp>
        <p:sp>
          <p:nvSpPr>
            <p:cNvPr id="22541" name="Oval 16"/>
            <p:cNvSpPr>
              <a:spLocks noChangeArrowheads="1"/>
            </p:cNvSpPr>
            <p:nvPr/>
          </p:nvSpPr>
          <p:spPr bwMode="auto">
            <a:xfrm>
              <a:off x="864" y="1965"/>
              <a:ext cx="96" cy="97"/>
            </a:xfrm>
            <a:prstGeom prst="ellipse">
              <a:avLst/>
            </a:prstGeom>
            <a:solidFill>
              <a:srgbClr val="BC5332"/>
            </a:solidFill>
            <a:ln>
              <a:noFill/>
            </a:ln>
            <a:effectLst>
              <a:outerShdw dist="20000" dir="5400000" rotWithShape="0">
                <a:srgbClr val="000000">
                  <a:alpha val="37999"/>
                </a:srgbClr>
              </a:outerShdw>
            </a:effectLst>
            <a:extLst>
              <a:ext uri="{91240B29-F687-4F45-9708-019B960494DF}">
                <a14:hiddenLine xmlns:a14="http://schemas.microsoft.com/office/drawing/2010/main" w="9525" algn="ctr">
                  <a:solidFill>
                    <a:srgbClr val="4A7EBB"/>
                  </a:solidFill>
                  <a:round/>
                  <a:headEnd/>
                  <a:tailEnd/>
                </a14:hiddenLine>
              </a:ext>
            </a:extLst>
          </p:spPr>
          <p:txBody>
            <a:bodyPr anchor="ctr"/>
            <a:lstStyle/>
            <a:p>
              <a:pPr algn="ctr">
                <a:defRPr/>
              </a:pPr>
              <a:endParaRPr lang="en-US">
                <a:solidFill>
                  <a:schemeClr val="dk1"/>
                </a:solidFill>
              </a:endParaRPr>
            </a:p>
          </p:txBody>
        </p:sp>
        <p:sp>
          <p:nvSpPr>
            <p:cNvPr id="22542" name="Oval 16"/>
            <p:cNvSpPr>
              <a:spLocks noChangeArrowheads="1"/>
            </p:cNvSpPr>
            <p:nvPr/>
          </p:nvSpPr>
          <p:spPr bwMode="auto">
            <a:xfrm>
              <a:off x="1344" y="1965"/>
              <a:ext cx="96" cy="97"/>
            </a:xfrm>
            <a:prstGeom prst="ellipse">
              <a:avLst/>
            </a:prstGeom>
            <a:solidFill>
              <a:srgbClr val="BC5332"/>
            </a:solidFill>
            <a:ln w="9525" algn="ctr">
              <a:solidFill>
                <a:srgbClr val="BC5332"/>
              </a:solidFill>
              <a:round/>
              <a:headEnd/>
              <a:tailEnd/>
            </a:ln>
            <a:effectLst>
              <a:outerShdw dist="20000" dir="5400000" rotWithShape="0">
                <a:srgbClr val="000000">
                  <a:alpha val="37999"/>
                </a:srgbClr>
              </a:outerShdw>
            </a:effectLst>
          </p:spPr>
          <p:txBody>
            <a:bodyPr anchor="ctr"/>
            <a:lstStyle/>
            <a:p>
              <a:pPr algn="ctr">
                <a:defRPr/>
              </a:pPr>
              <a:endParaRPr lang="en-US">
                <a:solidFill>
                  <a:schemeClr val="dk1"/>
                </a:solidFill>
              </a:endParaRPr>
            </a:p>
          </p:txBody>
        </p:sp>
        <p:sp>
          <p:nvSpPr>
            <p:cNvPr id="22543" name="Oval 19"/>
            <p:cNvSpPr/>
            <p:nvPr/>
          </p:nvSpPr>
          <p:spPr>
            <a:xfrm>
              <a:off x="1344" y="1488"/>
              <a:ext cx="96" cy="95"/>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22544" name="Oval 19"/>
            <p:cNvSpPr/>
            <p:nvPr/>
          </p:nvSpPr>
          <p:spPr>
            <a:xfrm>
              <a:off x="864" y="1488"/>
              <a:ext cx="96" cy="95"/>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22545" name="Oval 19"/>
            <p:cNvSpPr/>
            <p:nvPr/>
          </p:nvSpPr>
          <p:spPr>
            <a:xfrm>
              <a:off x="864" y="1968"/>
              <a:ext cx="96" cy="97"/>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22546" name="Oval 19"/>
            <p:cNvSpPr/>
            <p:nvPr/>
          </p:nvSpPr>
          <p:spPr>
            <a:xfrm>
              <a:off x="864" y="2448"/>
              <a:ext cx="96" cy="97"/>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22547" name="Oval 19"/>
            <p:cNvSpPr/>
            <p:nvPr/>
          </p:nvSpPr>
          <p:spPr>
            <a:xfrm>
              <a:off x="1344" y="1968"/>
              <a:ext cx="96" cy="97"/>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grpSp>
      <p:cxnSp>
        <p:nvCxnSpPr>
          <p:cNvPr id="4" name="Straight Arrow Connector 3"/>
          <p:cNvCxnSpPr>
            <a:stCxn id="16" idx="4"/>
            <a:endCxn id="15" idx="0"/>
          </p:cNvCxnSpPr>
          <p:nvPr/>
        </p:nvCxnSpPr>
        <p:spPr>
          <a:xfrm rot="5400000">
            <a:off x="3791745" y="2062958"/>
            <a:ext cx="212725" cy="1587"/>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5373" name="Straight Arrow Connector 4"/>
          <p:cNvCxnSpPr>
            <a:cxnSpLocks noChangeShapeType="1"/>
            <a:stCxn id="15" idx="5"/>
            <a:endCxn id="20" idx="1"/>
          </p:cNvCxnSpPr>
          <p:nvPr/>
        </p:nvCxnSpPr>
        <p:spPr bwMode="auto">
          <a:xfrm>
            <a:off x="3938589" y="2241551"/>
            <a:ext cx="257175" cy="155575"/>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sp>
        <p:nvSpPr>
          <p:cNvPr id="6" name="Freeform 5"/>
          <p:cNvSpPr/>
          <p:nvPr/>
        </p:nvSpPr>
        <p:spPr>
          <a:xfrm>
            <a:off x="3505201" y="2255839"/>
            <a:ext cx="449263" cy="1836737"/>
          </a:xfrm>
          <a:custGeom>
            <a:avLst/>
            <a:gdLst>
              <a:gd name="connsiteX0" fmla="*/ 758537 w 945573"/>
              <a:gd name="connsiteY0" fmla="*/ 0 h 2909454"/>
              <a:gd name="connsiteX1" fmla="*/ 31173 w 945573"/>
              <a:gd name="connsiteY1" fmla="*/ 1475509 h 2909454"/>
              <a:gd name="connsiteX2" fmla="*/ 945573 w 945573"/>
              <a:gd name="connsiteY2" fmla="*/ 2909454 h 2909454"/>
            </a:gdLst>
            <a:ahLst/>
            <a:cxnLst>
              <a:cxn ang="0">
                <a:pos x="connsiteX0" y="connsiteY0"/>
              </a:cxn>
              <a:cxn ang="0">
                <a:pos x="connsiteX1" y="connsiteY1"/>
              </a:cxn>
              <a:cxn ang="0">
                <a:pos x="connsiteX2" y="connsiteY2"/>
              </a:cxn>
            </a:cxnLst>
            <a:rect l="l" t="t" r="r" b="b"/>
            <a:pathLst>
              <a:path w="945573" h="2909454">
                <a:moveTo>
                  <a:pt x="758537" y="0"/>
                </a:moveTo>
                <a:cubicBezTo>
                  <a:pt x="379268" y="495300"/>
                  <a:pt x="0" y="990600"/>
                  <a:pt x="31173" y="1475509"/>
                </a:cubicBezTo>
                <a:cubicBezTo>
                  <a:pt x="62346" y="1960418"/>
                  <a:pt x="503959" y="2434936"/>
                  <a:pt x="945573" y="2909454"/>
                </a:cubicBezTo>
              </a:path>
            </a:pathLst>
          </a:custGeom>
          <a:ln w="12700">
            <a:tailEnd type="triangle" w="lg" len="lg"/>
          </a:ln>
        </p:spPr>
        <p:style>
          <a:lnRef idx="1">
            <a:schemeClr val="accent1"/>
          </a:lnRef>
          <a:fillRef idx="0">
            <a:schemeClr val="accent1"/>
          </a:fillRef>
          <a:effectRef idx="0">
            <a:schemeClr val="accent1"/>
          </a:effectRef>
          <a:fontRef idx="minor">
            <a:schemeClr val="tx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latin typeface="Calibri" panose="020F0502020204030204" pitchFamily="34" charset="0"/>
            </a:endParaRPr>
          </a:p>
        </p:txBody>
      </p:sp>
      <p:sp>
        <p:nvSpPr>
          <p:cNvPr id="9" name="Oval 8"/>
          <p:cNvSpPr/>
          <p:nvPr/>
        </p:nvSpPr>
        <p:spPr>
          <a:xfrm>
            <a:off x="3954463" y="4049714"/>
            <a:ext cx="112712" cy="85725"/>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15376" name="TextBox 9"/>
          <p:cNvSpPr txBox="1">
            <a:spLocks noChangeArrowheads="1"/>
          </p:cNvSpPr>
          <p:nvPr/>
        </p:nvSpPr>
        <p:spPr bwMode="auto">
          <a:xfrm>
            <a:off x="3898901" y="2082801"/>
            <a:ext cx="3159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b1</a:t>
            </a:r>
          </a:p>
        </p:txBody>
      </p:sp>
      <p:sp>
        <p:nvSpPr>
          <p:cNvPr id="15377" name="TextBox 10"/>
          <p:cNvSpPr txBox="1">
            <a:spLocks noChangeArrowheads="1"/>
          </p:cNvSpPr>
          <p:nvPr/>
        </p:nvSpPr>
        <p:spPr bwMode="auto">
          <a:xfrm>
            <a:off x="4241801" y="2289176"/>
            <a:ext cx="3159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b2</a:t>
            </a:r>
          </a:p>
        </p:txBody>
      </p:sp>
      <p:sp>
        <p:nvSpPr>
          <p:cNvPr id="15378" name="TextBox 11"/>
          <p:cNvSpPr txBox="1">
            <a:spLocks noChangeArrowheads="1"/>
          </p:cNvSpPr>
          <p:nvPr/>
        </p:nvSpPr>
        <p:spPr bwMode="auto">
          <a:xfrm>
            <a:off x="3962401" y="2557464"/>
            <a:ext cx="3159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b3</a:t>
            </a:r>
          </a:p>
        </p:txBody>
      </p:sp>
      <p:sp>
        <p:nvSpPr>
          <p:cNvPr id="15379" name="TextBox 12"/>
          <p:cNvSpPr txBox="1">
            <a:spLocks noChangeArrowheads="1"/>
          </p:cNvSpPr>
          <p:nvPr/>
        </p:nvSpPr>
        <p:spPr bwMode="auto">
          <a:xfrm>
            <a:off x="4244975" y="3616326"/>
            <a:ext cx="3810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b11</a:t>
            </a:r>
          </a:p>
        </p:txBody>
      </p:sp>
      <p:sp>
        <p:nvSpPr>
          <p:cNvPr id="15" name="Oval 14"/>
          <p:cNvSpPr/>
          <p:nvPr/>
        </p:nvSpPr>
        <p:spPr>
          <a:xfrm>
            <a:off x="3841751" y="2168526"/>
            <a:ext cx="112713" cy="85725"/>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16" name="Oval 15"/>
          <p:cNvSpPr/>
          <p:nvPr/>
        </p:nvSpPr>
        <p:spPr>
          <a:xfrm>
            <a:off x="3841751" y="1871664"/>
            <a:ext cx="112713" cy="85725"/>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17" name="Oval 16"/>
          <p:cNvSpPr/>
          <p:nvPr/>
        </p:nvSpPr>
        <p:spPr>
          <a:xfrm>
            <a:off x="4189413" y="3616326"/>
            <a:ext cx="112712" cy="85725"/>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20" name="Oval 19"/>
          <p:cNvSpPr/>
          <p:nvPr/>
        </p:nvSpPr>
        <p:spPr>
          <a:xfrm>
            <a:off x="4179888" y="2384426"/>
            <a:ext cx="112712" cy="85725"/>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15384" name="TextBox 22"/>
          <p:cNvSpPr txBox="1">
            <a:spLocks noChangeArrowheads="1"/>
          </p:cNvSpPr>
          <p:nvPr/>
        </p:nvSpPr>
        <p:spPr bwMode="auto">
          <a:xfrm>
            <a:off x="4302126" y="3189289"/>
            <a:ext cx="3159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b8</a:t>
            </a:r>
          </a:p>
        </p:txBody>
      </p:sp>
      <p:cxnSp>
        <p:nvCxnSpPr>
          <p:cNvPr id="25" name="Straight Arrow Connector 24"/>
          <p:cNvCxnSpPr>
            <a:stCxn id="20" idx="3"/>
            <a:endCxn id="15395" idx="0"/>
          </p:cNvCxnSpPr>
          <p:nvPr/>
        </p:nvCxnSpPr>
        <p:spPr>
          <a:xfrm rot="5400000">
            <a:off x="4001294" y="2410619"/>
            <a:ext cx="147638" cy="241300"/>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20" idx="5"/>
          </p:cNvCxnSpPr>
          <p:nvPr/>
        </p:nvCxnSpPr>
        <p:spPr>
          <a:xfrm rot="16200000" flipH="1">
            <a:off x="4323556" y="2410619"/>
            <a:ext cx="147638" cy="241300"/>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5387" name="Straight Arrow Connector 26"/>
          <p:cNvCxnSpPr>
            <a:cxnSpLocks noChangeShapeType="1"/>
          </p:cNvCxnSpPr>
          <p:nvPr/>
        </p:nvCxnSpPr>
        <p:spPr bwMode="auto">
          <a:xfrm>
            <a:off x="3963988" y="3109914"/>
            <a:ext cx="241300" cy="141287"/>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15388" name="Straight Arrow Connector 27"/>
          <p:cNvCxnSpPr>
            <a:cxnSpLocks noChangeShapeType="1"/>
          </p:cNvCxnSpPr>
          <p:nvPr/>
        </p:nvCxnSpPr>
        <p:spPr bwMode="auto">
          <a:xfrm flipH="1">
            <a:off x="4284663" y="3109914"/>
            <a:ext cx="241300" cy="141287"/>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sp>
        <p:nvSpPr>
          <p:cNvPr id="15389" name="TextBox 28"/>
          <p:cNvSpPr txBox="1">
            <a:spLocks noChangeArrowheads="1"/>
          </p:cNvSpPr>
          <p:nvPr/>
        </p:nvSpPr>
        <p:spPr bwMode="auto">
          <a:xfrm>
            <a:off x="4527551" y="2554289"/>
            <a:ext cx="3159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b4</a:t>
            </a:r>
          </a:p>
        </p:txBody>
      </p:sp>
      <p:sp>
        <p:nvSpPr>
          <p:cNvPr id="30" name="Freeform 29"/>
          <p:cNvSpPr/>
          <p:nvPr/>
        </p:nvSpPr>
        <p:spPr>
          <a:xfrm>
            <a:off x="3786188" y="2255838"/>
            <a:ext cx="461962" cy="1624012"/>
          </a:xfrm>
          <a:custGeom>
            <a:avLst/>
            <a:gdLst>
              <a:gd name="connsiteX0" fmla="*/ 781538 w 781538"/>
              <a:gd name="connsiteY0" fmla="*/ 2969846 h 3354103"/>
              <a:gd name="connsiteX1" fmla="*/ 234461 w 781538"/>
              <a:gd name="connsiteY1" fmla="*/ 3118339 h 3354103"/>
              <a:gd name="connsiteX2" fmla="*/ 7815 w 781538"/>
              <a:gd name="connsiteY2" fmla="*/ 1555262 h 3354103"/>
              <a:gd name="connsiteX3" fmla="*/ 187569 w 781538"/>
              <a:gd name="connsiteY3" fmla="*/ 0 h 3354103"/>
              <a:gd name="connsiteX4" fmla="*/ 187569 w 781538"/>
              <a:gd name="connsiteY4" fmla="*/ 0 h 3354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538" h="3354103">
                <a:moveTo>
                  <a:pt x="781538" y="2969846"/>
                </a:moveTo>
                <a:cubicBezTo>
                  <a:pt x="572476" y="3161974"/>
                  <a:pt x="363415" y="3354103"/>
                  <a:pt x="234461" y="3118339"/>
                </a:cubicBezTo>
                <a:cubicBezTo>
                  <a:pt x="105507" y="2882575"/>
                  <a:pt x="15630" y="2074985"/>
                  <a:pt x="7815" y="1555262"/>
                </a:cubicBezTo>
                <a:cubicBezTo>
                  <a:pt x="0" y="1035539"/>
                  <a:pt x="187569" y="0"/>
                  <a:pt x="187569" y="0"/>
                </a:cubicBezTo>
                <a:lnTo>
                  <a:pt x="187569" y="0"/>
                </a:lnTo>
              </a:path>
            </a:pathLst>
          </a:custGeom>
          <a:ln w="12700">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latin typeface="Calibri" panose="020F0502020204030204" pitchFamily="34" charset="0"/>
            </a:endParaRPr>
          </a:p>
        </p:txBody>
      </p:sp>
      <p:sp>
        <p:nvSpPr>
          <p:cNvPr id="15391" name="TextBox 30"/>
          <p:cNvSpPr txBox="1">
            <a:spLocks noChangeArrowheads="1"/>
          </p:cNvSpPr>
          <p:nvPr/>
        </p:nvSpPr>
        <p:spPr bwMode="auto">
          <a:xfrm>
            <a:off x="3922714" y="1828801"/>
            <a:ext cx="45878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entry</a:t>
            </a:r>
          </a:p>
        </p:txBody>
      </p:sp>
      <p:sp>
        <p:nvSpPr>
          <p:cNvPr id="15392" name="TextBox 31"/>
          <p:cNvSpPr txBox="1">
            <a:spLocks noChangeArrowheads="1"/>
          </p:cNvSpPr>
          <p:nvPr/>
        </p:nvSpPr>
        <p:spPr bwMode="auto">
          <a:xfrm>
            <a:off x="4044950" y="4049714"/>
            <a:ext cx="3746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exit</a:t>
            </a:r>
          </a:p>
        </p:txBody>
      </p:sp>
      <p:sp>
        <p:nvSpPr>
          <p:cNvPr id="15393" name="TextBox 11"/>
          <p:cNvSpPr txBox="1">
            <a:spLocks noChangeArrowheads="1"/>
          </p:cNvSpPr>
          <p:nvPr/>
        </p:nvSpPr>
        <p:spPr bwMode="auto">
          <a:xfrm>
            <a:off x="3971926" y="3403601"/>
            <a:ext cx="3159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b9</a:t>
            </a:r>
          </a:p>
        </p:txBody>
      </p:sp>
      <p:sp>
        <p:nvSpPr>
          <p:cNvPr id="22548" name="Oval 19"/>
          <p:cNvSpPr/>
          <p:nvPr/>
        </p:nvSpPr>
        <p:spPr>
          <a:xfrm>
            <a:off x="4189413" y="3224214"/>
            <a:ext cx="112712" cy="84137"/>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15395" name="Oval 20"/>
          <p:cNvSpPr>
            <a:spLocks noChangeArrowheads="1"/>
          </p:cNvSpPr>
          <p:nvPr/>
        </p:nvSpPr>
        <p:spPr bwMode="auto">
          <a:xfrm>
            <a:off x="3908426" y="3444876"/>
            <a:ext cx="112713" cy="85725"/>
          </a:xfrm>
          <a:prstGeom prst="ellipse">
            <a:avLst/>
          </a:prstGeom>
          <a:solidFill>
            <a:srgbClr val="BC5332"/>
          </a:solidFill>
          <a:ln>
            <a:noFill/>
          </a:ln>
          <a:extLst>
            <a:ext uri="{91240B29-F687-4F45-9708-019B960494DF}">
              <a14:hiddenLine xmlns:a14="http://schemas.microsoft.com/office/drawing/2010/main" w="3175" algn="ctr">
                <a:solidFill>
                  <a:srgbClr val="000000"/>
                </a:solidFill>
                <a:round/>
                <a:headEnd/>
                <a:tailEnd/>
              </a14:hiddenLine>
            </a:ext>
          </a:extLst>
        </p:spPr>
        <p:txBody>
          <a:bodyPr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sz="1000">
              <a:solidFill>
                <a:srgbClr val="FFFFFF"/>
              </a:solidFill>
              <a:latin typeface="Calibri" panose="020F0502020204030204" pitchFamily="34" charset="0"/>
            </a:endParaRPr>
          </a:p>
        </p:txBody>
      </p:sp>
      <p:cxnSp>
        <p:nvCxnSpPr>
          <p:cNvPr id="15396" name="Straight Arrow Connector 24"/>
          <p:cNvCxnSpPr>
            <a:cxnSpLocks noChangeShapeType="1"/>
          </p:cNvCxnSpPr>
          <p:nvPr/>
        </p:nvCxnSpPr>
        <p:spPr bwMode="auto">
          <a:xfrm flipH="1">
            <a:off x="3963988" y="3297239"/>
            <a:ext cx="241300" cy="147637"/>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15397" name="Straight Arrow Connector 25"/>
          <p:cNvCxnSpPr>
            <a:cxnSpLocks noChangeShapeType="1"/>
          </p:cNvCxnSpPr>
          <p:nvPr/>
        </p:nvCxnSpPr>
        <p:spPr bwMode="auto">
          <a:xfrm>
            <a:off x="4286250" y="3295650"/>
            <a:ext cx="241300" cy="147638"/>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22551" name="Straight Arrow Connector 26"/>
          <p:cNvCxnSpPr>
            <a:stCxn id="15395" idx="4"/>
            <a:endCxn id="7" idx="1"/>
          </p:cNvCxnSpPr>
          <p:nvPr/>
        </p:nvCxnSpPr>
        <p:spPr>
          <a:xfrm rot="16200000" flipH="1">
            <a:off x="4015581" y="3480594"/>
            <a:ext cx="141288" cy="241300"/>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5399" name="Straight Arrow Connector 27"/>
          <p:cNvCxnSpPr>
            <a:cxnSpLocks noChangeShapeType="1"/>
          </p:cNvCxnSpPr>
          <p:nvPr/>
        </p:nvCxnSpPr>
        <p:spPr bwMode="auto">
          <a:xfrm flipH="1">
            <a:off x="4284663" y="3530600"/>
            <a:ext cx="241300" cy="141288"/>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sp>
        <p:nvSpPr>
          <p:cNvPr id="15400" name="TextBox 28"/>
          <p:cNvSpPr txBox="1">
            <a:spLocks noChangeArrowheads="1"/>
          </p:cNvSpPr>
          <p:nvPr/>
        </p:nvSpPr>
        <p:spPr bwMode="auto">
          <a:xfrm>
            <a:off x="4583113" y="3402014"/>
            <a:ext cx="3810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b10</a:t>
            </a:r>
          </a:p>
        </p:txBody>
      </p:sp>
      <p:sp>
        <p:nvSpPr>
          <p:cNvPr id="15401" name="Oval 16"/>
          <p:cNvSpPr>
            <a:spLocks noChangeArrowheads="1"/>
          </p:cNvSpPr>
          <p:nvPr/>
        </p:nvSpPr>
        <p:spPr bwMode="auto">
          <a:xfrm>
            <a:off x="3898901" y="2597151"/>
            <a:ext cx="112713" cy="85725"/>
          </a:xfrm>
          <a:prstGeom prst="ellipse">
            <a:avLst/>
          </a:prstGeom>
          <a:solidFill>
            <a:srgbClr val="BC5332"/>
          </a:solidFill>
          <a:ln>
            <a:noFill/>
          </a:ln>
          <a:effectLst>
            <a:outerShdw dist="20000" dir="5400000" rotWithShape="0">
              <a:srgbClr val="000000">
                <a:alpha val="37999"/>
              </a:srgbClr>
            </a:outerShdw>
          </a:effectLst>
          <a:extLst>
            <a:ext uri="{91240B29-F687-4F45-9708-019B960494DF}">
              <a14:hiddenLine xmlns:a14="http://schemas.microsoft.com/office/drawing/2010/main" w="9525" algn="ctr">
                <a:solidFill>
                  <a:srgbClr val="4A7EBB"/>
                </a:solidFill>
                <a:round/>
                <a:headEnd/>
                <a:tailEnd/>
              </a14:hiddenLine>
            </a:ext>
          </a:extLst>
        </p:spPr>
        <p:txBody>
          <a:bodyPr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sz="1000">
              <a:solidFill>
                <a:srgbClr val="000000"/>
              </a:solidFill>
              <a:latin typeface="Calibri" panose="020F0502020204030204" pitchFamily="34" charset="0"/>
            </a:endParaRPr>
          </a:p>
        </p:txBody>
      </p:sp>
      <p:sp>
        <p:nvSpPr>
          <p:cNvPr id="15402" name="Oval 16"/>
          <p:cNvSpPr>
            <a:spLocks noChangeArrowheads="1"/>
          </p:cNvSpPr>
          <p:nvPr/>
        </p:nvSpPr>
        <p:spPr bwMode="auto">
          <a:xfrm>
            <a:off x="4460876" y="2597151"/>
            <a:ext cx="112713" cy="85725"/>
          </a:xfrm>
          <a:prstGeom prst="ellipse">
            <a:avLst/>
          </a:prstGeom>
          <a:solidFill>
            <a:srgbClr val="BC5332"/>
          </a:solidFill>
          <a:ln w="9525" algn="ctr">
            <a:solidFill>
              <a:srgbClr val="BC5332"/>
            </a:solidFill>
            <a:round/>
            <a:headEnd/>
            <a:tailEnd/>
          </a:ln>
          <a:effectLst>
            <a:outerShdw dist="20000" dir="5400000" rotWithShape="0">
              <a:srgbClr val="000000">
                <a:alpha val="37999"/>
              </a:srgbClr>
            </a:outerShdw>
          </a:effectLst>
        </p:spPr>
        <p:txBody>
          <a:bodyPr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sz="1000">
              <a:solidFill>
                <a:srgbClr val="000000"/>
              </a:solidFill>
              <a:latin typeface="Calibri" panose="020F0502020204030204" pitchFamily="34" charset="0"/>
            </a:endParaRPr>
          </a:p>
        </p:txBody>
      </p:sp>
      <p:sp>
        <p:nvSpPr>
          <p:cNvPr id="22555" name="Oval 16"/>
          <p:cNvSpPr/>
          <p:nvPr/>
        </p:nvSpPr>
        <p:spPr>
          <a:xfrm>
            <a:off x="4470401" y="3444876"/>
            <a:ext cx="112713" cy="85725"/>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15404" name="TextBox 22"/>
          <p:cNvSpPr txBox="1">
            <a:spLocks noChangeArrowheads="1"/>
          </p:cNvSpPr>
          <p:nvPr/>
        </p:nvSpPr>
        <p:spPr bwMode="auto">
          <a:xfrm>
            <a:off x="4292601" y="2760664"/>
            <a:ext cx="3159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b5</a:t>
            </a:r>
          </a:p>
        </p:txBody>
      </p:sp>
      <p:cxnSp>
        <p:nvCxnSpPr>
          <p:cNvPr id="15405" name="Straight Arrow Connector 26"/>
          <p:cNvCxnSpPr>
            <a:cxnSpLocks noChangeShapeType="1"/>
          </p:cNvCxnSpPr>
          <p:nvPr/>
        </p:nvCxnSpPr>
        <p:spPr bwMode="auto">
          <a:xfrm>
            <a:off x="3954463" y="2682875"/>
            <a:ext cx="241300" cy="141288"/>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15406" name="Straight Arrow Connector 27"/>
          <p:cNvCxnSpPr>
            <a:cxnSpLocks noChangeShapeType="1"/>
          </p:cNvCxnSpPr>
          <p:nvPr/>
        </p:nvCxnSpPr>
        <p:spPr bwMode="auto">
          <a:xfrm flipH="1">
            <a:off x="4275138" y="2682875"/>
            <a:ext cx="241300" cy="141288"/>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sp>
        <p:nvSpPr>
          <p:cNvPr id="22558" name="Oval 19"/>
          <p:cNvSpPr/>
          <p:nvPr/>
        </p:nvSpPr>
        <p:spPr>
          <a:xfrm>
            <a:off x="4179888" y="2795589"/>
            <a:ext cx="112712" cy="85725"/>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15408" name="TextBox 11"/>
          <p:cNvSpPr txBox="1">
            <a:spLocks noChangeArrowheads="1"/>
          </p:cNvSpPr>
          <p:nvPr/>
        </p:nvSpPr>
        <p:spPr bwMode="auto">
          <a:xfrm>
            <a:off x="3962401" y="2982914"/>
            <a:ext cx="3159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b6</a:t>
            </a:r>
          </a:p>
        </p:txBody>
      </p:sp>
      <p:sp>
        <p:nvSpPr>
          <p:cNvPr id="22559" name="Oval 19"/>
          <p:cNvSpPr/>
          <p:nvPr/>
        </p:nvSpPr>
        <p:spPr>
          <a:xfrm>
            <a:off x="4179888" y="2801939"/>
            <a:ext cx="112712" cy="85725"/>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cxnSp>
        <p:nvCxnSpPr>
          <p:cNvPr id="22592" name="Straight Arrow Connector 24"/>
          <p:cNvCxnSpPr>
            <a:stCxn id="20" idx="3"/>
            <a:endCxn id="15395" idx="0"/>
          </p:cNvCxnSpPr>
          <p:nvPr/>
        </p:nvCxnSpPr>
        <p:spPr>
          <a:xfrm rot="5400000">
            <a:off x="4001295" y="2828132"/>
            <a:ext cx="147637" cy="241300"/>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22593" name="Straight Arrow Connector 25"/>
          <p:cNvCxnSpPr>
            <a:stCxn id="20" idx="5"/>
          </p:cNvCxnSpPr>
          <p:nvPr/>
        </p:nvCxnSpPr>
        <p:spPr>
          <a:xfrm rot="16200000" flipH="1">
            <a:off x="4323557" y="2828132"/>
            <a:ext cx="147637" cy="241300"/>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15412" name="TextBox 28"/>
          <p:cNvSpPr txBox="1">
            <a:spLocks noChangeArrowheads="1"/>
          </p:cNvSpPr>
          <p:nvPr/>
        </p:nvSpPr>
        <p:spPr bwMode="auto">
          <a:xfrm>
            <a:off x="4527551" y="2979739"/>
            <a:ext cx="3159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b7</a:t>
            </a:r>
          </a:p>
        </p:txBody>
      </p:sp>
      <p:sp>
        <p:nvSpPr>
          <p:cNvPr id="15413" name="Oval 16"/>
          <p:cNvSpPr>
            <a:spLocks noChangeArrowheads="1"/>
          </p:cNvSpPr>
          <p:nvPr/>
        </p:nvSpPr>
        <p:spPr bwMode="auto">
          <a:xfrm>
            <a:off x="3898901" y="3022601"/>
            <a:ext cx="112713" cy="85725"/>
          </a:xfrm>
          <a:prstGeom prst="ellipse">
            <a:avLst/>
          </a:prstGeom>
          <a:solidFill>
            <a:srgbClr val="BC5332"/>
          </a:solidFill>
          <a:ln>
            <a:noFill/>
          </a:ln>
          <a:effectLst>
            <a:outerShdw dist="20000" dir="5400000" rotWithShape="0">
              <a:srgbClr val="000000">
                <a:alpha val="37999"/>
              </a:srgbClr>
            </a:outerShdw>
          </a:effectLst>
          <a:extLst>
            <a:ext uri="{91240B29-F687-4F45-9708-019B960494DF}">
              <a14:hiddenLine xmlns:a14="http://schemas.microsoft.com/office/drawing/2010/main" w="9525" algn="ctr">
                <a:solidFill>
                  <a:srgbClr val="4A7EBB"/>
                </a:solidFill>
                <a:round/>
                <a:headEnd/>
                <a:tailEnd/>
              </a14:hiddenLine>
            </a:ext>
          </a:extLst>
        </p:spPr>
        <p:txBody>
          <a:bodyPr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sz="1000">
              <a:solidFill>
                <a:srgbClr val="000000"/>
              </a:solidFill>
              <a:latin typeface="Calibri" panose="020F0502020204030204" pitchFamily="34" charset="0"/>
            </a:endParaRPr>
          </a:p>
        </p:txBody>
      </p:sp>
      <p:sp>
        <p:nvSpPr>
          <p:cNvPr id="15414" name="Oval 16"/>
          <p:cNvSpPr>
            <a:spLocks noChangeArrowheads="1"/>
          </p:cNvSpPr>
          <p:nvPr/>
        </p:nvSpPr>
        <p:spPr bwMode="auto">
          <a:xfrm>
            <a:off x="4460876" y="3022601"/>
            <a:ext cx="112713" cy="85725"/>
          </a:xfrm>
          <a:prstGeom prst="ellipse">
            <a:avLst/>
          </a:prstGeom>
          <a:solidFill>
            <a:srgbClr val="BC5332"/>
          </a:solidFill>
          <a:ln w="9525" algn="ctr">
            <a:solidFill>
              <a:srgbClr val="BC5332"/>
            </a:solidFill>
            <a:round/>
            <a:headEnd/>
            <a:tailEnd/>
          </a:ln>
          <a:effectLst>
            <a:outerShdw dist="20000" dir="5400000" rotWithShape="0">
              <a:srgbClr val="000000">
                <a:alpha val="37999"/>
              </a:srgbClr>
            </a:outerShdw>
          </a:effectLst>
        </p:spPr>
        <p:txBody>
          <a:bodyPr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sz="1000">
              <a:solidFill>
                <a:srgbClr val="000000"/>
              </a:solidFill>
              <a:latin typeface="Calibri" panose="020F0502020204030204" pitchFamily="34" charset="0"/>
            </a:endParaRPr>
          </a:p>
        </p:txBody>
      </p:sp>
      <p:sp>
        <p:nvSpPr>
          <p:cNvPr id="15415" name="Oval 19"/>
          <p:cNvSpPr>
            <a:spLocks noChangeArrowheads="1"/>
          </p:cNvSpPr>
          <p:nvPr/>
        </p:nvSpPr>
        <p:spPr bwMode="auto">
          <a:xfrm>
            <a:off x="4459288" y="2590801"/>
            <a:ext cx="112712" cy="85725"/>
          </a:xfrm>
          <a:prstGeom prst="ellipse">
            <a:avLst/>
          </a:prstGeom>
          <a:solidFill>
            <a:srgbClr val="E02C0E"/>
          </a:solidFill>
          <a:ln w="9525" algn="ctr">
            <a:solidFill>
              <a:srgbClr val="4A7EBB"/>
            </a:solidFill>
            <a:round/>
            <a:headEnd/>
            <a:tailEnd/>
          </a:ln>
          <a:effectLst>
            <a:outerShdw dist="20000" dir="5400000" rotWithShape="0">
              <a:srgbClr val="000000">
                <a:alpha val="37999"/>
              </a:srgbClr>
            </a:outerShdw>
          </a:effectLst>
        </p:spPr>
        <p:txBody>
          <a:bodyPr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sz="1000">
              <a:solidFill>
                <a:srgbClr val="000000"/>
              </a:solidFill>
              <a:latin typeface="Calibri" panose="020F0502020204030204" pitchFamily="34" charset="0"/>
            </a:endParaRPr>
          </a:p>
        </p:txBody>
      </p:sp>
      <p:sp>
        <p:nvSpPr>
          <p:cNvPr id="15416" name="Oval 19"/>
          <p:cNvSpPr>
            <a:spLocks noChangeArrowheads="1"/>
          </p:cNvSpPr>
          <p:nvPr/>
        </p:nvSpPr>
        <p:spPr bwMode="auto">
          <a:xfrm>
            <a:off x="3886201" y="2590801"/>
            <a:ext cx="112713" cy="85725"/>
          </a:xfrm>
          <a:prstGeom prst="ellipse">
            <a:avLst/>
          </a:prstGeom>
          <a:solidFill>
            <a:srgbClr val="E02C0E"/>
          </a:solidFill>
          <a:ln w="9525" algn="ctr">
            <a:solidFill>
              <a:srgbClr val="4A7EBB"/>
            </a:solidFill>
            <a:round/>
            <a:headEnd/>
            <a:tailEnd/>
          </a:ln>
          <a:effectLst>
            <a:outerShdw dist="20000" dir="5400000" rotWithShape="0">
              <a:srgbClr val="000000">
                <a:alpha val="37999"/>
              </a:srgbClr>
            </a:outerShdw>
          </a:effectLst>
        </p:spPr>
        <p:txBody>
          <a:bodyPr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sz="1000">
              <a:solidFill>
                <a:srgbClr val="000000"/>
              </a:solidFill>
              <a:latin typeface="Calibri" panose="020F0502020204030204" pitchFamily="34" charset="0"/>
            </a:endParaRPr>
          </a:p>
        </p:txBody>
      </p:sp>
      <p:sp>
        <p:nvSpPr>
          <p:cNvPr id="22598" name="Oval 19"/>
          <p:cNvSpPr/>
          <p:nvPr/>
        </p:nvSpPr>
        <p:spPr>
          <a:xfrm>
            <a:off x="3898901" y="3025775"/>
            <a:ext cx="112713" cy="84138"/>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22599" name="Oval 19"/>
          <p:cNvSpPr/>
          <p:nvPr/>
        </p:nvSpPr>
        <p:spPr>
          <a:xfrm>
            <a:off x="3898901" y="3452814"/>
            <a:ext cx="112713" cy="84137"/>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22600" name="Oval 19"/>
          <p:cNvSpPr/>
          <p:nvPr/>
        </p:nvSpPr>
        <p:spPr>
          <a:xfrm>
            <a:off x="4460876" y="3025775"/>
            <a:ext cx="112713" cy="84138"/>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grpSp>
        <p:nvGrpSpPr>
          <p:cNvPr id="15420" name="Group 276"/>
          <p:cNvGrpSpPr>
            <a:grpSpLocks/>
          </p:cNvGrpSpPr>
          <p:nvPr/>
        </p:nvGrpSpPr>
        <p:grpSpPr bwMode="auto">
          <a:xfrm>
            <a:off x="5334001" y="1905000"/>
            <a:ext cx="1458913" cy="2465388"/>
            <a:chOff x="528" y="624"/>
            <a:chExt cx="1246" cy="2770"/>
          </a:xfrm>
        </p:grpSpPr>
        <p:cxnSp>
          <p:nvCxnSpPr>
            <p:cNvPr id="22601" name="Straight Arrow Connector 3"/>
            <p:cNvCxnSpPr>
              <a:stCxn id="16" idx="4"/>
              <a:endCxn id="15" idx="0"/>
            </p:cNvCxnSpPr>
            <p:nvPr/>
          </p:nvCxnSpPr>
          <p:spPr>
            <a:xfrm rot="5400000">
              <a:off x="744" y="887"/>
              <a:ext cx="239" cy="1"/>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5572" name="Straight Arrow Connector 4"/>
            <p:cNvCxnSpPr>
              <a:cxnSpLocks noChangeShapeType="1"/>
            </p:cNvCxnSpPr>
            <p:nvPr/>
          </p:nvCxnSpPr>
          <p:spPr bwMode="auto">
            <a:xfrm>
              <a:off x="898" y="1088"/>
              <a:ext cx="220" cy="174"/>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sp>
          <p:nvSpPr>
            <p:cNvPr id="22603" name="Freeform 5"/>
            <p:cNvSpPr/>
            <p:nvPr/>
          </p:nvSpPr>
          <p:spPr>
            <a:xfrm>
              <a:off x="528" y="1104"/>
              <a:ext cx="384" cy="2064"/>
            </a:xfrm>
            <a:custGeom>
              <a:avLst/>
              <a:gdLst>
                <a:gd name="connsiteX0" fmla="*/ 758537 w 945573"/>
                <a:gd name="connsiteY0" fmla="*/ 0 h 2909454"/>
                <a:gd name="connsiteX1" fmla="*/ 31173 w 945573"/>
                <a:gd name="connsiteY1" fmla="*/ 1475509 h 2909454"/>
                <a:gd name="connsiteX2" fmla="*/ 945573 w 945573"/>
                <a:gd name="connsiteY2" fmla="*/ 2909454 h 2909454"/>
              </a:gdLst>
              <a:ahLst/>
              <a:cxnLst>
                <a:cxn ang="0">
                  <a:pos x="connsiteX0" y="connsiteY0"/>
                </a:cxn>
                <a:cxn ang="0">
                  <a:pos x="connsiteX1" y="connsiteY1"/>
                </a:cxn>
                <a:cxn ang="0">
                  <a:pos x="connsiteX2" y="connsiteY2"/>
                </a:cxn>
              </a:cxnLst>
              <a:rect l="l" t="t" r="r" b="b"/>
              <a:pathLst>
                <a:path w="945573" h="2909454">
                  <a:moveTo>
                    <a:pt x="758537" y="0"/>
                  </a:moveTo>
                  <a:cubicBezTo>
                    <a:pt x="379268" y="495300"/>
                    <a:pt x="0" y="990600"/>
                    <a:pt x="31173" y="1475509"/>
                  </a:cubicBezTo>
                  <a:cubicBezTo>
                    <a:pt x="62346" y="1960418"/>
                    <a:pt x="503959" y="2434936"/>
                    <a:pt x="945573" y="2909454"/>
                  </a:cubicBezTo>
                </a:path>
              </a:pathLst>
            </a:custGeom>
            <a:ln w="12700">
              <a:tailEnd type="triangle" w="lg" len="lg"/>
            </a:ln>
          </p:spPr>
          <p:style>
            <a:lnRef idx="1">
              <a:schemeClr val="accent1"/>
            </a:lnRef>
            <a:fillRef idx="0">
              <a:schemeClr val="accent1"/>
            </a:fillRef>
            <a:effectRef idx="0">
              <a:schemeClr val="accent1"/>
            </a:effectRef>
            <a:fontRef idx="minor">
              <a:schemeClr val="tx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latin typeface="Calibri" panose="020F0502020204030204" pitchFamily="34" charset="0"/>
              </a:endParaRPr>
            </a:p>
          </p:txBody>
        </p:sp>
        <p:sp>
          <p:nvSpPr>
            <p:cNvPr id="22604" name="Oval 8"/>
            <p:cNvSpPr/>
            <p:nvPr/>
          </p:nvSpPr>
          <p:spPr>
            <a:xfrm>
              <a:off x="912" y="3119"/>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15575" name="TextBox 9"/>
            <p:cNvSpPr txBox="1">
              <a:spLocks noChangeArrowheads="1"/>
            </p:cNvSpPr>
            <p:nvPr/>
          </p:nvSpPr>
          <p:spPr bwMode="auto">
            <a:xfrm>
              <a:off x="864" y="909"/>
              <a:ext cx="270"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b1</a:t>
              </a:r>
            </a:p>
          </p:txBody>
        </p:sp>
        <p:sp>
          <p:nvSpPr>
            <p:cNvPr id="15576" name="TextBox 10"/>
            <p:cNvSpPr txBox="1">
              <a:spLocks noChangeArrowheads="1"/>
            </p:cNvSpPr>
            <p:nvPr/>
          </p:nvSpPr>
          <p:spPr bwMode="auto">
            <a:xfrm>
              <a:off x="1157" y="1141"/>
              <a:ext cx="270"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b2</a:t>
              </a:r>
            </a:p>
          </p:txBody>
        </p:sp>
        <p:sp>
          <p:nvSpPr>
            <p:cNvPr id="15577" name="TextBox 11"/>
            <p:cNvSpPr txBox="1">
              <a:spLocks noChangeArrowheads="1"/>
            </p:cNvSpPr>
            <p:nvPr/>
          </p:nvSpPr>
          <p:spPr bwMode="auto">
            <a:xfrm>
              <a:off x="918" y="1443"/>
              <a:ext cx="270" cy="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b3</a:t>
              </a:r>
            </a:p>
          </p:txBody>
        </p:sp>
        <p:sp>
          <p:nvSpPr>
            <p:cNvPr id="15578" name="TextBox 12"/>
            <p:cNvSpPr txBox="1">
              <a:spLocks noChangeArrowheads="1"/>
            </p:cNvSpPr>
            <p:nvPr/>
          </p:nvSpPr>
          <p:spPr bwMode="auto">
            <a:xfrm>
              <a:off x="1160" y="2633"/>
              <a:ext cx="325" cy="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b11</a:t>
              </a:r>
            </a:p>
          </p:txBody>
        </p:sp>
        <p:sp>
          <p:nvSpPr>
            <p:cNvPr id="22605" name="Oval 14"/>
            <p:cNvSpPr/>
            <p:nvPr/>
          </p:nvSpPr>
          <p:spPr>
            <a:xfrm>
              <a:off x="815" y="1006"/>
              <a:ext cx="95"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22606" name="Oval 15"/>
            <p:cNvSpPr/>
            <p:nvPr/>
          </p:nvSpPr>
          <p:spPr>
            <a:xfrm>
              <a:off x="815" y="672"/>
              <a:ext cx="95"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22607" name="Oval 16"/>
            <p:cNvSpPr/>
            <p:nvPr/>
          </p:nvSpPr>
          <p:spPr>
            <a:xfrm>
              <a:off x="1112" y="2632"/>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22608" name="Oval 19"/>
            <p:cNvSpPr/>
            <p:nvPr/>
          </p:nvSpPr>
          <p:spPr>
            <a:xfrm>
              <a:off x="1104" y="1248"/>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15583" name="TextBox 22"/>
            <p:cNvSpPr txBox="1">
              <a:spLocks noChangeArrowheads="1"/>
            </p:cNvSpPr>
            <p:nvPr/>
          </p:nvSpPr>
          <p:spPr bwMode="auto">
            <a:xfrm>
              <a:off x="1208" y="2153"/>
              <a:ext cx="270" cy="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b8</a:t>
              </a:r>
            </a:p>
          </p:txBody>
        </p:sp>
        <p:cxnSp>
          <p:nvCxnSpPr>
            <p:cNvPr id="22609" name="Straight Arrow Connector 24"/>
            <p:cNvCxnSpPr>
              <a:stCxn id="20" idx="3"/>
              <a:endCxn id="15395" idx="0"/>
            </p:cNvCxnSpPr>
            <p:nvPr/>
          </p:nvCxnSpPr>
          <p:spPr>
            <a:xfrm rot="5400000">
              <a:off x="932" y="1310"/>
              <a:ext cx="166"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22610" name="Straight Arrow Connector 25"/>
            <p:cNvCxnSpPr>
              <a:stCxn id="20" idx="5"/>
            </p:cNvCxnSpPr>
            <p:nvPr/>
          </p:nvCxnSpPr>
          <p:spPr>
            <a:xfrm rot="16200000" flipH="1">
              <a:off x="1206" y="1310"/>
              <a:ext cx="166"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5586" name="Straight Arrow Connector 26"/>
            <p:cNvCxnSpPr>
              <a:cxnSpLocks noChangeShapeType="1"/>
            </p:cNvCxnSpPr>
            <p:nvPr/>
          </p:nvCxnSpPr>
          <p:spPr bwMode="auto">
            <a:xfrm>
              <a:off x="920" y="2064"/>
              <a:ext cx="206" cy="158"/>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15587" name="Straight Arrow Connector 27"/>
            <p:cNvCxnSpPr>
              <a:cxnSpLocks noChangeShapeType="1"/>
            </p:cNvCxnSpPr>
            <p:nvPr/>
          </p:nvCxnSpPr>
          <p:spPr bwMode="auto">
            <a:xfrm flipH="1">
              <a:off x="1194" y="2064"/>
              <a:ext cx="206" cy="158"/>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sp>
          <p:nvSpPr>
            <p:cNvPr id="15588" name="TextBox 28"/>
            <p:cNvSpPr txBox="1">
              <a:spLocks noChangeArrowheads="1"/>
            </p:cNvSpPr>
            <p:nvPr/>
          </p:nvSpPr>
          <p:spPr bwMode="auto">
            <a:xfrm>
              <a:off x="1401" y="1439"/>
              <a:ext cx="270"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b4</a:t>
              </a:r>
            </a:p>
          </p:txBody>
        </p:sp>
        <p:sp>
          <p:nvSpPr>
            <p:cNvPr id="22613" name="Freeform 29"/>
            <p:cNvSpPr/>
            <p:nvPr/>
          </p:nvSpPr>
          <p:spPr>
            <a:xfrm>
              <a:off x="768" y="1104"/>
              <a:ext cx="395" cy="1825"/>
            </a:xfrm>
            <a:custGeom>
              <a:avLst/>
              <a:gdLst>
                <a:gd name="connsiteX0" fmla="*/ 781538 w 781538"/>
                <a:gd name="connsiteY0" fmla="*/ 2969846 h 3354103"/>
                <a:gd name="connsiteX1" fmla="*/ 234461 w 781538"/>
                <a:gd name="connsiteY1" fmla="*/ 3118339 h 3354103"/>
                <a:gd name="connsiteX2" fmla="*/ 7815 w 781538"/>
                <a:gd name="connsiteY2" fmla="*/ 1555262 h 3354103"/>
                <a:gd name="connsiteX3" fmla="*/ 187569 w 781538"/>
                <a:gd name="connsiteY3" fmla="*/ 0 h 3354103"/>
                <a:gd name="connsiteX4" fmla="*/ 187569 w 781538"/>
                <a:gd name="connsiteY4" fmla="*/ 0 h 3354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538" h="3354103">
                  <a:moveTo>
                    <a:pt x="781538" y="2969846"/>
                  </a:moveTo>
                  <a:cubicBezTo>
                    <a:pt x="572476" y="3161974"/>
                    <a:pt x="363415" y="3354103"/>
                    <a:pt x="234461" y="3118339"/>
                  </a:cubicBezTo>
                  <a:cubicBezTo>
                    <a:pt x="105507" y="2882575"/>
                    <a:pt x="15630" y="2074985"/>
                    <a:pt x="7815" y="1555262"/>
                  </a:cubicBezTo>
                  <a:cubicBezTo>
                    <a:pt x="0" y="1035539"/>
                    <a:pt x="187569" y="0"/>
                    <a:pt x="187569" y="0"/>
                  </a:cubicBezTo>
                  <a:lnTo>
                    <a:pt x="187569" y="0"/>
                  </a:lnTo>
                </a:path>
              </a:pathLst>
            </a:custGeom>
            <a:ln w="12700">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latin typeface="Calibri" panose="020F0502020204030204" pitchFamily="34" charset="0"/>
              </a:endParaRPr>
            </a:p>
          </p:txBody>
        </p:sp>
        <p:sp>
          <p:nvSpPr>
            <p:cNvPr id="15590" name="TextBox 30"/>
            <p:cNvSpPr txBox="1">
              <a:spLocks noChangeArrowheads="1"/>
            </p:cNvSpPr>
            <p:nvPr/>
          </p:nvSpPr>
          <p:spPr bwMode="auto">
            <a:xfrm>
              <a:off x="884" y="624"/>
              <a:ext cx="392"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entry</a:t>
              </a:r>
            </a:p>
          </p:txBody>
        </p:sp>
        <p:sp>
          <p:nvSpPr>
            <p:cNvPr id="15591" name="TextBox 31"/>
            <p:cNvSpPr txBox="1">
              <a:spLocks noChangeArrowheads="1"/>
            </p:cNvSpPr>
            <p:nvPr/>
          </p:nvSpPr>
          <p:spPr bwMode="auto">
            <a:xfrm>
              <a:off x="989" y="3120"/>
              <a:ext cx="320" cy="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exit</a:t>
              </a:r>
            </a:p>
          </p:txBody>
        </p:sp>
        <p:sp>
          <p:nvSpPr>
            <p:cNvPr id="15592" name="TextBox 11"/>
            <p:cNvSpPr txBox="1">
              <a:spLocks noChangeArrowheads="1"/>
            </p:cNvSpPr>
            <p:nvPr/>
          </p:nvSpPr>
          <p:spPr bwMode="auto">
            <a:xfrm>
              <a:off x="926" y="2393"/>
              <a:ext cx="270"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b9</a:t>
              </a:r>
            </a:p>
          </p:txBody>
        </p:sp>
        <p:sp>
          <p:nvSpPr>
            <p:cNvPr id="22614" name="Oval 19"/>
            <p:cNvSpPr/>
            <p:nvPr/>
          </p:nvSpPr>
          <p:spPr>
            <a:xfrm>
              <a:off x="1112" y="2192"/>
              <a:ext cx="96" cy="95"/>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15594" name="Oval 20"/>
            <p:cNvSpPr>
              <a:spLocks noChangeArrowheads="1"/>
            </p:cNvSpPr>
            <p:nvPr/>
          </p:nvSpPr>
          <p:spPr bwMode="auto">
            <a:xfrm>
              <a:off x="872" y="2440"/>
              <a:ext cx="96" cy="96"/>
            </a:xfrm>
            <a:prstGeom prst="ellipse">
              <a:avLst/>
            </a:prstGeom>
            <a:solidFill>
              <a:srgbClr val="BC5332"/>
            </a:solidFill>
            <a:ln>
              <a:noFill/>
            </a:ln>
            <a:extLst>
              <a:ext uri="{91240B29-F687-4F45-9708-019B960494DF}">
                <a14:hiddenLine xmlns:a14="http://schemas.microsoft.com/office/drawing/2010/main" w="3175" algn="ctr">
                  <a:solidFill>
                    <a:srgbClr val="000000"/>
                  </a:solidFill>
                  <a:round/>
                  <a:headEnd/>
                  <a:tailEnd/>
                </a14:hiddenLine>
              </a:ext>
            </a:extLst>
          </p:spPr>
          <p:txBody>
            <a:bodyPr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sz="1000">
                <a:solidFill>
                  <a:srgbClr val="FFFFFF"/>
                </a:solidFill>
                <a:latin typeface="Calibri" panose="020F0502020204030204" pitchFamily="34" charset="0"/>
              </a:endParaRPr>
            </a:p>
          </p:txBody>
        </p:sp>
        <p:cxnSp>
          <p:nvCxnSpPr>
            <p:cNvPr id="15595" name="Straight Arrow Connector 24"/>
            <p:cNvCxnSpPr>
              <a:cxnSpLocks noChangeShapeType="1"/>
            </p:cNvCxnSpPr>
            <p:nvPr/>
          </p:nvCxnSpPr>
          <p:spPr bwMode="auto">
            <a:xfrm flipH="1">
              <a:off x="920" y="2273"/>
              <a:ext cx="206" cy="167"/>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15596" name="Straight Arrow Connector 25"/>
            <p:cNvCxnSpPr>
              <a:cxnSpLocks noChangeShapeType="1"/>
            </p:cNvCxnSpPr>
            <p:nvPr/>
          </p:nvCxnSpPr>
          <p:spPr bwMode="auto">
            <a:xfrm>
              <a:off x="1194" y="2273"/>
              <a:ext cx="206" cy="167"/>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22619" name="Straight Arrow Connector 26"/>
            <p:cNvCxnSpPr>
              <a:stCxn id="15395" idx="4"/>
              <a:endCxn id="7" idx="1"/>
            </p:cNvCxnSpPr>
            <p:nvPr/>
          </p:nvCxnSpPr>
          <p:spPr>
            <a:xfrm rot="16200000" flipH="1">
              <a:off x="945" y="2512"/>
              <a:ext cx="161"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5598" name="Straight Arrow Connector 27"/>
            <p:cNvCxnSpPr>
              <a:cxnSpLocks noChangeShapeType="1"/>
            </p:cNvCxnSpPr>
            <p:nvPr/>
          </p:nvCxnSpPr>
          <p:spPr bwMode="auto">
            <a:xfrm flipH="1">
              <a:off x="1194" y="2536"/>
              <a:ext cx="206" cy="158"/>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sp>
          <p:nvSpPr>
            <p:cNvPr id="15599" name="TextBox 28"/>
            <p:cNvSpPr txBox="1">
              <a:spLocks noChangeArrowheads="1"/>
            </p:cNvSpPr>
            <p:nvPr/>
          </p:nvSpPr>
          <p:spPr bwMode="auto">
            <a:xfrm>
              <a:off x="1448" y="2392"/>
              <a:ext cx="326" cy="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b10</a:t>
              </a:r>
            </a:p>
          </p:txBody>
        </p:sp>
        <p:sp>
          <p:nvSpPr>
            <p:cNvPr id="15600" name="Oval 16"/>
            <p:cNvSpPr>
              <a:spLocks noChangeArrowheads="1"/>
            </p:cNvSpPr>
            <p:nvPr/>
          </p:nvSpPr>
          <p:spPr bwMode="auto">
            <a:xfrm>
              <a:off x="864" y="1488"/>
              <a:ext cx="96" cy="96"/>
            </a:xfrm>
            <a:prstGeom prst="ellipse">
              <a:avLst/>
            </a:prstGeom>
            <a:solidFill>
              <a:srgbClr val="BC5332"/>
            </a:solidFill>
            <a:ln>
              <a:noFill/>
            </a:ln>
            <a:effectLst>
              <a:outerShdw dist="20000" dir="5400000" rotWithShape="0">
                <a:srgbClr val="000000">
                  <a:alpha val="37999"/>
                </a:srgbClr>
              </a:outerShdw>
            </a:effectLst>
            <a:extLst>
              <a:ext uri="{91240B29-F687-4F45-9708-019B960494DF}">
                <a14:hiddenLine xmlns:a14="http://schemas.microsoft.com/office/drawing/2010/main" w="9525" algn="ctr">
                  <a:solidFill>
                    <a:srgbClr val="4A7EBB"/>
                  </a:solidFill>
                  <a:round/>
                  <a:headEnd/>
                  <a:tailEnd/>
                </a14:hiddenLine>
              </a:ext>
            </a:extLst>
          </p:spPr>
          <p:txBody>
            <a:bodyPr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sz="1000">
                <a:solidFill>
                  <a:srgbClr val="000000"/>
                </a:solidFill>
                <a:latin typeface="Calibri" panose="020F0502020204030204" pitchFamily="34" charset="0"/>
              </a:endParaRPr>
            </a:p>
          </p:txBody>
        </p:sp>
        <p:sp>
          <p:nvSpPr>
            <p:cNvPr id="15601" name="Oval 16"/>
            <p:cNvSpPr>
              <a:spLocks noChangeArrowheads="1"/>
            </p:cNvSpPr>
            <p:nvPr/>
          </p:nvSpPr>
          <p:spPr bwMode="auto">
            <a:xfrm>
              <a:off x="1344" y="1488"/>
              <a:ext cx="96" cy="96"/>
            </a:xfrm>
            <a:prstGeom prst="ellipse">
              <a:avLst/>
            </a:prstGeom>
            <a:solidFill>
              <a:srgbClr val="BC5332"/>
            </a:solidFill>
            <a:ln w="9525" algn="ctr">
              <a:solidFill>
                <a:srgbClr val="BC5332"/>
              </a:solidFill>
              <a:round/>
              <a:headEnd/>
              <a:tailEnd/>
            </a:ln>
            <a:effectLst>
              <a:outerShdw dist="20000" dir="5400000" rotWithShape="0">
                <a:srgbClr val="000000">
                  <a:alpha val="37999"/>
                </a:srgbClr>
              </a:outerShdw>
            </a:effectLst>
          </p:spPr>
          <p:txBody>
            <a:bodyPr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sz="1000">
                <a:solidFill>
                  <a:srgbClr val="000000"/>
                </a:solidFill>
                <a:latin typeface="Calibri" panose="020F0502020204030204" pitchFamily="34" charset="0"/>
              </a:endParaRPr>
            </a:p>
          </p:txBody>
        </p:sp>
        <p:sp>
          <p:nvSpPr>
            <p:cNvPr id="15602" name="Oval 16"/>
            <p:cNvSpPr>
              <a:spLocks noChangeArrowheads="1"/>
            </p:cNvSpPr>
            <p:nvPr/>
          </p:nvSpPr>
          <p:spPr bwMode="auto">
            <a:xfrm>
              <a:off x="1352" y="2440"/>
              <a:ext cx="96" cy="96"/>
            </a:xfrm>
            <a:prstGeom prst="ellipse">
              <a:avLst/>
            </a:prstGeom>
            <a:solidFill>
              <a:srgbClr val="008000"/>
            </a:solidFill>
            <a:ln w="9525" algn="ctr">
              <a:solidFill>
                <a:srgbClr val="4A7EBB"/>
              </a:solidFill>
              <a:round/>
              <a:headEnd/>
              <a:tailEnd/>
            </a:ln>
            <a:effectLst>
              <a:outerShdw dist="20000" dir="5400000" rotWithShape="0">
                <a:srgbClr val="000000">
                  <a:alpha val="37999"/>
                </a:srgbClr>
              </a:outerShdw>
            </a:effectLst>
          </p:spPr>
          <p:txBody>
            <a:bodyPr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sz="1000">
                <a:solidFill>
                  <a:srgbClr val="000000"/>
                </a:solidFill>
                <a:latin typeface="Calibri" panose="020F0502020204030204" pitchFamily="34" charset="0"/>
              </a:endParaRPr>
            </a:p>
          </p:txBody>
        </p:sp>
        <p:sp>
          <p:nvSpPr>
            <p:cNvPr id="15603" name="TextBox 22"/>
            <p:cNvSpPr txBox="1">
              <a:spLocks noChangeArrowheads="1"/>
            </p:cNvSpPr>
            <p:nvPr/>
          </p:nvSpPr>
          <p:spPr bwMode="auto">
            <a:xfrm>
              <a:off x="1200" y="1671"/>
              <a:ext cx="270"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b5</a:t>
              </a:r>
            </a:p>
          </p:txBody>
        </p:sp>
        <p:cxnSp>
          <p:nvCxnSpPr>
            <p:cNvPr id="15604" name="Straight Arrow Connector 26"/>
            <p:cNvCxnSpPr>
              <a:cxnSpLocks noChangeShapeType="1"/>
            </p:cNvCxnSpPr>
            <p:nvPr/>
          </p:nvCxnSpPr>
          <p:spPr bwMode="auto">
            <a:xfrm>
              <a:off x="912" y="1584"/>
              <a:ext cx="206" cy="158"/>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15605" name="Straight Arrow Connector 27"/>
            <p:cNvCxnSpPr>
              <a:cxnSpLocks noChangeShapeType="1"/>
            </p:cNvCxnSpPr>
            <p:nvPr/>
          </p:nvCxnSpPr>
          <p:spPr bwMode="auto">
            <a:xfrm flipH="1">
              <a:off x="1186" y="1584"/>
              <a:ext cx="206" cy="158"/>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sp>
          <p:nvSpPr>
            <p:cNvPr id="22631" name="Oval 19"/>
            <p:cNvSpPr/>
            <p:nvPr/>
          </p:nvSpPr>
          <p:spPr>
            <a:xfrm>
              <a:off x="1104" y="1710"/>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15607" name="TextBox 11"/>
            <p:cNvSpPr txBox="1">
              <a:spLocks noChangeArrowheads="1"/>
            </p:cNvSpPr>
            <p:nvPr/>
          </p:nvSpPr>
          <p:spPr bwMode="auto">
            <a:xfrm>
              <a:off x="918" y="1921"/>
              <a:ext cx="270" cy="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b6</a:t>
              </a:r>
            </a:p>
          </p:txBody>
        </p:sp>
        <p:sp>
          <p:nvSpPr>
            <p:cNvPr id="22632" name="Oval 19"/>
            <p:cNvSpPr/>
            <p:nvPr/>
          </p:nvSpPr>
          <p:spPr>
            <a:xfrm>
              <a:off x="1104" y="1717"/>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cxnSp>
          <p:nvCxnSpPr>
            <p:cNvPr id="22633" name="Straight Arrow Connector 24"/>
            <p:cNvCxnSpPr>
              <a:stCxn id="20" idx="3"/>
              <a:endCxn id="15395" idx="0"/>
            </p:cNvCxnSpPr>
            <p:nvPr/>
          </p:nvCxnSpPr>
          <p:spPr>
            <a:xfrm rot="5400000">
              <a:off x="932" y="1779"/>
              <a:ext cx="166"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22634" name="Straight Arrow Connector 25"/>
            <p:cNvCxnSpPr>
              <a:stCxn id="20" idx="5"/>
            </p:cNvCxnSpPr>
            <p:nvPr/>
          </p:nvCxnSpPr>
          <p:spPr>
            <a:xfrm rot="16200000" flipH="1">
              <a:off x="1206" y="1779"/>
              <a:ext cx="166"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15611" name="TextBox 28"/>
            <p:cNvSpPr txBox="1">
              <a:spLocks noChangeArrowheads="1"/>
            </p:cNvSpPr>
            <p:nvPr/>
          </p:nvSpPr>
          <p:spPr bwMode="auto">
            <a:xfrm>
              <a:off x="1401" y="1917"/>
              <a:ext cx="270"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b7</a:t>
              </a:r>
            </a:p>
          </p:txBody>
        </p:sp>
        <p:sp>
          <p:nvSpPr>
            <p:cNvPr id="15612" name="Oval 16"/>
            <p:cNvSpPr>
              <a:spLocks noChangeArrowheads="1"/>
            </p:cNvSpPr>
            <p:nvPr/>
          </p:nvSpPr>
          <p:spPr bwMode="auto">
            <a:xfrm>
              <a:off x="864" y="1966"/>
              <a:ext cx="96" cy="96"/>
            </a:xfrm>
            <a:prstGeom prst="ellipse">
              <a:avLst/>
            </a:prstGeom>
            <a:solidFill>
              <a:srgbClr val="BC5332"/>
            </a:solidFill>
            <a:ln>
              <a:noFill/>
            </a:ln>
            <a:effectLst>
              <a:outerShdw dist="20000" dir="5400000" rotWithShape="0">
                <a:srgbClr val="000000">
                  <a:alpha val="37999"/>
                </a:srgbClr>
              </a:outerShdw>
            </a:effectLst>
            <a:extLst>
              <a:ext uri="{91240B29-F687-4F45-9708-019B960494DF}">
                <a14:hiddenLine xmlns:a14="http://schemas.microsoft.com/office/drawing/2010/main" w="9525" algn="ctr">
                  <a:solidFill>
                    <a:srgbClr val="4A7EBB"/>
                  </a:solidFill>
                  <a:round/>
                  <a:headEnd/>
                  <a:tailEnd/>
                </a14:hiddenLine>
              </a:ext>
            </a:extLst>
          </p:spPr>
          <p:txBody>
            <a:bodyPr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sz="1000">
                <a:solidFill>
                  <a:srgbClr val="000000"/>
                </a:solidFill>
                <a:latin typeface="Calibri" panose="020F0502020204030204" pitchFamily="34" charset="0"/>
              </a:endParaRPr>
            </a:p>
          </p:txBody>
        </p:sp>
        <p:sp>
          <p:nvSpPr>
            <p:cNvPr id="15613" name="Oval 16"/>
            <p:cNvSpPr>
              <a:spLocks noChangeArrowheads="1"/>
            </p:cNvSpPr>
            <p:nvPr/>
          </p:nvSpPr>
          <p:spPr bwMode="auto">
            <a:xfrm>
              <a:off x="1344" y="1966"/>
              <a:ext cx="96" cy="96"/>
            </a:xfrm>
            <a:prstGeom prst="ellipse">
              <a:avLst/>
            </a:prstGeom>
            <a:solidFill>
              <a:srgbClr val="BC5332"/>
            </a:solidFill>
            <a:ln w="9525" algn="ctr">
              <a:solidFill>
                <a:srgbClr val="BC5332"/>
              </a:solidFill>
              <a:round/>
              <a:headEnd/>
              <a:tailEnd/>
            </a:ln>
            <a:effectLst>
              <a:outerShdw dist="20000" dir="5400000" rotWithShape="0">
                <a:srgbClr val="000000">
                  <a:alpha val="37999"/>
                </a:srgbClr>
              </a:outerShdw>
            </a:effectLst>
          </p:spPr>
          <p:txBody>
            <a:bodyPr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sz="1000">
                <a:solidFill>
                  <a:srgbClr val="000000"/>
                </a:solidFill>
                <a:latin typeface="Calibri" panose="020F0502020204030204" pitchFamily="34" charset="0"/>
              </a:endParaRPr>
            </a:p>
          </p:txBody>
        </p:sp>
        <p:sp>
          <p:nvSpPr>
            <p:cNvPr id="22641" name="Oval 19"/>
            <p:cNvSpPr/>
            <p:nvPr/>
          </p:nvSpPr>
          <p:spPr>
            <a:xfrm>
              <a:off x="1344" y="1487"/>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22642" name="Oval 19"/>
            <p:cNvSpPr/>
            <p:nvPr/>
          </p:nvSpPr>
          <p:spPr>
            <a:xfrm>
              <a:off x="864" y="1487"/>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22643" name="Oval 19"/>
            <p:cNvSpPr/>
            <p:nvPr/>
          </p:nvSpPr>
          <p:spPr>
            <a:xfrm>
              <a:off x="864" y="1969"/>
              <a:ext cx="96" cy="95"/>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15617" name="Oval 19"/>
            <p:cNvSpPr>
              <a:spLocks noChangeArrowheads="1"/>
            </p:cNvSpPr>
            <p:nvPr/>
          </p:nvSpPr>
          <p:spPr bwMode="auto">
            <a:xfrm>
              <a:off x="864" y="2448"/>
              <a:ext cx="96" cy="96"/>
            </a:xfrm>
            <a:prstGeom prst="ellipse">
              <a:avLst/>
            </a:prstGeom>
            <a:solidFill>
              <a:srgbClr val="008000"/>
            </a:solidFill>
            <a:ln w="9525" algn="ctr">
              <a:solidFill>
                <a:srgbClr val="4A7EBB"/>
              </a:solidFill>
              <a:round/>
              <a:headEnd/>
              <a:tailEnd/>
            </a:ln>
            <a:effectLst>
              <a:outerShdw dist="20000" dir="5400000" rotWithShape="0">
                <a:srgbClr val="000000">
                  <a:alpha val="37999"/>
                </a:srgbClr>
              </a:outerShdw>
            </a:effectLst>
          </p:spPr>
          <p:txBody>
            <a:bodyPr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sz="1000">
                <a:solidFill>
                  <a:srgbClr val="000000"/>
                </a:solidFill>
                <a:latin typeface="Calibri" panose="020F0502020204030204" pitchFamily="34" charset="0"/>
              </a:endParaRPr>
            </a:p>
          </p:txBody>
        </p:sp>
        <p:sp>
          <p:nvSpPr>
            <p:cNvPr id="22645" name="Oval 19"/>
            <p:cNvSpPr/>
            <p:nvPr/>
          </p:nvSpPr>
          <p:spPr>
            <a:xfrm>
              <a:off x="1344" y="1969"/>
              <a:ext cx="96" cy="95"/>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grpSp>
      <p:grpSp>
        <p:nvGrpSpPr>
          <p:cNvPr id="15421" name="Group 325"/>
          <p:cNvGrpSpPr>
            <a:grpSpLocks/>
          </p:cNvGrpSpPr>
          <p:nvPr/>
        </p:nvGrpSpPr>
        <p:grpSpPr bwMode="auto">
          <a:xfrm>
            <a:off x="3581401" y="4267200"/>
            <a:ext cx="1458913" cy="2465388"/>
            <a:chOff x="528" y="624"/>
            <a:chExt cx="1246" cy="2770"/>
          </a:xfrm>
        </p:grpSpPr>
        <p:cxnSp>
          <p:nvCxnSpPr>
            <p:cNvPr id="22647" name="Straight Arrow Connector 3"/>
            <p:cNvCxnSpPr>
              <a:stCxn id="16" idx="4"/>
              <a:endCxn id="15" idx="0"/>
            </p:cNvCxnSpPr>
            <p:nvPr/>
          </p:nvCxnSpPr>
          <p:spPr>
            <a:xfrm rot="5400000">
              <a:off x="744" y="887"/>
              <a:ext cx="239" cy="1"/>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5524" name="Straight Arrow Connector 4"/>
            <p:cNvCxnSpPr>
              <a:cxnSpLocks noChangeShapeType="1"/>
            </p:cNvCxnSpPr>
            <p:nvPr/>
          </p:nvCxnSpPr>
          <p:spPr bwMode="auto">
            <a:xfrm>
              <a:off x="898" y="1088"/>
              <a:ext cx="220" cy="174"/>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sp>
          <p:nvSpPr>
            <p:cNvPr id="22649" name="Freeform 5"/>
            <p:cNvSpPr/>
            <p:nvPr/>
          </p:nvSpPr>
          <p:spPr>
            <a:xfrm>
              <a:off x="528" y="1104"/>
              <a:ext cx="384" cy="2064"/>
            </a:xfrm>
            <a:custGeom>
              <a:avLst/>
              <a:gdLst>
                <a:gd name="connsiteX0" fmla="*/ 758537 w 945573"/>
                <a:gd name="connsiteY0" fmla="*/ 0 h 2909454"/>
                <a:gd name="connsiteX1" fmla="*/ 31173 w 945573"/>
                <a:gd name="connsiteY1" fmla="*/ 1475509 h 2909454"/>
                <a:gd name="connsiteX2" fmla="*/ 945573 w 945573"/>
                <a:gd name="connsiteY2" fmla="*/ 2909454 h 2909454"/>
              </a:gdLst>
              <a:ahLst/>
              <a:cxnLst>
                <a:cxn ang="0">
                  <a:pos x="connsiteX0" y="connsiteY0"/>
                </a:cxn>
                <a:cxn ang="0">
                  <a:pos x="connsiteX1" y="connsiteY1"/>
                </a:cxn>
                <a:cxn ang="0">
                  <a:pos x="connsiteX2" y="connsiteY2"/>
                </a:cxn>
              </a:cxnLst>
              <a:rect l="l" t="t" r="r" b="b"/>
              <a:pathLst>
                <a:path w="945573" h="2909454">
                  <a:moveTo>
                    <a:pt x="758537" y="0"/>
                  </a:moveTo>
                  <a:cubicBezTo>
                    <a:pt x="379268" y="495300"/>
                    <a:pt x="0" y="990600"/>
                    <a:pt x="31173" y="1475509"/>
                  </a:cubicBezTo>
                  <a:cubicBezTo>
                    <a:pt x="62346" y="1960418"/>
                    <a:pt x="503959" y="2434936"/>
                    <a:pt x="945573" y="2909454"/>
                  </a:cubicBezTo>
                </a:path>
              </a:pathLst>
            </a:custGeom>
            <a:ln w="12700">
              <a:tailEnd type="triangle" w="lg" len="lg"/>
            </a:ln>
          </p:spPr>
          <p:style>
            <a:lnRef idx="1">
              <a:schemeClr val="accent1"/>
            </a:lnRef>
            <a:fillRef idx="0">
              <a:schemeClr val="accent1"/>
            </a:fillRef>
            <a:effectRef idx="0">
              <a:schemeClr val="accent1"/>
            </a:effectRef>
            <a:fontRef idx="minor">
              <a:schemeClr val="tx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latin typeface="Calibri" panose="020F0502020204030204" pitchFamily="34" charset="0"/>
              </a:endParaRPr>
            </a:p>
          </p:txBody>
        </p:sp>
        <p:sp>
          <p:nvSpPr>
            <p:cNvPr id="22650" name="Oval 8"/>
            <p:cNvSpPr/>
            <p:nvPr/>
          </p:nvSpPr>
          <p:spPr>
            <a:xfrm>
              <a:off x="912" y="3119"/>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15527" name="TextBox 9"/>
            <p:cNvSpPr txBox="1">
              <a:spLocks noChangeArrowheads="1"/>
            </p:cNvSpPr>
            <p:nvPr/>
          </p:nvSpPr>
          <p:spPr bwMode="auto">
            <a:xfrm>
              <a:off x="864" y="909"/>
              <a:ext cx="270"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b1</a:t>
              </a:r>
            </a:p>
          </p:txBody>
        </p:sp>
        <p:sp>
          <p:nvSpPr>
            <p:cNvPr id="15528" name="TextBox 10"/>
            <p:cNvSpPr txBox="1">
              <a:spLocks noChangeArrowheads="1"/>
            </p:cNvSpPr>
            <p:nvPr/>
          </p:nvSpPr>
          <p:spPr bwMode="auto">
            <a:xfrm>
              <a:off x="1157" y="1141"/>
              <a:ext cx="270"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b2</a:t>
              </a:r>
            </a:p>
          </p:txBody>
        </p:sp>
        <p:sp>
          <p:nvSpPr>
            <p:cNvPr id="15529" name="TextBox 11"/>
            <p:cNvSpPr txBox="1">
              <a:spLocks noChangeArrowheads="1"/>
            </p:cNvSpPr>
            <p:nvPr/>
          </p:nvSpPr>
          <p:spPr bwMode="auto">
            <a:xfrm>
              <a:off x="918" y="1443"/>
              <a:ext cx="270" cy="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b3</a:t>
              </a:r>
            </a:p>
          </p:txBody>
        </p:sp>
        <p:sp>
          <p:nvSpPr>
            <p:cNvPr id="15530" name="TextBox 12"/>
            <p:cNvSpPr txBox="1">
              <a:spLocks noChangeArrowheads="1"/>
            </p:cNvSpPr>
            <p:nvPr/>
          </p:nvSpPr>
          <p:spPr bwMode="auto">
            <a:xfrm>
              <a:off x="1160" y="2633"/>
              <a:ext cx="325" cy="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b11</a:t>
              </a:r>
            </a:p>
          </p:txBody>
        </p:sp>
        <p:sp>
          <p:nvSpPr>
            <p:cNvPr id="22651" name="Oval 14"/>
            <p:cNvSpPr/>
            <p:nvPr/>
          </p:nvSpPr>
          <p:spPr>
            <a:xfrm>
              <a:off x="815" y="1006"/>
              <a:ext cx="95"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22652" name="Oval 15"/>
            <p:cNvSpPr/>
            <p:nvPr/>
          </p:nvSpPr>
          <p:spPr>
            <a:xfrm>
              <a:off x="815" y="672"/>
              <a:ext cx="95"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22653" name="Oval 16"/>
            <p:cNvSpPr/>
            <p:nvPr/>
          </p:nvSpPr>
          <p:spPr>
            <a:xfrm>
              <a:off x="1112" y="2632"/>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22654" name="Oval 19"/>
            <p:cNvSpPr/>
            <p:nvPr/>
          </p:nvSpPr>
          <p:spPr>
            <a:xfrm>
              <a:off x="1104" y="1248"/>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15535" name="TextBox 22"/>
            <p:cNvSpPr txBox="1">
              <a:spLocks noChangeArrowheads="1"/>
            </p:cNvSpPr>
            <p:nvPr/>
          </p:nvSpPr>
          <p:spPr bwMode="auto">
            <a:xfrm>
              <a:off x="1208" y="2153"/>
              <a:ext cx="270" cy="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b8</a:t>
              </a:r>
            </a:p>
          </p:txBody>
        </p:sp>
        <p:cxnSp>
          <p:nvCxnSpPr>
            <p:cNvPr id="22655" name="Straight Arrow Connector 24"/>
            <p:cNvCxnSpPr>
              <a:stCxn id="20" idx="3"/>
              <a:endCxn id="15395" idx="0"/>
            </p:cNvCxnSpPr>
            <p:nvPr/>
          </p:nvCxnSpPr>
          <p:spPr>
            <a:xfrm rot="5400000">
              <a:off x="932" y="1310"/>
              <a:ext cx="166"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22656" name="Straight Arrow Connector 25"/>
            <p:cNvCxnSpPr>
              <a:stCxn id="20" idx="5"/>
            </p:cNvCxnSpPr>
            <p:nvPr/>
          </p:nvCxnSpPr>
          <p:spPr>
            <a:xfrm rot="16200000" flipH="1">
              <a:off x="1206" y="1310"/>
              <a:ext cx="166"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5538" name="Straight Arrow Connector 26"/>
            <p:cNvCxnSpPr>
              <a:cxnSpLocks noChangeShapeType="1"/>
            </p:cNvCxnSpPr>
            <p:nvPr/>
          </p:nvCxnSpPr>
          <p:spPr bwMode="auto">
            <a:xfrm>
              <a:off x="920" y="2064"/>
              <a:ext cx="206" cy="158"/>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15539" name="Straight Arrow Connector 27"/>
            <p:cNvCxnSpPr>
              <a:cxnSpLocks noChangeShapeType="1"/>
            </p:cNvCxnSpPr>
            <p:nvPr/>
          </p:nvCxnSpPr>
          <p:spPr bwMode="auto">
            <a:xfrm flipH="1">
              <a:off x="1194" y="2064"/>
              <a:ext cx="206" cy="158"/>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sp>
          <p:nvSpPr>
            <p:cNvPr id="15540" name="TextBox 28"/>
            <p:cNvSpPr txBox="1">
              <a:spLocks noChangeArrowheads="1"/>
            </p:cNvSpPr>
            <p:nvPr/>
          </p:nvSpPr>
          <p:spPr bwMode="auto">
            <a:xfrm>
              <a:off x="1401" y="1439"/>
              <a:ext cx="270"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b4</a:t>
              </a:r>
            </a:p>
          </p:txBody>
        </p:sp>
        <p:sp>
          <p:nvSpPr>
            <p:cNvPr id="22659" name="Freeform 29"/>
            <p:cNvSpPr/>
            <p:nvPr/>
          </p:nvSpPr>
          <p:spPr>
            <a:xfrm>
              <a:off x="768" y="1104"/>
              <a:ext cx="395" cy="1825"/>
            </a:xfrm>
            <a:custGeom>
              <a:avLst/>
              <a:gdLst>
                <a:gd name="connsiteX0" fmla="*/ 781538 w 781538"/>
                <a:gd name="connsiteY0" fmla="*/ 2969846 h 3354103"/>
                <a:gd name="connsiteX1" fmla="*/ 234461 w 781538"/>
                <a:gd name="connsiteY1" fmla="*/ 3118339 h 3354103"/>
                <a:gd name="connsiteX2" fmla="*/ 7815 w 781538"/>
                <a:gd name="connsiteY2" fmla="*/ 1555262 h 3354103"/>
                <a:gd name="connsiteX3" fmla="*/ 187569 w 781538"/>
                <a:gd name="connsiteY3" fmla="*/ 0 h 3354103"/>
                <a:gd name="connsiteX4" fmla="*/ 187569 w 781538"/>
                <a:gd name="connsiteY4" fmla="*/ 0 h 3354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538" h="3354103">
                  <a:moveTo>
                    <a:pt x="781538" y="2969846"/>
                  </a:moveTo>
                  <a:cubicBezTo>
                    <a:pt x="572476" y="3161974"/>
                    <a:pt x="363415" y="3354103"/>
                    <a:pt x="234461" y="3118339"/>
                  </a:cubicBezTo>
                  <a:cubicBezTo>
                    <a:pt x="105507" y="2882575"/>
                    <a:pt x="15630" y="2074985"/>
                    <a:pt x="7815" y="1555262"/>
                  </a:cubicBezTo>
                  <a:cubicBezTo>
                    <a:pt x="0" y="1035539"/>
                    <a:pt x="187569" y="0"/>
                    <a:pt x="187569" y="0"/>
                  </a:cubicBezTo>
                  <a:lnTo>
                    <a:pt x="187569" y="0"/>
                  </a:lnTo>
                </a:path>
              </a:pathLst>
            </a:custGeom>
            <a:ln w="12700">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latin typeface="Calibri" panose="020F0502020204030204" pitchFamily="34" charset="0"/>
              </a:endParaRPr>
            </a:p>
          </p:txBody>
        </p:sp>
        <p:sp>
          <p:nvSpPr>
            <p:cNvPr id="15542" name="TextBox 30"/>
            <p:cNvSpPr txBox="1">
              <a:spLocks noChangeArrowheads="1"/>
            </p:cNvSpPr>
            <p:nvPr/>
          </p:nvSpPr>
          <p:spPr bwMode="auto">
            <a:xfrm>
              <a:off x="884" y="624"/>
              <a:ext cx="392"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entry</a:t>
              </a:r>
            </a:p>
          </p:txBody>
        </p:sp>
        <p:sp>
          <p:nvSpPr>
            <p:cNvPr id="15543" name="TextBox 31"/>
            <p:cNvSpPr txBox="1">
              <a:spLocks noChangeArrowheads="1"/>
            </p:cNvSpPr>
            <p:nvPr/>
          </p:nvSpPr>
          <p:spPr bwMode="auto">
            <a:xfrm>
              <a:off x="989" y="3120"/>
              <a:ext cx="320" cy="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exit</a:t>
              </a:r>
            </a:p>
          </p:txBody>
        </p:sp>
        <p:sp>
          <p:nvSpPr>
            <p:cNvPr id="15544" name="TextBox 11"/>
            <p:cNvSpPr txBox="1">
              <a:spLocks noChangeArrowheads="1"/>
            </p:cNvSpPr>
            <p:nvPr/>
          </p:nvSpPr>
          <p:spPr bwMode="auto">
            <a:xfrm>
              <a:off x="926" y="2393"/>
              <a:ext cx="270"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b9</a:t>
              </a:r>
            </a:p>
          </p:txBody>
        </p:sp>
        <p:sp>
          <p:nvSpPr>
            <p:cNvPr id="22660" name="Oval 19"/>
            <p:cNvSpPr/>
            <p:nvPr/>
          </p:nvSpPr>
          <p:spPr>
            <a:xfrm>
              <a:off x="1112" y="2192"/>
              <a:ext cx="96" cy="95"/>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15546" name="Oval 20"/>
            <p:cNvSpPr>
              <a:spLocks noChangeArrowheads="1"/>
            </p:cNvSpPr>
            <p:nvPr/>
          </p:nvSpPr>
          <p:spPr bwMode="auto">
            <a:xfrm>
              <a:off x="872" y="2440"/>
              <a:ext cx="96" cy="96"/>
            </a:xfrm>
            <a:prstGeom prst="ellipse">
              <a:avLst/>
            </a:prstGeom>
            <a:solidFill>
              <a:srgbClr val="BC5332"/>
            </a:solidFill>
            <a:ln>
              <a:noFill/>
            </a:ln>
            <a:extLst>
              <a:ext uri="{91240B29-F687-4F45-9708-019B960494DF}">
                <a14:hiddenLine xmlns:a14="http://schemas.microsoft.com/office/drawing/2010/main" w="3175" algn="ctr">
                  <a:solidFill>
                    <a:srgbClr val="000000"/>
                  </a:solidFill>
                  <a:round/>
                  <a:headEnd/>
                  <a:tailEnd/>
                </a14:hiddenLine>
              </a:ext>
            </a:extLst>
          </p:spPr>
          <p:txBody>
            <a:bodyPr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sz="1000">
                <a:solidFill>
                  <a:srgbClr val="FFFFFF"/>
                </a:solidFill>
                <a:latin typeface="Calibri" panose="020F0502020204030204" pitchFamily="34" charset="0"/>
              </a:endParaRPr>
            </a:p>
          </p:txBody>
        </p:sp>
        <p:cxnSp>
          <p:nvCxnSpPr>
            <p:cNvPr id="15547" name="Straight Arrow Connector 24"/>
            <p:cNvCxnSpPr>
              <a:cxnSpLocks noChangeShapeType="1"/>
            </p:cNvCxnSpPr>
            <p:nvPr/>
          </p:nvCxnSpPr>
          <p:spPr bwMode="auto">
            <a:xfrm flipH="1">
              <a:off x="920" y="2273"/>
              <a:ext cx="206" cy="167"/>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15548" name="Straight Arrow Connector 25"/>
            <p:cNvCxnSpPr>
              <a:cxnSpLocks noChangeShapeType="1"/>
            </p:cNvCxnSpPr>
            <p:nvPr/>
          </p:nvCxnSpPr>
          <p:spPr bwMode="auto">
            <a:xfrm>
              <a:off x="1194" y="2273"/>
              <a:ext cx="206" cy="167"/>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22664" name="Straight Arrow Connector 26"/>
            <p:cNvCxnSpPr>
              <a:stCxn id="15395" idx="4"/>
              <a:endCxn id="7" idx="1"/>
            </p:cNvCxnSpPr>
            <p:nvPr/>
          </p:nvCxnSpPr>
          <p:spPr>
            <a:xfrm rot="16200000" flipH="1">
              <a:off x="945" y="2512"/>
              <a:ext cx="161"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5550" name="Straight Arrow Connector 27"/>
            <p:cNvCxnSpPr>
              <a:cxnSpLocks noChangeShapeType="1"/>
            </p:cNvCxnSpPr>
            <p:nvPr/>
          </p:nvCxnSpPr>
          <p:spPr bwMode="auto">
            <a:xfrm flipH="1">
              <a:off x="1194" y="2536"/>
              <a:ext cx="206" cy="158"/>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sp>
          <p:nvSpPr>
            <p:cNvPr id="15551" name="TextBox 28"/>
            <p:cNvSpPr txBox="1">
              <a:spLocks noChangeArrowheads="1"/>
            </p:cNvSpPr>
            <p:nvPr/>
          </p:nvSpPr>
          <p:spPr bwMode="auto">
            <a:xfrm>
              <a:off x="1448" y="2392"/>
              <a:ext cx="326" cy="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b10</a:t>
              </a:r>
            </a:p>
          </p:txBody>
        </p:sp>
        <p:sp>
          <p:nvSpPr>
            <p:cNvPr id="15552" name="Oval 16"/>
            <p:cNvSpPr>
              <a:spLocks noChangeArrowheads="1"/>
            </p:cNvSpPr>
            <p:nvPr/>
          </p:nvSpPr>
          <p:spPr bwMode="auto">
            <a:xfrm>
              <a:off x="864" y="1488"/>
              <a:ext cx="96" cy="96"/>
            </a:xfrm>
            <a:prstGeom prst="ellipse">
              <a:avLst/>
            </a:prstGeom>
            <a:solidFill>
              <a:srgbClr val="BC5332"/>
            </a:solidFill>
            <a:ln>
              <a:noFill/>
            </a:ln>
            <a:effectLst>
              <a:outerShdw dist="20000" dir="5400000" rotWithShape="0">
                <a:srgbClr val="000000">
                  <a:alpha val="37999"/>
                </a:srgbClr>
              </a:outerShdw>
            </a:effectLst>
            <a:extLst>
              <a:ext uri="{91240B29-F687-4F45-9708-019B960494DF}">
                <a14:hiddenLine xmlns:a14="http://schemas.microsoft.com/office/drawing/2010/main" w="9525" algn="ctr">
                  <a:solidFill>
                    <a:srgbClr val="4A7EBB"/>
                  </a:solidFill>
                  <a:round/>
                  <a:headEnd/>
                  <a:tailEnd/>
                </a14:hiddenLine>
              </a:ext>
            </a:extLst>
          </p:spPr>
          <p:txBody>
            <a:bodyPr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sz="1000">
                <a:solidFill>
                  <a:srgbClr val="000000"/>
                </a:solidFill>
                <a:latin typeface="Calibri" panose="020F0502020204030204" pitchFamily="34" charset="0"/>
              </a:endParaRPr>
            </a:p>
          </p:txBody>
        </p:sp>
        <p:sp>
          <p:nvSpPr>
            <p:cNvPr id="15553" name="Oval 16"/>
            <p:cNvSpPr>
              <a:spLocks noChangeArrowheads="1"/>
            </p:cNvSpPr>
            <p:nvPr/>
          </p:nvSpPr>
          <p:spPr bwMode="auto">
            <a:xfrm>
              <a:off x="1344" y="1488"/>
              <a:ext cx="96" cy="96"/>
            </a:xfrm>
            <a:prstGeom prst="ellipse">
              <a:avLst/>
            </a:prstGeom>
            <a:solidFill>
              <a:srgbClr val="BC5332"/>
            </a:solidFill>
            <a:ln w="9525" algn="ctr">
              <a:solidFill>
                <a:srgbClr val="BC5332"/>
              </a:solidFill>
              <a:round/>
              <a:headEnd/>
              <a:tailEnd/>
            </a:ln>
            <a:effectLst>
              <a:outerShdw dist="20000" dir="5400000" rotWithShape="0">
                <a:srgbClr val="000000">
                  <a:alpha val="37999"/>
                </a:srgbClr>
              </a:outerShdw>
            </a:effectLst>
          </p:spPr>
          <p:txBody>
            <a:bodyPr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sz="1000">
                <a:solidFill>
                  <a:srgbClr val="000000"/>
                </a:solidFill>
                <a:latin typeface="Calibri" panose="020F0502020204030204" pitchFamily="34" charset="0"/>
              </a:endParaRPr>
            </a:p>
          </p:txBody>
        </p:sp>
        <p:sp>
          <p:nvSpPr>
            <p:cNvPr id="22668" name="Oval 16"/>
            <p:cNvSpPr/>
            <p:nvPr/>
          </p:nvSpPr>
          <p:spPr>
            <a:xfrm>
              <a:off x="1352" y="2440"/>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15555" name="TextBox 22"/>
            <p:cNvSpPr txBox="1">
              <a:spLocks noChangeArrowheads="1"/>
            </p:cNvSpPr>
            <p:nvPr/>
          </p:nvSpPr>
          <p:spPr bwMode="auto">
            <a:xfrm>
              <a:off x="1200" y="1671"/>
              <a:ext cx="270"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b5</a:t>
              </a:r>
            </a:p>
          </p:txBody>
        </p:sp>
        <p:cxnSp>
          <p:nvCxnSpPr>
            <p:cNvPr id="15556" name="Straight Arrow Connector 26"/>
            <p:cNvCxnSpPr>
              <a:cxnSpLocks noChangeShapeType="1"/>
            </p:cNvCxnSpPr>
            <p:nvPr/>
          </p:nvCxnSpPr>
          <p:spPr bwMode="auto">
            <a:xfrm>
              <a:off x="912" y="1584"/>
              <a:ext cx="206" cy="158"/>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15557" name="Straight Arrow Connector 27"/>
            <p:cNvCxnSpPr>
              <a:cxnSpLocks noChangeShapeType="1"/>
            </p:cNvCxnSpPr>
            <p:nvPr/>
          </p:nvCxnSpPr>
          <p:spPr bwMode="auto">
            <a:xfrm flipH="1">
              <a:off x="1186" y="1584"/>
              <a:ext cx="206" cy="158"/>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sp>
          <p:nvSpPr>
            <p:cNvPr id="22671" name="Oval 19"/>
            <p:cNvSpPr/>
            <p:nvPr/>
          </p:nvSpPr>
          <p:spPr>
            <a:xfrm>
              <a:off x="1104" y="1710"/>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15559" name="TextBox 11"/>
            <p:cNvSpPr txBox="1">
              <a:spLocks noChangeArrowheads="1"/>
            </p:cNvSpPr>
            <p:nvPr/>
          </p:nvSpPr>
          <p:spPr bwMode="auto">
            <a:xfrm>
              <a:off x="918" y="1921"/>
              <a:ext cx="270" cy="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b6</a:t>
              </a:r>
            </a:p>
          </p:txBody>
        </p:sp>
        <p:sp>
          <p:nvSpPr>
            <p:cNvPr id="22672" name="Oval 19"/>
            <p:cNvSpPr/>
            <p:nvPr/>
          </p:nvSpPr>
          <p:spPr>
            <a:xfrm>
              <a:off x="1104" y="1717"/>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cxnSp>
          <p:nvCxnSpPr>
            <p:cNvPr id="22673" name="Straight Arrow Connector 24"/>
            <p:cNvCxnSpPr>
              <a:stCxn id="20" idx="3"/>
              <a:endCxn id="15395" idx="0"/>
            </p:cNvCxnSpPr>
            <p:nvPr/>
          </p:nvCxnSpPr>
          <p:spPr>
            <a:xfrm rot="5400000">
              <a:off x="932" y="1779"/>
              <a:ext cx="166"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22674" name="Straight Arrow Connector 25"/>
            <p:cNvCxnSpPr>
              <a:stCxn id="20" idx="5"/>
            </p:cNvCxnSpPr>
            <p:nvPr/>
          </p:nvCxnSpPr>
          <p:spPr>
            <a:xfrm rot="16200000" flipH="1">
              <a:off x="1206" y="1779"/>
              <a:ext cx="166"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15563" name="TextBox 28"/>
            <p:cNvSpPr txBox="1">
              <a:spLocks noChangeArrowheads="1"/>
            </p:cNvSpPr>
            <p:nvPr/>
          </p:nvSpPr>
          <p:spPr bwMode="auto">
            <a:xfrm>
              <a:off x="1401" y="1917"/>
              <a:ext cx="270"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b7</a:t>
              </a:r>
            </a:p>
          </p:txBody>
        </p:sp>
        <p:sp>
          <p:nvSpPr>
            <p:cNvPr id="15564" name="Oval 16"/>
            <p:cNvSpPr>
              <a:spLocks noChangeArrowheads="1"/>
            </p:cNvSpPr>
            <p:nvPr/>
          </p:nvSpPr>
          <p:spPr bwMode="auto">
            <a:xfrm>
              <a:off x="864" y="1966"/>
              <a:ext cx="96" cy="96"/>
            </a:xfrm>
            <a:prstGeom prst="ellipse">
              <a:avLst/>
            </a:prstGeom>
            <a:solidFill>
              <a:srgbClr val="BC5332"/>
            </a:solidFill>
            <a:ln>
              <a:noFill/>
            </a:ln>
            <a:effectLst>
              <a:outerShdw dist="20000" dir="5400000" rotWithShape="0">
                <a:srgbClr val="000000">
                  <a:alpha val="37999"/>
                </a:srgbClr>
              </a:outerShdw>
            </a:effectLst>
            <a:extLst>
              <a:ext uri="{91240B29-F687-4F45-9708-019B960494DF}">
                <a14:hiddenLine xmlns:a14="http://schemas.microsoft.com/office/drawing/2010/main" w="9525" algn="ctr">
                  <a:solidFill>
                    <a:srgbClr val="4A7EBB"/>
                  </a:solidFill>
                  <a:round/>
                  <a:headEnd/>
                  <a:tailEnd/>
                </a14:hiddenLine>
              </a:ext>
            </a:extLst>
          </p:spPr>
          <p:txBody>
            <a:bodyPr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sz="1000">
                <a:solidFill>
                  <a:srgbClr val="000000"/>
                </a:solidFill>
                <a:latin typeface="Calibri" panose="020F0502020204030204" pitchFamily="34" charset="0"/>
              </a:endParaRPr>
            </a:p>
          </p:txBody>
        </p:sp>
        <p:sp>
          <p:nvSpPr>
            <p:cNvPr id="15565" name="Oval 16"/>
            <p:cNvSpPr>
              <a:spLocks noChangeArrowheads="1"/>
            </p:cNvSpPr>
            <p:nvPr/>
          </p:nvSpPr>
          <p:spPr bwMode="auto">
            <a:xfrm>
              <a:off x="1344" y="1966"/>
              <a:ext cx="96" cy="96"/>
            </a:xfrm>
            <a:prstGeom prst="ellipse">
              <a:avLst/>
            </a:prstGeom>
            <a:solidFill>
              <a:srgbClr val="BC5332"/>
            </a:solidFill>
            <a:ln w="9525" algn="ctr">
              <a:solidFill>
                <a:srgbClr val="BC5332"/>
              </a:solidFill>
              <a:round/>
              <a:headEnd/>
              <a:tailEnd/>
            </a:ln>
            <a:effectLst>
              <a:outerShdw dist="20000" dir="5400000" rotWithShape="0">
                <a:srgbClr val="000000">
                  <a:alpha val="37999"/>
                </a:srgbClr>
              </a:outerShdw>
            </a:effectLst>
          </p:spPr>
          <p:txBody>
            <a:bodyPr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sz="1000">
                <a:solidFill>
                  <a:srgbClr val="000000"/>
                </a:solidFill>
                <a:latin typeface="Calibri" panose="020F0502020204030204" pitchFamily="34" charset="0"/>
              </a:endParaRPr>
            </a:p>
          </p:txBody>
        </p:sp>
        <p:sp>
          <p:nvSpPr>
            <p:cNvPr id="22677" name="Oval 19"/>
            <p:cNvSpPr/>
            <p:nvPr/>
          </p:nvSpPr>
          <p:spPr>
            <a:xfrm>
              <a:off x="1344" y="1487"/>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22678" name="Oval 19"/>
            <p:cNvSpPr/>
            <p:nvPr/>
          </p:nvSpPr>
          <p:spPr>
            <a:xfrm>
              <a:off x="864" y="1487"/>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15568" name="Oval 19"/>
            <p:cNvSpPr>
              <a:spLocks noChangeArrowheads="1"/>
            </p:cNvSpPr>
            <p:nvPr/>
          </p:nvSpPr>
          <p:spPr bwMode="auto">
            <a:xfrm>
              <a:off x="864" y="1968"/>
              <a:ext cx="96" cy="96"/>
            </a:xfrm>
            <a:prstGeom prst="ellipse">
              <a:avLst/>
            </a:prstGeom>
            <a:solidFill>
              <a:srgbClr val="E02C0E"/>
            </a:solidFill>
            <a:ln w="9525" algn="ctr">
              <a:solidFill>
                <a:srgbClr val="4A7EBB"/>
              </a:solidFill>
              <a:round/>
              <a:headEnd/>
              <a:tailEnd/>
            </a:ln>
            <a:effectLst>
              <a:outerShdw dist="20000" dir="5400000" rotWithShape="0">
                <a:srgbClr val="000000">
                  <a:alpha val="37999"/>
                </a:srgbClr>
              </a:outerShdw>
            </a:effectLst>
          </p:spPr>
          <p:txBody>
            <a:bodyPr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sz="1000">
                <a:solidFill>
                  <a:srgbClr val="000000"/>
                </a:solidFill>
                <a:latin typeface="Calibri" panose="020F0502020204030204" pitchFamily="34" charset="0"/>
              </a:endParaRPr>
            </a:p>
          </p:txBody>
        </p:sp>
        <p:sp>
          <p:nvSpPr>
            <p:cNvPr id="22680" name="Oval 19"/>
            <p:cNvSpPr/>
            <p:nvPr/>
          </p:nvSpPr>
          <p:spPr>
            <a:xfrm>
              <a:off x="864" y="2449"/>
              <a:ext cx="96" cy="95"/>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15570" name="Oval 19"/>
            <p:cNvSpPr>
              <a:spLocks noChangeArrowheads="1"/>
            </p:cNvSpPr>
            <p:nvPr/>
          </p:nvSpPr>
          <p:spPr bwMode="auto">
            <a:xfrm>
              <a:off x="1344" y="1968"/>
              <a:ext cx="96" cy="96"/>
            </a:xfrm>
            <a:prstGeom prst="ellipse">
              <a:avLst/>
            </a:prstGeom>
            <a:solidFill>
              <a:srgbClr val="E02C0E"/>
            </a:solidFill>
            <a:ln w="9525" algn="ctr">
              <a:solidFill>
                <a:srgbClr val="4A7EBB"/>
              </a:solidFill>
              <a:round/>
              <a:headEnd/>
              <a:tailEnd/>
            </a:ln>
            <a:effectLst>
              <a:outerShdw dist="20000" dir="5400000" rotWithShape="0">
                <a:srgbClr val="000000">
                  <a:alpha val="37999"/>
                </a:srgbClr>
              </a:outerShdw>
            </a:effectLst>
          </p:spPr>
          <p:txBody>
            <a:bodyPr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sz="1000">
                <a:solidFill>
                  <a:srgbClr val="000000"/>
                </a:solidFill>
                <a:latin typeface="Calibri" panose="020F0502020204030204" pitchFamily="34" charset="0"/>
              </a:endParaRPr>
            </a:p>
          </p:txBody>
        </p:sp>
      </p:grpSp>
      <p:pic>
        <p:nvPicPr>
          <p:cNvPr id="15422" name="Picture 374" descr="machine"/>
          <p:cNvPicPr>
            <a:picLocks noChangeAspect="1" noChangeArrowheads="1"/>
          </p:cNvPicPr>
          <p:nvPr/>
        </p:nvPicPr>
        <p:blipFill>
          <a:blip r:embed="rId3">
            <a:extLst>
              <a:ext uri="{28A0092B-C50C-407E-A947-70E740481C1C}">
                <a14:useLocalDpi xmlns:a14="http://schemas.microsoft.com/office/drawing/2010/main" val="0"/>
              </a:ext>
            </a:extLst>
          </a:blip>
          <a:srcRect r="88333" b="86667"/>
          <a:stretch>
            <a:fillRect/>
          </a:stretch>
        </p:blipFill>
        <p:spPr bwMode="auto">
          <a:xfrm>
            <a:off x="7304088" y="990600"/>
            <a:ext cx="1066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23" name="Picture 375" descr="machine"/>
          <p:cNvPicPr>
            <a:picLocks noChangeAspect="1" noChangeArrowheads="1"/>
          </p:cNvPicPr>
          <p:nvPr/>
        </p:nvPicPr>
        <p:blipFill>
          <a:blip r:embed="rId3">
            <a:extLst>
              <a:ext uri="{28A0092B-C50C-407E-A947-70E740481C1C}">
                <a14:useLocalDpi xmlns:a14="http://schemas.microsoft.com/office/drawing/2010/main" val="0"/>
              </a:ext>
            </a:extLst>
          </a:blip>
          <a:srcRect r="88333" b="86667"/>
          <a:stretch>
            <a:fillRect/>
          </a:stretch>
        </p:blipFill>
        <p:spPr bwMode="auto">
          <a:xfrm>
            <a:off x="9132888" y="990600"/>
            <a:ext cx="1066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424" name="Group 376"/>
          <p:cNvGrpSpPr>
            <a:grpSpLocks/>
          </p:cNvGrpSpPr>
          <p:nvPr/>
        </p:nvGrpSpPr>
        <p:grpSpPr bwMode="auto">
          <a:xfrm>
            <a:off x="7162801" y="1905000"/>
            <a:ext cx="1458913" cy="2465388"/>
            <a:chOff x="528" y="624"/>
            <a:chExt cx="1246" cy="2770"/>
          </a:xfrm>
        </p:grpSpPr>
        <p:cxnSp>
          <p:nvCxnSpPr>
            <p:cNvPr id="22682" name="Straight Arrow Connector 3"/>
            <p:cNvCxnSpPr>
              <a:stCxn id="16" idx="4"/>
              <a:endCxn id="15" idx="0"/>
            </p:cNvCxnSpPr>
            <p:nvPr/>
          </p:nvCxnSpPr>
          <p:spPr>
            <a:xfrm rot="5400000">
              <a:off x="744" y="887"/>
              <a:ext cx="239" cy="1"/>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5476" name="Straight Arrow Connector 4"/>
            <p:cNvCxnSpPr>
              <a:cxnSpLocks noChangeShapeType="1"/>
            </p:cNvCxnSpPr>
            <p:nvPr/>
          </p:nvCxnSpPr>
          <p:spPr bwMode="auto">
            <a:xfrm>
              <a:off x="898" y="1088"/>
              <a:ext cx="220" cy="174"/>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sp>
          <p:nvSpPr>
            <p:cNvPr id="22685" name="Freeform 5"/>
            <p:cNvSpPr/>
            <p:nvPr/>
          </p:nvSpPr>
          <p:spPr>
            <a:xfrm>
              <a:off x="528" y="1104"/>
              <a:ext cx="384" cy="2064"/>
            </a:xfrm>
            <a:custGeom>
              <a:avLst/>
              <a:gdLst>
                <a:gd name="connsiteX0" fmla="*/ 758537 w 945573"/>
                <a:gd name="connsiteY0" fmla="*/ 0 h 2909454"/>
                <a:gd name="connsiteX1" fmla="*/ 31173 w 945573"/>
                <a:gd name="connsiteY1" fmla="*/ 1475509 h 2909454"/>
                <a:gd name="connsiteX2" fmla="*/ 945573 w 945573"/>
                <a:gd name="connsiteY2" fmla="*/ 2909454 h 2909454"/>
              </a:gdLst>
              <a:ahLst/>
              <a:cxnLst>
                <a:cxn ang="0">
                  <a:pos x="connsiteX0" y="connsiteY0"/>
                </a:cxn>
                <a:cxn ang="0">
                  <a:pos x="connsiteX1" y="connsiteY1"/>
                </a:cxn>
                <a:cxn ang="0">
                  <a:pos x="connsiteX2" y="connsiteY2"/>
                </a:cxn>
              </a:cxnLst>
              <a:rect l="l" t="t" r="r" b="b"/>
              <a:pathLst>
                <a:path w="945573" h="2909454">
                  <a:moveTo>
                    <a:pt x="758537" y="0"/>
                  </a:moveTo>
                  <a:cubicBezTo>
                    <a:pt x="379268" y="495300"/>
                    <a:pt x="0" y="990600"/>
                    <a:pt x="31173" y="1475509"/>
                  </a:cubicBezTo>
                  <a:cubicBezTo>
                    <a:pt x="62346" y="1960418"/>
                    <a:pt x="503959" y="2434936"/>
                    <a:pt x="945573" y="2909454"/>
                  </a:cubicBezTo>
                </a:path>
              </a:pathLst>
            </a:custGeom>
            <a:ln w="12700">
              <a:tailEnd type="triangle" w="lg" len="lg"/>
            </a:ln>
          </p:spPr>
          <p:style>
            <a:lnRef idx="1">
              <a:schemeClr val="accent1"/>
            </a:lnRef>
            <a:fillRef idx="0">
              <a:schemeClr val="accent1"/>
            </a:fillRef>
            <a:effectRef idx="0">
              <a:schemeClr val="accent1"/>
            </a:effectRef>
            <a:fontRef idx="minor">
              <a:schemeClr val="tx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latin typeface="Calibri" panose="020F0502020204030204" pitchFamily="34" charset="0"/>
              </a:endParaRPr>
            </a:p>
          </p:txBody>
        </p:sp>
        <p:sp>
          <p:nvSpPr>
            <p:cNvPr id="22687" name="Oval 8"/>
            <p:cNvSpPr/>
            <p:nvPr/>
          </p:nvSpPr>
          <p:spPr>
            <a:xfrm>
              <a:off x="912" y="3119"/>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15479" name="TextBox 9"/>
            <p:cNvSpPr txBox="1">
              <a:spLocks noChangeArrowheads="1"/>
            </p:cNvSpPr>
            <p:nvPr/>
          </p:nvSpPr>
          <p:spPr bwMode="auto">
            <a:xfrm>
              <a:off x="864" y="909"/>
              <a:ext cx="270"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b1</a:t>
              </a:r>
            </a:p>
          </p:txBody>
        </p:sp>
        <p:sp>
          <p:nvSpPr>
            <p:cNvPr id="15480" name="TextBox 10"/>
            <p:cNvSpPr txBox="1">
              <a:spLocks noChangeArrowheads="1"/>
            </p:cNvSpPr>
            <p:nvPr/>
          </p:nvSpPr>
          <p:spPr bwMode="auto">
            <a:xfrm>
              <a:off x="1157" y="1141"/>
              <a:ext cx="270"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b2</a:t>
              </a:r>
            </a:p>
          </p:txBody>
        </p:sp>
        <p:sp>
          <p:nvSpPr>
            <p:cNvPr id="15481" name="TextBox 11"/>
            <p:cNvSpPr txBox="1">
              <a:spLocks noChangeArrowheads="1"/>
            </p:cNvSpPr>
            <p:nvPr/>
          </p:nvSpPr>
          <p:spPr bwMode="auto">
            <a:xfrm>
              <a:off x="918" y="1443"/>
              <a:ext cx="270" cy="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b3</a:t>
              </a:r>
            </a:p>
          </p:txBody>
        </p:sp>
        <p:sp>
          <p:nvSpPr>
            <p:cNvPr id="15482" name="TextBox 12"/>
            <p:cNvSpPr txBox="1">
              <a:spLocks noChangeArrowheads="1"/>
            </p:cNvSpPr>
            <p:nvPr/>
          </p:nvSpPr>
          <p:spPr bwMode="auto">
            <a:xfrm>
              <a:off x="1160" y="2633"/>
              <a:ext cx="325" cy="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b11</a:t>
              </a:r>
            </a:p>
          </p:txBody>
        </p:sp>
        <p:sp>
          <p:nvSpPr>
            <p:cNvPr id="22688" name="Oval 14"/>
            <p:cNvSpPr/>
            <p:nvPr/>
          </p:nvSpPr>
          <p:spPr>
            <a:xfrm>
              <a:off x="815" y="1006"/>
              <a:ext cx="95"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22689" name="Oval 15"/>
            <p:cNvSpPr/>
            <p:nvPr/>
          </p:nvSpPr>
          <p:spPr>
            <a:xfrm>
              <a:off x="815" y="672"/>
              <a:ext cx="95"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22690" name="Oval 16"/>
            <p:cNvSpPr/>
            <p:nvPr/>
          </p:nvSpPr>
          <p:spPr>
            <a:xfrm>
              <a:off x="1112" y="2632"/>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22692" name="Oval 19"/>
            <p:cNvSpPr/>
            <p:nvPr/>
          </p:nvSpPr>
          <p:spPr>
            <a:xfrm>
              <a:off x="1104" y="1248"/>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15487" name="TextBox 22"/>
            <p:cNvSpPr txBox="1">
              <a:spLocks noChangeArrowheads="1"/>
            </p:cNvSpPr>
            <p:nvPr/>
          </p:nvSpPr>
          <p:spPr bwMode="auto">
            <a:xfrm>
              <a:off x="1208" y="2153"/>
              <a:ext cx="270" cy="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b8</a:t>
              </a:r>
            </a:p>
          </p:txBody>
        </p:sp>
        <p:cxnSp>
          <p:nvCxnSpPr>
            <p:cNvPr id="22693" name="Straight Arrow Connector 24"/>
            <p:cNvCxnSpPr>
              <a:stCxn id="20" idx="3"/>
              <a:endCxn id="15395" idx="0"/>
            </p:cNvCxnSpPr>
            <p:nvPr/>
          </p:nvCxnSpPr>
          <p:spPr>
            <a:xfrm rot="5400000">
              <a:off x="932" y="1310"/>
              <a:ext cx="166"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22694" name="Straight Arrow Connector 25"/>
            <p:cNvCxnSpPr>
              <a:stCxn id="20" idx="5"/>
            </p:cNvCxnSpPr>
            <p:nvPr/>
          </p:nvCxnSpPr>
          <p:spPr>
            <a:xfrm rot="16200000" flipH="1">
              <a:off x="1206" y="1310"/>
              <a:ext cx="166"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5490" name="Straight Arrow Connector 26"/>
            <p:cNvCxnSpPr>
              <a:cxnSpLocks noChangeShapeType="1"/>
            </p:cNvCxnSpPr>
            <p:nvPr/>
          </p:nvCxnSpPr>
          <p:spPr bwMode="auto">
            <a:xfrm>
              <a:off x="920" y="2064"/>
              <a:ext cx="206" cy="158"/>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15491" name="Straight Arrow Connector 27"/>
            <p:cNvCxnSpPr>
              <a:cxnSpLocks noChangeShapeType="1"/>
            </p:cNvCxnSpPr>
            <p:nvPr/>
          </p:nvCxnSpPr>
          <p:spPr bwMode="auto">
            <a:xfrm flipH="1">
              <a:off x="1194" y="2064"/>
              <a:ext cx="206" cy="158"/>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sp>
          <p:nvSpPr>
            <p:cNvPr id="15492" name="TextBox 28"/>
            <p:cNvSpPr txBox="1">
              <a:spLocks noChangeArrowheads="1"/>
            </p:cNvSpPr>
            <p:nvPr/>
          </p:nvSpPr>
          <p:spPr bwMode="auto">
            <a:xfrm>
              <a:off x="1401" y="1439"/>
              <a:ext cx="270"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b4</a:t>
              </a:r>
            </a:p>
          </p:txBody>
        </p:sp>
        <p:sp>
          <p:nvSpPr>
            <p:cNvPr id="22700" name="Freeform 29"/>
            <p:cNvSpPr/>
            <p:nvPr/>
          </p:nvSpPr>
          <p:spPr>
            <a:xfrm>
              <a:off x="768" y="1104"/>
              <a:ext cx="395" cy="1825"/>
            </a:xfrm>
            <a:custGeom>
              <a:avLst/>
              <a:gdLst>
                <a:gd name="connsiteX0" fmla="*/ 781538 w 781538"/>
                <a:gd name="connsiteY0" fmla="*/ 2969846 h 3354103"/>
                <a:gd name="connsiteX1" fmla="*/ 234461 w 781538"/>
                <a:gd name="connsiteY1" fmla="*/ 3118339 h 3354103"/>
                <a:gd name="connsiteX2" fmla="*/ 7815 w 781538"/>
                <a:gd name="connsiteY2" fmla="*/ 1555262 h 3354103"/>
                <a:gd name="connsiteX3" fmla="*/ 187569 w 781538"/>
                <a:gd name="connsiteY3" fmla="*/ 0 h 3354103"/>
                <a:gd name="connsiteX4" fmla="*/ 187569 w 781538"/>
                <a:gd name="connsiteY4" fmla="*/ 0 h 3354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538" h="3354103">
                  <a:moveTo>
                    <a:pt x="781538" y="2969846"/>
                  </a:moveTo>
                  <a:cubicBezTo>
                    <a:pt x="572476" y="3161974"/>
                    <a:pt x="363415" y="3354103"/>
                    <a:pt x="234461" y="3118339"/>
                  </a:cubicBezTo>
                  <a:cubicBezTo>
                    <a:pt x="105507" y="2882575"/>
                    <a:pt x="15630" y="2074985"/>
                    <a:pt x="7815" y="1555262"/>
                  </a:cubicBezTo>
                  <a:cubicBezTo>
                    <a:pt x="0" y="1035539"/>
                    <a:pt x="187569" y="0"/>
                    <a:pt x="187569" y="0"/>
                  </a:cubicBezTo>
                  <a:lnTo>
                    <a:pt x="187569" y="0"/>
                  </a:lnTo>
                </a:path>
              </a:pathLst>
            </a:custGeom>
            <a:ln w="12700">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latin typeface="Calibri" panose="020F0502020204030204" pitchFamily="34" charset="0"/>
              </a:endParaRPr>
            </a:p>
          </p:txBody>
        </p:sp>
        <p:sp>
          <p:nvSpPr>
            <p:cNvPr id="15494" name="TextBox 30"/>
            <p:cNvSpPr txBox="1">
              <a:spLocks noChangeArrowheads="1"/>
            </p:cNvSpPr>
            <p:nvPr/>
          </p:nvSpPr>
          <p:spPr bwMode="auto">
            <a:xfrm>
              <a:off x="884" y="624"/>
              <a:ext cx="392"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entry</a:t>
              </a:r>
            </a:p>
          </p:txBody>
        </p:sp>
        <p:sp>
          <p:nvSpPr>
            <p:cNvPr id="15495" name="TextBox 31"/>
            <p:cNvSpPr txBox="1">
              <a:spLocks noChangeArrowheads="1"/>
            </p:cNvSpPr>
            <p:nvPr/>
          </p:nvSpPr>
          <p:spPr bwMode="auto">
            <a:xfrm>
              <a:off x="989" y="3120"/>
              <a:ext cx="320" cy="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exit</a:t>
              </a:r>
            </a:p>
          </p:txBody>
        </p:sp>
        <p:sp>
          <p:nvSpPr>
            <p:cNvPr id="15496" name="TextBox 11"/>
            <p:cNvSpPr txBox="1">
              <a:spLocks noChangeArrowheads="1"/>
            </p:cNvSpPr>
            <p:nvPr/>
          </p:nvSpPr>
          <p:spPr bwMode="auto">
            <a:xfrm>
              <a:off x="926" y="2393"/>
              <a:ext cx="270"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b9</a:t>
              </a:r>
            </a:p>
          </p:txBody>
        </p:sp>
        <p:sp>
          <p:nvSpPr>
            <p:cNvPr id="22701" name="Oval 19"/>
            <p:cNvSpPr/>
            <p:nvPr/>
          </p:nvSpPr>
          <p:spPr>
            <a:xfrm>
              <a:off x="1112" y="2192"/>
              <a:ext cx="96" cy="95"/>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15498" name="Oval 20"/>
            <p:cNvSpPr>
              <a:spLocks noChangeArrowheads="1"/>
            </p:cNvSpPr>
            <p:nvPr/>
          </p:nvSpPr>
          <p:spPr bwMode="auto">
            <a:xfrm>
              <a:off x="872" y="2440"/>
              <a:ext cx="96" cy="96"/>
            </a:xfrm>
            <a:prstGeom prst="ellipse">
              <a:avLst/>
            </a:prstGeom>
            <a:solidFill>
              <a:srgbClr val="BC5332"/>
            </a:solidFill>
            <a:ln>
              <a:noFill/>
            </a:ln>
            <a:extLst>
              <a:ext uri="{91240B29-F687-4F45-9708-019B960494DF}">
                <a14:hiddenLine xmlns:a14="http://schemas.microsoft.com/office/drawing/2010/main" w="3175" algn="ctr">
                  <a:solidFill>
                    <a:srgbClr val="000000"/>
                  </a:solidFill>
                  <a:round/>
                  <a:headEnd/>
                  <a:tailEnd/>
                </a14:hiddenLine>
              </a:ext>
            </a:extLst>
          </p:spPr>
          <p:txBody>
            <a:bodyPr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sz="1000">
                <a:solidFill>
                  <a:srgbClr val="FFFFFF"/>
                </a:solidFill>
                <a:latin typeface="Calibri" panose="020F0502020204030204" pitchFamily="34" charset="0"/>
              </a:endParaRPr>
            </a:p>
          </p:txBody>
        </p:sp>
        <p:cxnSp>
          <p:nvCxnSpPr>
            <p:cNvPr id="15499" name="Straight Arrow Connector 24"/>
            <p:cNvCxnSpPr>
              <a:cxnSpLocks noChangeShapeType="1"/>
            </p:cNvCxnSpPr>
            <p:nvPr/>
          </p:nvCxnSpPr>
          <p:spPr bwMode="auto">
            <a:xfrm flipH="1">
              <a:off x="920" y="2273"/>
              <a:ext cx="206" cy="167"/>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15500" name="Straight Arrow Connector 25"/>
            <p:cNvCxnSpPr>
              <a:cxnSpLocks noChangeShapeType="1"/>
            </p:cNvCxnSpPr>
            <p:nvPr/>
          </p:nvCxnSpPr>
          <p:spPr bwMode="auto">
            <a:xfrm>
              <a:off x="1194" y="2273"/>
              <a:ext cx="206" cy="167"/>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22706" name="Straight Arrow Connector 26"/>
            <p:cNvCxnSpPr>
              <a:stCxn id="15395" idx="4"/>
              <a:endCxn id="7" idx="1"/>
            </p:cNvCxnSpPr>
            <p:nvPr/>
          </p:nvCxnSpPr>
          <p:spPr>
            <a:xfrm rot="16200000" flipH="1">
              <a:off x="945" y="2512"/>
              <a:ext cx="161"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5502" name="Straight Arrow Connector 27"/>
            <p:cNvCxnSpPr>
              <a:cxnSpLocks noChangeShapeType="1"/>
            </p:cNvCxnSpPr>
            <p:nvPr/>
          </p:nvCxnSpPr>
          <p:spPr bwMode="auto">
            <a:xfrm flipH="1">
              <a:off x="1194" y="2536"/>
              <a:ext cx="206" cy="158"/>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sp>
          <p:nvSpPr>
            <p:cNvPr id="15503" name="TextBox 28"/>
            <p:cNvSpPr txBox="1">
              <a:spLocks noChangeArrowheads="1"/>
            </p:cNvSpPr>
            <p:nvPr/>
          </p:nvSpPr>
          <p:spPr bwMode="auto">
            <a:xfrm>
              <a:off x="1448" y="2392"/>
              <a:ext cx="326" cy="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b10</a:t>
              </a:r>
            </a:p>
          </p:txBody>
        </p:sp>
        <p:sp>
          <p:nvSpPr>
            <p:cNvPr id="15504" name="Oval 16"/>
            <p:cNvSpPr>
              <a:spLocks noChangeArrowheads="1"/>
            </p:cNvSpPr>
            <p:nvPr/>
          </p:nvSpPr>
          <p:spPr bwMode="auto">
            <a:xfrm>
              <a:off x="864" y="1488"/>
              <a:ext cx="96" cy="96"/>
            </a:xfrm>
            <a:prstGeom prst="ellipse">
              <a:avLst/>
            </a:prstGeom>
            <a:solidFill>
              <a:srgbClr val="BC5332"/>
            </a:solidFill>
            <a:ln>
              <a:noFill/>
            </a:ln>
            <a:effectLst>
              <a:outerShdw dist="20000" dir="5400000" rotWithShape="0">
                <a:srgbClr val="000000">
                  <a:alpha val="37999"/>
                </a:srgbClr>
              </a:outerShdw>
            </a:effectLst>
            <a:extLst>
              <a:ext uri="{91240B29-F687-4F45-9708-019B960494DF}">
                <a14:hiddenLine xmlns:a14="http://schemas.microsoft.com/office/drawing/2010/main" w="9525" algn="ctr">
                  <a:solidFill>
                    <a:srgbClr val="4A7EBB"/>
                  </a:solidFill>
                  <a:round/>
                  <a:headEnd/>
                  <a:tailEnd/>
                </a14:hiddenLine>
              </a:ext>
            </a:extLst>
          </p:spPr>
          <p:txBody>
            <a:bodyPr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sz="1000">
                <a:solidFill>
                  <a:srgbClr val="000000"/>
                </a:solidFill>
                <a:latin typeface="Calibri" panose="020F0502020204030204" pitchFamily="34" charset="0"/>
              </a:endParaRPr>
            </a:p>
          </p:txBody>
        </p:sp>
        <p:sp>
          <p:nvSpPr>
            <p:cNvPr id="15505" name="Oval 16"/>
            <p:cNvSpPr>
              <a:spLocks noChangeArrowheads="1"/>
            </p:cNvSpPr>
            <p:nvPr/>
          </p:nvSpPr>
          <p:spPr bwMode="auto">
            <a:xfrm>
              <a:off x="1344" y="1488"/>
              <a:ext cx="96" cy="96"/>
            </a:xfrm>
            <a:prstGeom prst="ellipse">
              <a:avLst/>
            </a:prstGeom>
            <a:solidFill>
              <a:srgbClr val="BC5332"/>
            </a:solidFill>
            <a:ln w="9525" algn="ctr">
              <a:solidFill>
                <a:srgbClr val="BC5332"/>
              </a:solidFill>
              <a:round/>
              <a:headEnd/>
              <a:tailEnd/>
            </a:ln>
            <a:effectLst>
              <a:outerShdw dist="20000" dir="5400000" rotWithShape="0">
                <a:srgbClr val="000000">
                  <a:alpha val="37999"/>
                </a:srgbClr>
              </a:outerShdw>
            </a:effectLst>
          </p:spPr>
          <p:txBody>
            <a:bodyPr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sz="1000">
                <a:solidFill>
                  <a:srgbClr val="000000"/>
                </a:solidFill>
                <a:latin typeface="Calibri" panose="020F0502020204030204" pitchFamily="34" charset="0"/>
              </a:endParaRPr>
            </a:p>
          </p:txBody>
        </p:sp>
        <p:sp>
          <p:nvSpPr>
            <p:cNvPr id="22710" name="Oval 16"/>
            <p:cNvSpPr/>
            <p:nvPr/>
          </p:nvSpPr>
          <p:spPr>
            <a:xfrm>
              <a:off x="1352" y="2440"/>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15507" name="TextBox 22"/>
            <p:cNvSpPr txBox="1">
              <a:spLocks noChangeArrowheads="1"/>
            </p:cNvSpPr>
            <p:nvPr/>
          </p:nvSpPr>
          <p:spPr bwMode="auto">
            <a:xfrm>
              <a:off x="1200" y="1671"/>
              <a:ext cx="270"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b5</a:t>
              </a:r>
            </a:p>
          </p:txBody>
        </p:sp>
        <p:cxnSp>
          <p:nvCxnSpPr>
            <p:cNvPr id="15508" name="Straight Arrow Connector 26"/>
            <p:cNvCxnSpPr>
              <a:cxnSpLocks noChangeShapeType="1"/>
            </p:cNvCxnSpPr>
            <p:nvPr/>
          </p:nvCxnSpPr>
          <p:spPr bwMode="auto">
            <a:xfrm>
              <a:off x="912" y="1584"/>
              <a:ext cx="206" cy="158"/>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15509" name="Straight Arrow Connector 27"/>
            <p:cNvCxnSpPr>
              <a:cxnSpLocks noChangeShapeType="1"/>
            </p:cNvCxnSpPr>
            <p:nvPr/>
          </p:nvCxnSpPr>
          <p:spPr bwMode="auto">
            <a:xfrm flipH="1">
              <a:off x="1186" y="1584"/>
              <a:ext cx="206" cy="158"/>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sp>
          <p:nvSpPr>
            <p:cNvPr id="22717" name="Oval 19"/>
            <p:cNvSpPr/>
            <p:nvPr/>
          </p:nvSpPr>
          <p:spPr>
            <a:xfrm>
              <a:off x="1104" y="1710"/>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15511" name="TextBox 11"/>
            <p:cNvSpPr txBox="1">
              <a:spLocks noChangeArrowheads="1"/>
            </p:cNvSpPr>
            <p:nvPr/>
          </p:nvSpPr>
          <p:spPr bwMode="auto">
            <a:xfrm>
              <a:off x="918" y="1921"/>
              <a:ext cx="270" cy="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b6</a:t>
              </a:r>
            </a:p>
          </p:txBody>
        </p:sp>
        <p:sp>
          <p:nvSpPr>
            <p:cNvPr id="22718" name="Oval 19"/>
            <p:cNvSpPr/>
            <p:nvPr/>
          </p:nvSpPr>
          <p:spPr>
            <a:xfrm>
              <a:off x="1104" y="1717"/>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cxnSp>
          <p:nvCxnSpPr>
            <p:cNvPr id="22720" name="Straight Arrow Connector 24"/>
            <p:cNvCxnSpPr>
              <a:stCxn id="20" idx="3"/>
              <a:endCxn id="15395" idx="0"/>
            </p:cNvCxnSpPr>
            <p:nvPr/>
          </p:nvCxnSpPr>
          <p:spPr>
            <a:xfrm rot="5400000">
              <a:off x="932" y="1779"/>
              <a:ext cx="166"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22721" name="Straight Arrow Connector 25"/>
            <p:cNvCxnSpPr>
              <a:stCxn id="20" idx="5"/>
            </p:cNvCxnSpPr>
            <p:nvPr/>
          </p:nvCxnSpPr>
          <p:spPr>
            <a:xfrm rot="16200000" flipH="1">
              <a:off x="1206" y="1779"/>
              <a:ext cx="166"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15515" name="TextBox 28"/>
            <p:cNvSpPr txBox="1">
              <a:spLocks noChangeArrowheads="1"/>
            </p:cNvSpPr>
            <p:nvPr/>
          </p:nvSpPr>
          <p:spPr bwMode="auto">
            <a:xfrm>
              <a:off x="1401" y="1917"/>
              <a:ext cx="270"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b7</a:t>
              </a:r>
            </a:p>
          </p:txBody>
        </p:sp>
        <p:sp>
          <p:nvSpPr>
            <p:cNvPr id="15516" name="Oval 16"/>
            <p:cNvSpPr>
              <a:spLocks noChangeArrowheads="1"/>
            </p:cNvSpPr>
            <p:nvPr/>
          </p:nvSpPr>
          <p:spPr bwMode="auto">
            <a:xfrm>
              <a:off x="864" y="1966"/>
              <a:ext cx="96" cy="96"/>
            </a:xfrm>
            <a:prstGeom prst="ellipse">
              <a:avLst/>
            </a:prstGeom>
            <a:solidFill>
              <a:srgbClr val="BC5332"/>
            </a:solidFill>
            <a:ln>
              <a:noFill/>
            </a:ln>
            <a:effectLst>
              <a:outerShdw dist="20000" dir="5400000" rotWithShape="0">
                <a:srgbClr val="000000">
                  <a:alpha val="37999"/>
                </a:srgbClr>
              </a:outerShdw>
            </a:effectLst>
            <a:extLst>
              <a:ext uri="{91240B29-F687-4F45-9708-019B960494DF}">
                <a14:hiddenLine xmlns:a14="http://schemas.microsoft.com/office/drawing/2010/main" w="9525" algn="ctr">
                  <a:solidFill>
                    <a:srgbClr val="4A7EBB"/>
                  </a:solidFill>
                  <a:round/>
                  <a:headEnd/>
                  <a:tailEnd/>
                </a14:hiddenLine>
              </a:ext>
            </a:extLst>
          </p:spPr>
          <p:txBody>
            <a:bodyPr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sz="1000">
                <a:solidFill>
                  <a:srgbClr val="000000"/>
                </a:solidFill>
                <a:latin typeface="Calibri" panose="020F0502020204030204" pitchFamily="34" charset="0"/>
              </a:endParaRPr>
            </a:p>
          </p:txBody>
        </p:sp>
        <p:sp>
          <p:nvSpPr>
            <p:cNvPr id="15517" name="Oval 16"/>
            <p:cNvSpPr>
              <a:spLocks noChangeArrowheads="1"/>
            </p:cNvSpPr>
            <p:nvPr/>
          </p:nvSpPr>
          <p:spPr bwMode="auto">
            <a:xfrm>
              <a:off x="1344" y="1966"/>
              <a:ext cx="96" cy="96"/>
            </a:xfrm>
            <a:prstGeom prst="ellipse">
              <a:avLst/>
            </a:prstGeom>
            <a:solidFill>
              <a:srgbClr val="BC5332"/>
            </a:solidFill>
            <a:ln w="9525" algn="ctr">
              <a:solidFill>
                <a:srgbClr val="BC5332"/>
              </a:solidFill>
              <a:round/>
              <a:headEnd/>
              <a:tailEnd/>
            </a:ln>
            <a:effectLst>
              <a:outerShdw dist="20000" dir="5400000" rotWithShape="0">
                <a:srgbClr val="000000">
                  <a:alpha val="37999"/>
                </a:srgbClr>
              </a:outerShdw>
            </a:effectLst>
          </p:spPr>
          <p:txBody>
            <a:bodyPr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sz="1000">
                <a:solidFill>
                  <a:srgbClr val="000000"/>
                </a:solidFill>
                <a:latin typeface="Calibri" panose="020F0502020204030204" pitchFamily="34" charset="0"/>
              </a:endParaRPr>
            </a:p>
          </p:txBody>
        </p:sp>
        <p:sp>
          <p:nvSpPr>
            <p:cNvPr id="15518" name="Oval 19"/>
            <p:cNvSpPr>
              <a:spLocks noChangeArrowheads="1"/>
            </p:cNvSpPr>
            <p:nvPr/>
          </p:nvSpPr>
          <p:spPr bwMode="auto">
            <a:xfrm>
              <a:off x="1344" y="1488"/>
              <a:ext cx="96" cy="96"/>
            </a:xfrm>
            <a:prstGeom prst="ellipse">
              <a:avLst/>
            </a:prstGeom>
            <a:solidFill>
              <a:srgbClr val="E02C0E"/>
            </a:solidFill>
            <a:ln w="9525" algn="ctr">
              <a:solidFill>
                <a:srgbClr val="4A7EBB"/>
              </a:solidFill>
              <a:round/>
              <a:headEnd/>
              <a:tailEnd/>
            </a:ln>
            <a:effectLst>
              <a:outerShdw dist="20000" dir="5400000" rotWithShape="0">
                <a:srgbClr val="000000">
                  <a:alpha val="37999"/>
                </a:srgbClr>
              </a:outerShdw>
            </a:effectLst>
          </p:spPr>
          <p:txBody>
            <a:bodyPr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sz="1000">
                <a:solidFill>
                  <a:srgbClr val="000000"/>
                </a:solidFill>
                <a:latin typeface="Calibri" panose="020F0502020204030204" pitchFamily="34" charset="0"/>
              </a:endParaRPr>
            </a:p>
          </p:txBody>
        </p:sp>
        <p:sp>
          <p:nvSpPr>
            <p:cNvPr id="15519" name="Oval 19"/>
            <p:cNvSpPr>
              <a:spLocks noChangeArrowheads="1"/>
            </p:cNvSpPr>
            <p:nvPr/>
          </p:nvSpPr>
          <p:spPr bwMode="auto">
            <a:xfrm>
              <a:off x="864" y="1488"/>
              <a:ext cx="96" cy="96"/>
            </a:xfrm>
            <a:prstGeom prst="ellipse">
              <a:avLst/>
            </a:prstGeom>
            <a:solidFill>
              <a:srgbClr val="E02C0E"/>
            </a:solidFill>
            <a:ln w="9525" algn="ctr">
              <a:solidFill>
                <a:srgbClr val="4A7EBB"/>
              </a:solidFill>
              <a:round/>
              <a:headEnd/>
              <a:tailEnd/>
            </a:ln>
            <a:effectLst>
              <a:outerShdw dist="20000" dir="5400000" rotWithShape="0">
                <a:srgbClr val="000000">
                  <a:alpha val="37999"/>
                </a:srgbClr>
              </a:outerShdw>
            </a:effectLst>
          </p:spPr>
          <p:txBody>
            <a:bodyPr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sz="1000">
                <a:solidFill>
                  <a:srgbClr val="000000"/>
                </a:solidFill>
                <a:latin typeface="Calibri" panose="020F0502020204030204" pitchFamily="34" charset="0"/>
              </a:endParaRPr>
            </a:p>
          </p:txBody>
        </p:sp>
        <p:sp>
          <p:nvSpPr>
            <p:cNvPr id="15520" name="Oval 19"/>
            <p:cNvSpPr>
              <a:spLocks noChangeArrowheads="1"/>
            </p:cNvSpPr>
            <p:nvPr/>
          </p:nvSpPr>
          <p:spPr bwMode="auto">
            <a:xfrm>
              <a:off x="864" y="1968"/>
              <a:ext cx="96" cy="96"/>
            </a:xfrm>
            <a:prstGeom prst="ellipse">
              <a:avLst/>
            </a:prstGeom>
            <a:solidFill>
              <a:srgbClr val="E02C0E"/>
            </a:solidFill>
            <a:ln w="9525" algn="ctr">
              <a:solidFill>
                <a:srgbClr val="4A7EBB"/>
              </a:solidFill>
              <a:round/>
              <a:headEnd/>
              <a:tailEnd/>
            </a:ln>
            <a:effectLst>
              <a:outerShdw dist="20000" dir="5400000" rotWithShape="0">
                <a:srgbClr val="000000">
                  <a:alpha val="37999"/>
                </a:srgbClr>
              </a:outerShdw>
            </a:effectLst>
          </p:spPr>
          <p:txBody>
            <a:bodyPr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sz="1000">
                <a:solidFill>
                  <a:srgbClr val="000000"/>
                </a:solidFill>
                <a:latin typeface="Calibri" panose="020F0502020204030204" pitchFamily="34" charset="0"/>
              </a:endParaRPr>
            </a:p>
          </p:txBody>
        </p:sp>
        <p:sp>
          <p:nvSpPr>
            <p:cNvPr id="22731" name="Oval 19"/>
            <p:cNvSpPr/>
            <p:nvPr/>
          </p:nvSpPr>
          <p:spPr>
            <a:xfrm>
              <a:off x="864" y="2449"/>
              <a:ext cx="96" cy="95"/>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22732" name="Oval 19"/>
            <p:cNvSpPr/>
            <p:nvPr/>
          </p:nvSpPr>
          <p:spPr>
            <a:xfrm>
              <a:off x="1344" y="1969"/>
              <a:ext cx="96" cy="95"/>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grpSp>
      <p:grpSp>
        <p:nvGrpSpPr>
          <p:cNvPr id="15425" name="Group 425"/>
          <p:cNvGrpSpPr>
            <a:grpSpLocks/>
          </p:cNvGrpSpPr>
          <p:nvPr/>
        </p:nvGrpSpPr>
        <p:grpSpPr bwMode="auto">
          <a:xfrm>
            <a:off x="8991601" y="1905000"/>
            <a:ext cx="1458913" cy="2465388"/>
            <a:chOff x="528" y="624"/>
            <a:chExt cx="1246" cy="2770"/>
          </a:xfrm>
        </p:grpSpPr>
        <p:cxnSp>
          <p:nvCxnSpPr>
            <p:cNvPr id="22733" name="Straight Arrow Connector 3"/>
            <p:cNvCxnSpPr>
              <a:stCxn id="16" idx="4"/>
              <a:endCxn id="15" idx="0"/>
            </p:cNvCxnSpPr>
            <p:nvPr/>
          </p:nvCxnSpPr>
          <p:spPr>
            <a:xfrm rot="5400000">
              <a:off x="744" y="887"/>
              <a:ext cx="239" cy="1"/>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5428" name="Straight Arrow Connector 4"/>
            <p:cNvCxnSpPr>
              <a:cxnSpLocks noChangeShapeType="1"/>
            </p:cNvCxnSpPr>
            <p:nvPr/>
          </p:nvCxnSpPr>
          <p:spPr bwMode="auto">
            <a:xfrm>
              <a:off x="898" y="1088"/>
              <a:ext cx="220" cy="174"/>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sp>
          <p:nvSpPr>
            <p:cNvPr id="22736" name="Freeform 5"/>
            <p:cNvSpPr/>
            <p:nvPr/>
          </p:nvSpPr>
          <p:spPr>
            <a:xfrm>
              <a:off x="528" y="1104"/>
              <a:ext cx="384" cy="2064"/>
            </a:xfrm>
            <a:custGeom>
              <a:avLst/>
              <a:gdLst>
                <a:gd name="connsiteX0" fmla="*/ 758537 w 945573"/>
                <a:gd name="connsiteY0" fmla="*/ 0 h 2909454"/>
                <a:gd name="connsiteX1" fmla="*/ 31173 w 945573"/>
                <a:gd name="connsiteY1" fmla="*/ 1475509 h 2909454"/>
                <a:gd name="connsiteX2" fmla="*/ 945573 w 945573"/>
                <a:gd name="connsiteY2" fmla="*/ 2909454 h 2909454"/>
              </a:gdLst>
              <a:ahLst/>
              <a:cxnLst>
                <a:cxn ang="0">
                  <a:pos x="connsiteX0" y="connsiteY0"/>
                </a:cxn>
                <a:cxn ang="0">
                  <a:pos x="connsiteX1" y="connsiteY1"/>
                </a:cxn>
                <a:cxn ang="0">
                  <a:pos x="connsiteX2" y="connsiteY2"/>
                </a:cxn>
              </a:cxnLst>
              <a:rect l="l" t="t" r="r" b="b"/>
              <a:pathLst>
                <a:path w="945573" h="2909454">
                  <a:moveTo>
                    <a:pt x="758537" y="0"/>
                  </a:moveTo>
                  <a:cubicBezTo>
                    <a:pt x="379268" y="495300"/>
                    <a:pt x="0" y="990600"/>
                    <a:pt x="31173" y="1475509"/>
                  </a:cubicBezTo>
                  <a:cubicBezTo>
                    <a:pt x="62346" y="1960418"/>
                    <a:pt x="503959" y="2434936"/>
                    <a:pt x="945573" y="2909454"/>
                  </a:cubicBezTo>
                </a:path>
              </a:pathLst>
            </a:custGeom>
            <a:ln w="12700">
              <a:tailEnd type="triangle" w="lg" len="lg"/>
            </a:ln>
          </p:spPr>
          <p:style>
            <a:lnRef idx="1">
              <a:schemeClr val="accent1"/>
            </a:lnRef>
            <a:fillRef idx="0">
              <a:schemeClr val="accent1"/>
            </a:fillRef>
            <a:effectRef idx="0">
              <a:schemeClr val="accent1"/>
            </a:effectRef>
            <a:fontRef idx="minor">
              <a:schemeClr val="tx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latin typeface="Calibri" panose="020F0502020204030204" pitchFamily="34" charset="0"/>
              </a:endParaRPr>
            </a:p>
          </p:txBody>
        </p:sp>
        <p:sp>
          <p:nvSpPr>
            <p:cNvPr id="22737" name="Oval 8"/>
            <p:cNvSpPr/>
            <p:nvPr/>
          </p:nvSpPr>
          <p:spPr>
            <a:xfrm>
              <a:off x="912" y="3119"/>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15431" name="TextBox 9"/>
            <p:cNvSpPr txBox="1">
              <a:spLocks noChangeArrowheads="1"/>
            </p:cNvSpPr>
            <p:nvPr/>
          </p:nvSpPr>
          <p:spPr bwMode="auto">
            <a:xfrm>
              <a:off x="864" y="909"/>
              <a:ext cx="270"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b1</a:t>
              </a:r>
            </a:p>
          </p:txBody>
        </p:sp>
        <p:sp>
          <p:nvSpPr>
            <p:cNvPr id="15432" name="TextBox 10"/>
            <p:cNvSpPr txBox="1">
              <a:spLocks noChangeArrowheads="1"/>
            </p:cNvSpPr>
            <p:nvPr/>
          </p:nvSpPr>
          <p:spPr bwMode="auto">
            <a:xfrm>
              <a:off x="1157" y="1141"/>
              <a:ext cx="270"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b2</a:t>
              </a:r>
            </a:p>
          </p:txBody>
        </p:sp>
        <p:sp>
          <p:nvSpPr>
            <p:cNvPr id="15433" name="TextBox 11"/>
            <p:cNvSpPr txBox="1">
              <a:spLocks noChangeArrowheads="1"/>
            </p:cNvSpPr>
            <p:nvPr/>
          </p:nvSpPr>
          <p:spPr bwMode="auto">
            <a:xfrm>
              <a:off x="918" y="1443"/>
              <a:ext cx="270" cy="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b3</a:t>
              </a:r>
            </a:p>
          </p:txBody>
        </p:sp>
        <p:sp>
          <p:nvSpPr>
            <p:cNvPr id="15434" name="TextBox 12"/>
            <p:cNvSpPr txBox="1">
              <a:spLocks noChangeArrowheads="1"/>
            </p:cNvSpPr>
            <p:nvPr/>
          </p:nvSpPr>
          <p:spPr bwMode="auto">
            <a:xfrm>
              <a:off x="1160" y="2633"/>
              <a:ext cx="325" cy="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b11</a:t>
              </a:r>
            </a:p>
          </p:txBody>
        </p:sp>
        <p:sp>
          <p:nvSpPr>
            <p:cNvPr id="22738" name="Oval 14"/>
            <p:cNvSpPr/>
            <p:nvPr/>
          </p:nvSpPr>
          <p:spPr>
            <a:xfrm>
              <a:off x="815" y="1006"/>
              <a:ext cx="95"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22740" name="Oval 15"/>
            <p:cNvSpPr/>
            <p:nvPr/>
          </p:nvSpPr>
          <p:spPr>
            <a:xfrm>
              <a:off x="815" y="672"/>
              <a:ext cx="95"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22741" name="Oval 16"/>
            <p:cNvSpPr/>
            <p:nvPr/>
          </p:nvSpPr>
          <p:spPr>
            <a:xfrm>
              <a:off x="1112" y="2632"/>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22742" name="Oval 19"/>
            <p:cNvSpPr/>
            <p:nvPr/>
          </p:nvSpPr>
          <p:spPr>
            <a:xfrm>
              <a:off x="1104" y="1248"/>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15439" name="TextBox 22"/>
            <p:cNvSpPr txBox="1">
              <a:spLocks noChangeArrowheads="1"/>
            </p:cNvSpPr>
            <p:nvPr/>
          </p:nvSpPr>
          <p:spPr bwMode="auto">
            <a:xfrm>
              <a:off x="1208" y="2153"/>
              <a:ext cx="270" cy="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b8</a:t>
              </a:r>
            </a:p>
          </p:txBody>
        </p:sp>
        <p:cxnSp>
          <p:nvCxnSpPr>
            <p:cNvPr id="22744" name="Straight Arrow Connector 24"/>
            <p:cNvCxnSpPr>
              <a:stCxn id="20" idx="3"/>
              <a:endCxn id="15395" idx="0"/>
            </p:cNvCxnSpPr>
            <p:nvPr/>
          </p:nvCxnSpPr>
          <p:spPr>
            <a:xfrm rot="5400000">
              <a:off x="932" y="1310"/>
              <a:ext cx="166"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22745" name="Straight Arrow Connector 25"/>
            <p:cNvCxnSpPr>
              <a:stCxn id="20" idx="5"/>
            </p:cNvCxnSpPr>
            <p:nvPr/>
          </p:nvCxnSpPr>
          <p:spPr>
            <a:xfrm rot="16200000" flipH="1">
              <a:off x="1206" y="1310"/>
              <a:ext cx="166"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5442" name="Straight Arrow Connector 26"/>
            <p:cNvCxnSpPr>
              <a:cxnSpLocks noChangeShapeType="1"/>
            </p:cNvCxnSpPr>
            <p:nvPr/>
          </p:nvCxnSpPr>
          <p:spPr bwMode="auto">
            <a:xfrm>
              <a:off x="920" y="2064"/>
              <a:ext cx="206" cy="158"/>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15443" name="Straight Arrow Connector 27"/>
            <p:cNvCxnSpPr>
              <a:cxnSpLocks noChangeShapeType="1"/>
            </p:cNvCxnSpPr>
            <p:nvPr/>
          </p:nvCxnSpPr>
          <p:spPr bwMode="auto">
            <a:xfrm flipH="1">
              <a:off x="1194" y="2064"/>
              <a:ext cx="206" cy="158"/>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sp>
          <p:nvSpPr>
            <p:cNvPr id="15444" name="TextBox 28"/>
            <p:cNvSpPr txBox="1">
              <a:spLocks noChangeArrowheads="1"/>
            </p:cNvSpPr>
            <p:nvPr/>
          </p:nvSpPr>
          <p:spPr bwMode="auto">
            <a:xfrm>
              <a:off x="1401" y="1439"/>
              <a:ext cx="270"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b4</a:t>
              </a:r>
            </a:p>
          </p:txBody>
        </p:sp>
        <p:sp>
          <p:nvSpPr>
            <p:cNvPr id="22749" name="Freeform 29"/>
            <p:cNvSpPr/>
            <p:nvPr/>
          </p:nvSpPr>
          <p:spPr>
            <a:xfrm>
              <a:off x="768" y="1104"/>
              <a:ext cx="395" cy="1825"/>
            </a:xfrm>
            <a:custGeom>
              <a:avLst/>
              <a:gdLst>
                <a:gd name="connsiteX0" fmla="*/ 781538 w 781538"/>
                <a:gd name="connsiteY0" fmla="*/ 2969846 h 3354103"/>
                <a:gd name="connsiteX1" fmla="*/ 234461 w 781538"/>
                <a:gd name="connsiteY1" fmla="*/ 3118339 h 3354103"/>
                <a:gd name="connsiteX2" fmla="*/ 7815 w 781538"/>
                <a:gd name="connsiteY2" fmla="*/ 1555262 h 3354103"/>
                <a:gd name="connsiteX3" fmla="*/ 187569 w 781538"/>
                <a:gd name="connsiteY3" fmla="*/ 0 h 3354103"/>
                <a:gd name="connsiteX4" fmla="*/ 187569 w 781538"/>
                <a:gd name="connsiteY4" fmla="*/ 0 h 3354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538" h="3354103">
                  <a:moveTo>
                    <a:pt x="781538" y="2969846"/>
                  </a:moveTo>
                  <a:cubicBezTo>
                    <a:pt x="572476" y="3161974"/>
                    <a:pt x="363415" y="3354103"/>
                    <a:pt x="234461" y="3118339"/>
                  </a:cubicBezTo>
                  <a:cubicBezTo>
                    <a:pt x="105507" y="2882575"/>
                    <a:pt x="15630" y="2074985"/>
                    <a:pt x="7815" y="1555262"/>
                  </a:cubicBezTo>
                  <a:cubicBezTo>
                    <a:pt x="0" y="1035539"/>
                    <a:pt x="187569" y="0"/>
                    <a:pt x="187569" y="0"/>
                  </a:cubicBezTo>
                  <a:lnTo>
                    <a:pt x="187569" y="0"/>
                  </a:lnTo>
                </a:path>
              </a:pathLst>
            </a:custGeom>
            <a:ln w="12700">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latin typeface="Calibri" panose="020F0502020204030204" pitchFamily="34" charset="0"/>
              </a:endParaRPr>
            </a:p>
          </p:txBody>
        </p:sp>
        <p:sp>
          <p:nvSpPr>
            <p:cNvPr id="15446" name="TextBox 30"/>
            <p:cNvSpPr txBox="1">
              <a:spLocks noChangeArrowheads="1"/>
            </p:cNvSpPr>
            <p:nvPr/>
          </p:nvSpPr>
          <p:spPr bwMode="auto">
            <a:xfrm>
              <a:off x="884" y="624"/>
              <a:ext cx="392"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entry</a:t>
              </a:r>
            </a:p>
          </p:txBody>
        </p:sp>
        <p:sp>
          <p:nvSpPr>
            <p:cNvPr id="15447" name="TextBox 31"/>
            <p:cNvSpPr txBox="1">
              <a:spLocks noChangeArrowheads="1"/>
            </p:cNvSpPr>
            <p:nvPr/>
          </p:nvSpPr>
          <p:spPr bwMode="auto">
            <a:xfrm>
              <a:off x="989" y="3120"/>
              <a:ext cx="320" cy="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exit</a:t>
              </a:r>
            </a:p>
          </p:txBody>
        </p:sp>
        <p:sp>
          <p:nvSpPr>
            <p:cNvPr id="15448" name="TextBox 11"/>
            <p:cNvSpPr txBox="1">
              <a:spLocks noChangeArrowheads="1"/>
            </p:cNvSpPr>
            <p:nvPr/>
          </p:nvSpPr>
          <p:spPr bwMode="auto">
            <a:xfrm>
              <a:off x="926" y="2393"/>
              <a:ext cx="270"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b9</a:t>
              </a:r>
            </a:p>
          </p:txBody>
        </p:sp>
        <p:sp>
          <p:nvSpPr>
            <p:cNvPr id="22750" name="Oval 19"/>
            <p:cNvSpPr/>
            <p:nvPr/>
          </p:nvSpPr>
          <p:spPr>
            <a:xfrm>
              <a:off x="1112" y="2192"/>
              <a:ext cx="96" cy="95"/>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15450" name="Oval 20"/>
            <p:cNvSpPr>
              <a:spLocks noChangeArrowheads="1"/>
            </p:cNvSpPr>
            <p:nvPr/>
          </p:nvSpPr>
          <p:spPr bwMode="auto">
            <a:xfrm>
              <a:off x="872" y="2440"/>
              <a:ext cx="96" cy="96"/>
            </a:xfrm>
            <a:prstGeom prst="ellipse">
              <a:avLst/>
            </a:prstGeom>
            <a:solidFill>
              <a:srgbClr val="BC5332"/>
            </a:solidFill>
            <a:ln>
              <a:noFill/>
            </a:ln>
            <a:extLst>
              <a:ext uri="{91240B29-F687-4F45-9708-019B960494DF}">
                <a14:hiddenLine xmlns:a14="http://schemas.microsoft.com/office/drawing/2010/main" w="3175" algn="ctr">
                  <a:solidFill>
                    <a:srgbClr val="000000"/>
                  </a:solidFill>
                  <a:round/>
                  <a:headEnd/>
                  <a:tailEnd/>
                </a14:hiddenLine>
              </a:ext>
            </a:extLst>
          </p:spPr>
          <p:txBody>
            <a:bodyPr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sz="1000">
                <a:solidFill>
                  <a:srgbClr val="FFFFFF"/>
                </a:solidFill>
                <a:latin typeface="Calibri" panose="020F0502020204030204" pitchFamily="34" charset="0"/>
              </a:endParaRPr>
            </a:p>
          </p:txBody>
        </p:sp>
        <p:cxnSp>
          <p:nvCxnSpPr>
            <p:cNvPr id="15451" name="Straight Arrow Connector 24"/>
            <p:cNvCxnSpPr>
              <a:cxnSpLocks noChangeShapeType="1"/>
            </p:cNvCxnSpPr>
            <p:nvPr/>
          </p:nvCxnSpPr>
          <p:spPr bwMode="auto">
            <a:xfrm flipH="1">
              <a:off x="920" y="2273"/>
              <a:ext cx="206" cy="167"/>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15452" name="Straight Arrow Connector 25"/>
            <p:cNvCxnSpPr>
              <a:cxnSpLocks noChangeShapeType="1"/>
            </p:cNvCxnSpPr>
            <p:nvPr/>
          </p:nvCxnSpPr>
          <p:spPr bwMode="auto">
            <a:xfrm>
              <a:off x="1194" y="2273"/>
              <a:ext cx="206" cy="167"/>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22786" name="Straight Arrow Connector 26"/>
            <p:cNvCxnSpPr>
              <a:stCxn id="15395" idx="4"/>
              <a:endCxn id="7" idx="1"/>
            </p:cNvCxnSpPr>
            <p:nvPr/>
          </p:nvCxnSpPr>
          <p:spPr>
            <a:xfrm rot="16200000" flipH="1">
              <a:off x="945" y="2512"/>
              <a:ext cx="161"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5454" name="Straight Arrow Connector 27"/>
            <p:cNvCxnSpPr>
              <a:cxnSpLocks noChangeShapeType="1"/>
            </p:cNvCxnSpPr>
            <p:nvPr/>
          </p:nvCxnSpPr>
          <p:spPr bwMode="auto">
            <a:xfrm flipH="1">
              <a:off x="1194" y="2536"/>
              <a:ext cx="206" cy="158"/>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sp>
          <p:nvSpPr>
            <p:cNvPr id="15455" name="TextBox 28"/>
            <p:cNvSpPr txBox="1">
              <a:spLocks noChangeArrowheads="1"/>
            </p:cNvSpPr>
            <p:nvPr/>
          </p:nvSpPr>
          <p:spPr bwMode="auto">
            <a:xfrm>
              <a:off x="1448" y="2392"/>
              <a:ext cx="326" cy="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b10</a:t>
              </a:r>
            </a:p>
          </p:txBody>
        </p:sp>
        <p:sp>
          <p:nvSpPr>
            <p:cNvPr id="15456" name="Oval 16"/>
            <p:cNvSpPr>
              <a:spLocks noChangeArrowheads="1"/>
            </p:cNvSpPr>
            <p:nvPr/>
          </p:nvSpPr>
          <p:spPr bwMode="auto">
            <a:xfrm>
              <a:off x="864" y="1488"/>
              <a:ext cx="96" cy="96"/>
            </a:xfrm>
            <a:prstGeom prst="ellipse">
              <a:avLst/>
            </a:prstGeom>
            <a:solidFill>
              <a:srgbClr val="BC5332"/>
            </a:solidFill>
            <a:ln>
              <a:noFill/>
            </a:ln>
            <a:effectLst>
              <a:outerShdw dist="20000" dir="5400000" rotWithShape="0">
                <a:srgbClr val="000000">
                  <a:alpha val="37999"/>
                </a:srgbClr>
              </a:outerShdw>
            </a:effectLst>
            <a:extLst>
              <a:ext uri="{91240B29-F687-4F45-9708-019B960494DF}">
                <a14:hiddenLine xmlns:a14="http://schemas.microsoft.com/office/drawing/2010/main" w="9525" algn="ctr">
                  <a:solidFill>
                    <a:srgbClr val="4A7EBB"/>
                  </a:solidFill>
                  <a:round/>
                  <a:headEnd/>
                  <a:tailEnd/>
                </a14:hiddenLine>
              </a:ext>
            </a:extLst>
          </p:spPr>
          <p:txBody>
            <a:bodyPr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sz="1000">
                <a:solidFill>
                  <a:srgbClr val="000000"/>
                </a:solidFill>
                <a:latin typeface="Calibri" panose="020F0502020204030204" pitchFamily="34" charset="0"/>
              </a:endParaRPr>
            </a:p>
          </p:txBody>
        </p:sp>
        <p:sp>
          <p:nvSpPr>
            <p:cNvPr id="15457" name="Oval 16"/>
            <p:cNvSpPr>
              <a:spLocks noChangeArrowheads="1"/>
            </p:cNvSpPr>
            <p:nvPr/>
          </p:nvSpPr>
          <p:spPr bwMode="auto">
            <a:xfrm>
              <a:off x="1344" y="1488"/>
              <a:ext cx="96" cy="96"/>
            </a:xfrm>
            <a:prstGeom prst="ellipse">
              <a:avLst/>
            </a:prstGeom>
            <a:solidFill>
              <a:srgbClr val="BC5332"/>
            </a:solidFill>
            <a:ln w="9525" algn="ctr">
              <a:solidFill>
                <a:srgbClr val="BC5332"/>
              </a:solidFill>
              <a:round/>
              <a:headEnd/>
              <a:tailEnd/>
            </a:ln>
            <a:effectLst>
              <a:outerShdw dist="20000" dir="5400000" rotWithShape="0">
                <a:srgbClr val="000000">
                  <a:alpha val="37999"/>
                </a:srgbClr>
              </a:outerShdw>
            </a:effectLst>
          </p:spPr>
          <p:txBody>
            <a:bodyPr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sz="1000">
                <a:solidFill>
                  <a:srgbClr val="000000"/>
                </a:solidFill>
                <a:latin typeface="Calibri" panose="020F0502020204030204" pitchFamily="34" charset="0"/>
              </a:endParaRPr>
            </a:p>
          </p:txBody>
        </p:sp>
        <p:sp>
          <p:nvSpPr>
            <p:cNvPr id="15458" name="Oval 16"/>
            <p:cNvSpPr>
              <a:spLocks noChangeArrowheads="1"/>
            </p:cNvSpPr>
            <p:nvPr/>
          </p:nvSpPr>
          <p:spPr bwMode="auto">
            <a:xfrm>
              <a:off x="1352" y="2440"/>
              <a:ext cx="96" cy="96"/>
            </a:xfrm>
            <a:prstGeom prst="ellipse">
              <a:avLst/>
            </a:prstGeom>
            <a:solidFill>
              <a:srgbClr val="008000"/>
            </a:solidFill>
            <a:ln w="9525" algn="ctr">
              <a:solidFill>
                <a:srgbClr val="4A7EBB"/>
              </a:solidFill>
              <a:round/>
              <a:headEnd/>
              <a:tailEnd/>
            </a:ln>
            <a:effectLst>
              <a:outerShdw dist="20000" dir="5400000" rotWithShape="0">
                <a:srgbClr val="000000">
                  <a:alpha val="37999"/>
                </a:srgbClr>
              </a:outerShdw>
            </a:effectLst>
          </p:spPr>
          <p:txBody>
            <a:bodyPr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sz="1000">
                <a:solidFill>
                  <a:srgbClr val="000000"/>
                </a:solidFill>
                <a:latin typeface="Calibri" panose="020F0502020204030204" pitchFamily="34" charset="0"/>
              </a:endParaRPr>
            </a:p>
          </p:txBody>
        </p:sp>
        <p:sp>
          <p:nvSpPr>
            <p:cNvPr id="15459" name="TextBox 22"/>
            <p:cNvSpPr txBox="1">
              <a:spLocks noChangeArrowheads="1"/>
            </p:cNvSpPr>
            <p:nvPr/>
          </p:nvSpPr>
          <p:spPr bwMode="auto">
            <a:xfrm>
              <a:off x="1200" y="1671"/>
              <a:ext cx="270"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b5</a:t>
              </a:r>
            </a:p>
          </p:txBody>
        </p:sp>
        <p:cxnSp>
          <p:nvCxnSpPr>
            <p:cNvPr id="15460" name="Straight Arrow Connector 26"/>
            <p:cNvCxnSpPr>
              <a:cxnSpLocks noChangeShapeType="1"/>
            </p:cNvCxnSpPr>
            <p:nvPr/>
          </p:nvCxnSpPr>
          <p:spPr bwMode="auto">
            <a:xfrm>
              <a:off x="912" y="1584"/>
              <a:ext cx="206" cy="158"/>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15461" name="Straight Arrow Connector 27"/>
            <p:cNvCxnSpPr>
              <a:cxnSpLocks noChangeShapeType="1"/>
            </p:cNvCxnSpPr>
            <p:nvPr/>
          </p:nvCxnSpPr>
          <p:spPr bwMode="auto">
            <a:xfrm flipH="1">
              <a:off x="1186" y="1584"/>
              <a:ext cx="206" cy="158"/>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sp>
          <p:nvSpPr>
            <p:cNvPr id="22793" name="Oval 19"/>
            <p:cNvSpPr/>
            <p:nvPr/>
          </p:nvSpPr>
          <p:spPr>
            <a:xfrm>
              <a:off x="1104" y="1710"/>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15463" name="TextBox 11"/>
            <p:cNvSpPr txBox="1">
              <a:spLocks noChangeArrowheads="1"/>
            </p:cNvSpPr>
            <p:nvPr/>
          </p:nvSpPr>
          <p:spPr bwMode="auto">
            <a:xfrm>
              <a:off x="918" y="1921"/>
              <a:ext cx="270" cy="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b6</a:t>
              </a:r>
            </a:p>
          </p:txBody>
        </p:sp>
        <p:sp>
          <p:nvSpPr>
            <p:cNvPr id="22794" name="Oval 19"/>
            <p:cNvSpPr/>
            <p:nvPr/>
          </p:nvSpPr>
          <p:spPr>
            <a:xfrm>
              <a:off x="1104" y="1717"/>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cxnSp>
          <p:nvCxnSpPr>
            <p:cNvPr id="22795" name="Straight Arrow Connector 24"/>
            <p:cNvCxnSpPr>
              <a:stCxn id="20" idx="3"/>
              <a:endCxn id="15395" idx="0"/>
            </p:cNvCxnSpPr>
            <p:nvPr/>
          </p:nvCxnSpPr>
          <p:spPr>
            <a:xfrm rot="5400000">
              <a:off x="932" y="1779"/>
              <a:ext cx="166"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22796" name="Straight Arrow Connector 25"/>
            <p:cNvCxnSpPr>
              <a:stCxn id="20" idx="5"/>
            </p:cNvCxnSpPr>
            <p:nvPr/>
          </p:nvCxnSpPr>
          <p:spPr>
            <a:xfrm rot="16200000" flipH="1">
              <a:off x="1206" y="1779"/>
              <a:ext cx="166" cy="20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15467" name="TextBox 28"/>
            <p:cNvSpPr txBox="1">
              <a:spLocks noChangeArrowheads="1"/>
            </p:cNvSpPr>
            <p:nvPr/>
          </p:nvSpPr>
          <p:spPr bwMode="auto">
            <a:xfrm>
              <a:off x="1401" y="1917"/>
              <a:ext cx="270" cy="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000">
                  <a:latin typeface="Calibri" panose="020F0502020204030204" pitchFamily="34" charset="0"/>
                </a:rPr>
                <a:t>b7</a:t>
              </a:r>
            </a:p>
          </p:txBody>
        </p:sp>
        <p:sp>
          <p:nvSpPr>
            <p:cNvPr id="15468" name="Oval 16"/>
            <p:cNvSpPr>
              <a:spLocks noChangeArrowheads="1"/>
            </p:cNvSpPr>
            <p:nvPr/>
          </p:nvSpPr>
          <p:spPr bwMode="auto">
            <a:xfrm>
              <a:off x="864" y="1966"/>
              <a:ext cx="96" cy="96"/>
            </a:xfrm>
            <a:prstGeom prst="ellipse">
              <a:avLst/>
            </a:prstGeom>
            <a:solidFill>
              <a:srgbClr val="BC5332"/>
            </a:solidFill>
            <a:ln>
              <a:noFill/>
            </a:ln>
            <a:effectLst>
              <a:outerShdw dist="20000" dir="5400000" rotWithShape="0">
                <a:srgbClr val="000000">
                  <a:alpha val="37999"/>
                </a:srgbClr>
              </a:outerShdw>
            </a:effectLst>
            <a:extLst>
              <a:ext uri="{91240B29-F687-4F45-9708-019B960494DF}">
                <a14:hiddenLine xmlns:a14="http://schemas.microsoft.com/office/drawing/2010/main" w="9525" algn="ctr">
                  <a:solidFill>
                    <a:srgbClr val="4A7EBB"/>
                  </a:solidFill>
                  <a:round/>
                  <a:headEnd/>
                  <a:tailEnd/>
                </a14:hiddenLine>
              </a:ext>
            </a:extLst>
          </p:spPr>
          <p:txBody>
            <a:bodyPr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sz="1000">
                <a:solidFill>
                  <a:srgbClr val="000000"/>
                </a:solidFill>
                <a:latin typeface="Calibri" panose="020F0502020204030204" pitchFamily="34" charset="0"/>
              </a:endParaRPr>
            </a:p>
          </p:txBody>
        </p:sp>
        <p:sp>
          <p:nvSpPr>
            <p:cNvPr id="15469" name="Oval 16"/>
            <p:cNvSpPr>
              <a:spLocks noChangeArrowheads="1"/>
            </p:cNvSpPr>
            <p:nvPr/>
          </p:nvSpPr>
          <p:spPr bwMode="auto">
            <a:xfrm>
              <a:off x="1344" y="1966"/>
              <a:ext cx="96" cy="96"/>
            </a:xfrm>
            <a:prstGeom prst="ellipse">
              <a:avLst/>
            </a:prstGeom>
            <a:solidFill>
              <a:srgbClr val="BC5332"/>
            </a:solidFill>
            <a:ln w="9525" algn="ctr">
              <a:solidFill>
                <a:srgbClr val="BC5332"/>
              </a:solidFill>
              <a:round/>
              <a:headEnd/>
              <a:tailEnd/>
            </a:ln>
            <a:effectLst>
              <a:outerShdw dist="20000" dir="5400000" rotWithShape="0">
                <a:srgbClr val="000000">
                  <a:alpha val="37999"/>
                </a:srgbClr>
              </a:outerShdw>
            </a:effectLst>
          </p:spPr>
          <p:txBody>
            <a:bodyPr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sz="1000">
                <a:solidFill>
                  <a:srgbClr val="000000"/>
                </a:solidFill>
                <a:latin typeface="Calibri" panose="020F0502020204030204" pitchFamily="34" charset="0"/>
              </a:endParaRPr>
            </a:p>
          </p:txBody>
        </p:sp>
        <p:sp>
          <p:nvSpPr>
            <p:cNvPr id="22799" name="Oval 19"/>
            <p:cNvSpPr/>
            <p:nvPr/>
          </p:nvSpPr>
          <p:spPr>
            <a:xfrm>
              <a:off x="1344" y="1487"/>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22800" name="Oval 19"/>
            <p:cNvSpPr/>
            <p:nvPr/>
          </p:nvSpPr>
          <p:spPr>
            <a:xfrm>
              <a:off x="864" y="1487"/>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22801" name="Oval 19"/>
            <p:cNvSpPr/>
            <p:nvPr/>
          </p:nvSpPr>
          <p:spPr>
            <a:xfrm>
              <a:off x="864" y="1969"/>
              <a:ext cx="96" cy="95"/>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sp>
          <p:nvSpPr>
            <p:cNvPr id="15473" name="Oval 19"/>
            <p:cNvSpPr>
              <a:spLocks noChangeArrowheads="1"/>
            </p:cNvSpPr>
            <p:nvPr/>
          </p:nvSpPr>
          <p:spPr bwMode="auto">
            <a:xfrm>
              <a:off x="864" y="2448"/>
              <a:ext cx="96" cy="96"/>
            </a:xfrm>
            <a:prstGeom prst="ellipse">
              <a:avLst/>
            </a:prstGeom>
            <a:solidFill>
              <a:srgbClr val="008000"/>
            </a:solidFill>
            <a:ln w="9525" algn="ctr">
              <a:solidFill>
                <a:srgbClr val="4A7EBB"/>
              </a:solidFill>
              <a:round/>
              <a:headEnd/>
              <a:tailEnd/>
            </a:ln>
            <a:effectLst>
              <a:outerShdw dist="20000" dir="5400000" rotWithShape="0">
                <a:srgbClr val="000000">
                  <a:alpha val="37999"/>
                </a:srgbClr>
              </a:outerShdw>
            </a:effectLst>
          </p:spPr>
          <p:txBody>
            <a:bodyPr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sz="1000">
                <a:solidFill>
                  <a:srgbClr val="000000"/>
                </a:solidFill>
                <a:latin typeface="Calibri" panose="020F0502020204030204" pitchFamily="34" charset="0"/>
              </a:endParaRPr>
            </a:p>
          </p:txBody>
        </p:sp>
        <p:sp>
          <p:nvSpPr>
            <p:cNvPr id="22803" name="Oval 19"/>
            <p:cNvSpPr/>
            <p:nvPr/>
          </p:nvSpPr>
          <p:spPr>
            <a:xfrm>
              <a:off x="1344" y="1969"/>
              <a:ext cx="96" cy="95"/>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endParaRPr lang="en-US" sz="1000">
                <a:solidFill>
                  <a:srgbClr val="000000"/>
                </a:solidFill>
                <a:latin typeface="Calibri" panose="020F0502020204030204" pitchFamily="34" charset="0"/>
              </a:endParaRPr>
            </a:p>
          </p:txBody>
        </p:sp>
      </p:grpSp>
      <p:sp>
        <p:nvSpPr>
          <p:cNvPr id="15426" name="Rectangle 475"/>
          <p:cNvSpPr>
            <a:spLocks noChangeArrowheads="1"/>
          </p:cNvSpPr>
          <p:nvPr/>
        </p:nvSpPr>
        <p:spPr bwMode="auto">
          <a:xfrm>
            <a:off x="7086600" y="762000"/>
            <a:ext cx="3581400" cy="3810000"/>
          </a:xfrm>
          <a:prstGeom prst="rect">
            <a:avLst/>
          </a:prstGeom>
          <a:solidFill>
            <a:schemeClr val="accent1">
              <a:alpha val="23921"/>
            </a:scheme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Tree>
    <p:custDataLst>
      <p:tags r:id="rId1"/>
    </p:custDataLst>
    <p:extLst>
      <p:ext uri="{BB962C8B-B14F-4D97-AF65-F5344CB8AC3E}">
        <p14:creationId xmlns:p14="http://schemas.microsoft.com/office/powerpoint/2010/main" val="42244092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Slide Number Placeholder 5"/>
          <p:cNvSpPr>
            <a:spLocks noGrp="1"/>
          </p:cNvSpPr>
          <p:nvPr>
            <p:ph type="sldNum" sz="quarter" idx="12"/>
          </p:nvPr>
        </p:nvSpPr>
        <p:spPr>
          <a:noFill/>
        </p:spPr>
        <p:txBody>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fld id="{4DD7AF71-A390-4692-9A0B-4D0A0DD6CDB1}" type="slidenum">
              <a:rPr lang="en-US" sz="1400"/>
              <a:pPr>
                <a:spcBef>
                  <a:spcPct val="0"/>
                </a:spcBef>
                <a:buFontTx/>
                <a:buNone/>
              </a:pPr>
              <a:t>17</a:t>
            </a:fld>
            <a:endParaRPr lang="en-US" sz="1400"/>
          </a:p>
        </p:txBody>
      </p:sp>
      <p:sp>
        <p:nvSpPr>
          <p:cNvPr id="16389" name="Rectangle 2"/>
          <p:cNvSpPr>
            <a:spLocks noGrp="1" noChangeArrowheads="1"/>
          </p:cNvSpPr>
          <p:nvPr>
            <p:ph type="title"/>
          </p:nvPr>
        </p:nvSpPr>
        <p:spPr/>
        <p:txBody>
          <a:bodyPr/>
          <a:lstStyle/>
          <a:p>
            <a:pPr eaLnBrk="1" hangingPunct="1"/>
            <a:r>
              <a:rPr lang="en-US"/>
              <a:t>Distribution Strategies</a:t>
            </a:r>
          </a:p>
        </p:txBody>
      </p:sp>
      <p:sp>
        <p:nvSpPr>
          <p:cNvPr id="43012" name="Rectangle 4"/>
          <p:cNvSpPr>
            <a:spLocks noGrp="1" noChangeArrowheads="1"/>
          </p:cNvSpPr>
          <p:nvPr>
            <p:ph type="body" idx="1"/>
          </p:nvPr>
        </p:nvSpPr>
        <p:spPr>
          <a:xfrm>
            <a:off x="5181600" y="1371601"/>
            <a:ext cx="4724400" cy="4297363"/>
          </a:xfrm>
          <a:noFill/>
        </p:spPr>
        <p:txBody>
          <a:bodyPr/>
          <a:lstStyle/>
          <a:p>
            <a:pPr eaLnBrk="1" hangingPunct="1"/>
            <a:r>
              <a:rPr lang="en-US"/>
              <a:t>Fine-grained distribution strategy</a:t>
            </a:r>
          </a:p>
          <a:p>
            <a:pPr lvl="1" eaLnBrk="1" hangingPunct="1"/>
            <a:r>
              <a:rPr lang="en-US"/>
              <a:t>Job = diamond / directed-cycle-without-diamond</a:t>
            </a:r>
          </a:p>
          <a:p>
            <a:pPr eaLnBrk="1" hangingPunct="1"/>
            <a:r>
              <a:rPr lang="en-US"/>
              <a:t>Function-wise grouping strategy</a:t>
            </a:r>
          </a:p>
          <a:p>
            <a:pPr lvl="1" eaLnBrk="1" hangingPunct="1"/>
            <a:r>
              <a:rPr lang="en-US"/>
              <a:t>Job = diamonds and directed cycles in a function</a:t>
            </a:r>
          </a:p>
          <a:p>
            <a:pPr eaLnBrk="1" hangingPunct="1"/>
            <a:r>
              <a:rPr lang="en-US"/>
              <a:t>Optimized grouping strategy</a:t>
            </a:r>
          </a:p>
          <a:p>
            <a:pPr lvl="1" eaLnBrk="1" hangingPunct="1"/>
            <a:r>
              <a:rPr lang="en-US"/>
              <a:t>Job = combining </a:t>
            </a:r>
            <a:r>
              <a:rPr lang="en-US" i="1"/>
              <a:t>potentially</a:t>
            </a:r>
            <a:r>
              <a:rPr lang="en-US"/>
              <a:t> witness-optimizable diamonds</a:t>
            </a:r>
          </a:p>
        </p:txBody>
      </p:sp>
      <p:sp>
        <p:nvSpPr>
          <p:cNvPr id="43013" name="Text Box 5"/>
          <p:cNvSpPr txBox="1">
            <a:spLocks noChangeArrowheads="1"/>
          </p:cNvSpPr>
          <p:nvPr/>
        </p:nvSpPr>
        <p:spPr bwMode="auto">
          <a:xfrm>
            <a:off x="6477000" y="5562601"/>
            <a:ext cx="1987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(Approximation 3)</a:t>
            </a:r>
          </a:p>
        </p:txBody>
      </p:sp>
      <p:sp>
        <p:nvSpPr>
          <p:cNvPr id="16392" name="Rectangle 6"/>
          <p:cNvSpPr>
            <a:spLocks noChangeArrowheads="1"/>
          </p:cNvSpPr>
          <p:nvPr/>
        </p:nvSpPr>
        <p:spPr bwMode="auto">
          <a:xfrm>
            <a:off x="1524000" y="2057401"/>
            <a:ext cx="3657600" cy="228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Combining diamonds/cycles in a job is</a:t>
            </a:r>
          </a:p>
          <a:p>
            <a:pPr eaLnBrk="1" hangingPunct="1">
              <a:spcBef>
                <a:spcPct val="0"/>
              </a:spcBef>
              <a:buFontTx/>
              <a:buNone/>
            </a:pPr>
            <a:r>
              <a:rPr lang="en-US" sz="1800">
                <a:solidFill>
                  <a:srgbClr val="008000"/>
                </a:solidFill>
              </a:rPr>
              <a:t>Good:</a:t>
            </a:r>
          </a:p>
          <a:p>
            <a:pPr eaLnBrk="1" hangingPunct="1">
              <a:spcBef>
                <a:spcPct val="0"/>
              </a:spcBef>
              <a:buFontTx/>
              <a:buNone/>
            </a:pPr>
            <a:r>
              <a:rPr lang="en-US" sz="1800">
                <a:solidFill>
                  <a:srgbClr val="008000"/>
                </a:solidFill>
              </a:rPr>
              <a:t>     Witness Optimizable diamonds</a:t>
            </a:r>
          </a:p>
          <a:p>
            <a:pPr eaLnBrk="1" hangingPunct="1">
              <a:spcBef>
                <a:spcPct val="0"/>
              </a:spcBef>
              <a:buFontTx/>
              <a:buNone/>
            </a:pPr>
            <a:r>
              <a:rPr lang="en-US" sz="1800">
                <a:solidFill>
                  <a:srgbClr val="E02C0E"/>
                </a:solidFill>
              </a:rPr>
              <a:t>Bad:</a:t>
            </a:r>
          </a:p>
          <a:p>
            <a:pPr eaLnBrk="1" hangingPunct="1">
              <a:spcBef>
                <a:spcPct val="0"/>
              </a:spcBef>
              <a:buFontTx/>
              <a:buNone/>
            </a:pPr>
            <a:r>
              <a:rPr lang="en-US" sz="1800">
                <a:solidFill>
                  <a:srgbClr val="E02C0E"/>
                </a:solidFill>
              </a:rPr>
              <a:t>     Lesser job weights facilitate even distribution</a:t>
            </a:r>
          </a:p>
          <a:p>
            <a:pPr eaLnBrk="1" hangingPunct="1">
              <a:spcBef>
                <a:spcPct val="0"/>
              </a:spcBef>
              <a:buFontTx/>
              <a:buNone/>
            </a:pPr>
            <a:r>
              <a:rPr lang="en-US" sz="1800"/>
              <a:t>  </a:t>
            </a:r>
          </a:p>
        </p:txBody>
      </p:sp>
    </p:spTree>
    <p:extLst>
      <p:ext uri="{BB962C8B-B14F-4D97-AF65-F5344CB8AC3E}">
        <p14:creationId xmlns:p14="http://schemas.microsoft.com/office/powerpoint/2010/main" val="17132309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3012">
                                            <p:txEl>
                                              <p:pRg st="0" end="0"/>
                                            </p:txEl>
                                          </p:spTgt>
                                        </p:tgtEl>
                                        <p:attrNameLst>
                                          <p:attrName>style.visibility</p:attrName>
                                        </p:attrNameLst>
                                      </p:cBhvr>
                                      <p:to>
                                        <p:strVal val="visible"/>
                                      </p:to>
                                    </p:set>
                                    <p:animEffect transition="in" filter="blinds(horizontal)">
                                      <p:cBhvr>
                                        <p:cTn id="7" dur="500"/>
                                        <p:tgtEl>
                                          <p:spTgt spid="43012">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3012">
                                            <p:txEl>
                                              <p:pRg st="1" end="1"/>
                                            </p:txEl>
                                          </p:spTgt>
                                        </p:tgtEl>
                                        <p:attrNameLst>
                                          <p:attrName>style.visibility</p:attrName>
                                        </p:attrNameLst>
                                      </p:cBhvr>
                                      <p:to>
                                        <p:strVal val="visible"/>
                                      </p:to>
                                    </p:set>
                                    <p:animEffect transition="in" filter="blinds(horizontal)">
                                      <p:cBhvr>
                                        <p:cTn id="10" dur="500"/>
                                        <p:tgtEl>
                                          <p:spTgt spid="43012">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43012">
                                            <p:txEl>
                                              <p:pRg st="2" end="2"/>
                                            </p:txEl>
                                          </p:spTgt>
                                        </p:tgtEl>
                                        <p:attrNameLst>
                                          <p:attrName>style.visibility</p:attrName>
                                        </p:attrNameLst>
                                      </p:cBhvr>
                                      <p:to>
                                        <p:strVal val="visible"/>
                                      </p:to>
                                    </p:set>
                                    <p:animEffect transition="in" filter="blinds(horizontal)">
                                      <p:cBhvr>
                                        <p:cTn id="15" dur="500"/>
                                        <p:tgtEl>
                                          <p:spTgt spid="43012">
                                            <p:txEl>
                                              <p:pRg st="2" end="2"/>
                                            </p:tx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43012">
                                            <p:txEl>
                                              <p:pRg st="3" end="3"/>
                                            </p:txEl>
                                          </p:spTgt>
                                        </p:tgtEl>
                                        <p:attrNameLst>
                                          <p:attrName>style.visibility</p:attrName>
                                        </p:attrNameLst>
                                      </p:cBhvr>
                                      <p:to>
                                        <p:strVal val="visible"/>
                                      </p:to>
                                    </p:set>
                                    <p:animEffect transition="in" filter="blinds(horizontal)">
                                      <p:cBhvr>
                                        <p:cTn id="18" dur="500"/>
                                        <p:tgtEl>
                                          <p:spTgt spid="43012">
                                            <p:txEl>
                                              <p:pRg st="3" end="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43012">
                                            <p:txEl>
                                              <p:pRg st="4" end="4"/>
                                            </p:txEl>
                                          </p:spTgt>
                                        </p:tgtEl>
                                        <p:attrNameLst>
                                          <p:attrName>style.visibility</p:attrName>
                                        </p:attrNameLst>
                                      </p:cBhvr>
                                      <p:to>
                                        <p:strVal val="visible"/>
                                      </p:to>
                                    </p:set>
                                    <p:animEffect transition="in" filter="blinds(horizontal)">
                                      <p:cBhvr>
                                        <p:cTn id="23" dur="500"/>
                                        <p:tgtEl>
                                          <p:spTgt spid="43012">
                                            <p:txEl>
                                              <p:pRg st="4" end="4"/>
                                            </p:txEl>
                                          </p:spTgt>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43012">
                                            <p:txEl>
                                              <p:pRg st="5" end="5"/>
                                            </p:txEl>
                                          </p:spTgt>
                                        </p:tgtEl>
                                        <p:attrNameLst>
                                          <p:attrName>style.visibility</p:attrName>
                                        </p:attrNameLst>
                                      </p:cBhvr>
                                      <p:to>
                                        <p:strVal val="visible"/>
                                      </p:to>
                                    </p:set>
                                    <p:animEffect transition="in" filter="blinds(horizontal)">
                                      <p:cBhvr>
                                        <p:cTn id="26" dur="500"/>
                                        <p:tgtEl>
                                          <p:spTgt spid="43012">
                                            <p:txEl>
                                              <p:pRg st="5" end="5"/>
                                            </p:txEl>
                                          </p:spTgt>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43013"/>
                                        </p:tgtEl>
                                        <p:attrNameLst>
                                          <p:attrName>style.visibility</p:attrName>
                                        </p:attrNameLst>
                                      </p:cBhvr>
                                      <p:to>
                                        <p:strVal val="visible"/>
                                      </p:to>
                                    </p:set>
                                    <p:animEffect transition="in" filter="blinds(horizontal)">
                                      <p:cBhvr>
                                        <p:cTn id="29" dur="500"/>
                                        <p:tgtEl>
                                          <p:spTgt spid="430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2" grpId="0" build="p"/>
      <p:bldP spid="430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Slide Number Placeholder 3"/>
          <p:cNvSpPr>
            <a:spLocks noGrp="1"/>
          </p:cNvSpPr>
          <p:nvPr>
            <p:ph type="sldNum" sz="quarter" idx="12"/>
          </p:nvPr>
        </p:nvSpPr>
        <p:spPr>
          <a:noFill/>
        </p:spPr>
        <p:txBody>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fld id="{788213CB-7D35-4D16-98F0-EBE08DC6A4B2}" type="slidenum">
              <a:rPr lang="en-US" sz="1400"/>
              <a:pPr>
                <a:spcBef>
                  <a:spcPct val="0"/>
                </a:spcBef>
                <a:buFontTx/>
                <a:buNone/>
              </a:pPr>
              <a:t>18</a:t>
            </a:fld>
            <a:endParaRPr lang="en-US" sz="1400"/>
          </a:p>
        </p:txBody>
      </p:sp>
      <p:cxnSp>
        <p:nvCxnSpPr>
          <p:cNvPr id="71" name="Straight Connector 70"/>
          <p:cNvCxnSpPr/>
          <p:nvPr/>
        </p:nvCxnSpPr>
        <p:spPr>
          <a:xfrm rot="5400000">
            <a:off x="-152400" y="3886200"/>
            <a:ext cx="4419600" cy="0"/>
          </a:xfrm>
          <a:prstGeom prst="line">
            <a:avLst/>
          </a:prstGeom>
          <a:ln>
            <a:tailEnd type="arrow"/>
          </a:ln>
        </p:spPr>
        <p:style>
          <a:lnRef idx="2">
            <a:schemeClr val="accent1"/>
          </a:lnRef>
          <a:fillRef idx="0">
            <a:schemeClr val="accent1"/>
          </a:fillRef>
          <a:effectRef idx="1">
            <a:schemeClr val="accent1"/>
          </a:effectRef>
          <a:fontRef idx="minor">
            <a:schemeClr val="tx1"/>
          </a:fontRef>
        </p:style>
      </p:cxnSp>
      <p:sp>
        <p:nvSpPr>
          <p:cNvPr id="17414" name="Title 1"/>
          <p:cNvSpPr>
            <a:spLocks noGrp="1"/>
          </p:cNvSpPr>
          <p:nvPr>
            <p:ph type="title" idx="4294967295"/>
          </p:nvPr>
        </p:nvSpPr>
        <p:spPr>
          <a:xfrm>
            <a:off x="1314450" y="242790"/>
            <a:ext cx="9601200" cy="1485900"/>
          </a:xfrm>
        </p:spPr>
        <p:txBody>
          <a:bodyPr/>
          <a:lstStyle/>
          <a:p>
            <a:pPr eaLnBrk="1" hangingPunct="1"/>
            <a:r>
              <a:rPr lang="en-US" dirty="0"/>
              <a:t>Path Reconstruction</a:t>
            </a:r>
          </a:p>
        </p:txBody>
      </p:sp>
      <p:cxnSp>
        <p:nvCxnSpPr>
          <p:cNvPr id="4" name="Straight Arrow Connector 3"/>
          <p:cNvCxnSpPr>
            <a:stCxn id="19" idx="4"/>
            <a:endCxn id="8" idx="0"/>
          </p:cNvCxnSpPr>
          <p:nvPr/>
        </p:nvCxnSpPr>
        <p:spPr>
          <a:xfrm rot="5400000">
            <a:off x="3337719" y="2523332"/>
            <a:ext cx="633413" cy="6350"/>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3575050" y="2843213"/>
            <a:ext cx="152400" cy="15240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9" name="Oval 8"/>
          <p:cNvSpPr/>
          <p:nvPr/>
        </p:nvSpPr>
        <p:spPr>
          <a:xfrm>
            <a:off x="3074988" y="3351213"/>
            <a:ext cx="152400" cy="15240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0" name="Oval 9"/>
          <p:cNvSpPr/>
          <p:nvPr/>
        </p:nvSpPr>
        <p:spPr>
          <a:xfrm>
            <a:off x="4141788" y="3351213"/>
            <a:ext cx="152400" cy="15240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1" name="Oval 10"/>
          <p:cNvSpPr/>
          <p:nvPr/>
        </p:nvSpPr>
        <p:spPr>
          <a:xfrm>
            <a:off x="3657600" y="4343400"/>
            <a:ext cx="152400" cy="15240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7420" name="TextBox 11"/>
          <p:cNvSpPr txBox="1">
            <a:spLocks noChangeArrowheads="1"/>
          </p:cNvSpPr>
          <p:nvPr/>
        </p:nvSpPr>
        <p:spPr bwMode="auto">
          <a:xfrm>
            <a:off x="3733801" y="1981200"/>
            <a:ext cx="5111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200">
                <a:latin typeface="Calibri" panose="020F0502020204030204" pitchFamily="34" charset="0"/>
              </a:rPr>
              <a:t>entry</a:t>
            </a:r>
          </a:p>
        </p:txBody>
      </p:sp>
      <p:sp>
        <p:nvSpPr>
          <p:cNvPr id="17421" name="TextBox 12"/>
          <p:cNvSpPr txBox="1">
            <a:spLocks noChangeArrowheads="1"/>
          </p:cNvSpPr>
          <p:nvPr/>
        </p:nvSpPr>
        <p:spPr bwMode="auto">
          <a:xfrm>
            <a:off x="3614738" y="2601914"/>
            <a:ext cx="341312"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200">
                <a:latin typeface="Calibri" panose="020F0502020204030204" pitchFamily="34" charset="0"/>
              </a:rPr>
              <a:t>b0</a:t>
            </a:r>
          </a:p>
        </p:txBody>
      </p:sp>
      <p:sp>
        <p:nvSpPr>
          <p:cNvPr id="17422" name="TextBox 13"/>
          <p:cNvSpPr txBox="1">
            <a:spLocks noChangeArrowheads="1"/>
          </p:cNvSpPr>
          <p:nvPr/>
        </p:nvSpPr>
        <p:spPr bwMode="auto">
          <a:xfrm>
            <a:off x="2743200" y="3276601"/>
            <a:ext cx="3429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200">
                <a:latin typeface="Calibri" panose="020F0502020204030204" pitchFamily="34" charset="0"/>
              </a:rPr>
              <a:t>b1</a:t>
            </a:r>
          </a:p>
        </p:txBody>
      </p:sp>
      <p:sp>
        <p:nvSpPr>
          <p:cNvPr id="17423" name="TextBox 14"/>
          <p:cNvSpPr txBox="1">
            <a:spLocks noChangeArrowheads="1"/>
          </p:cNvSpPr>
          <p:nvPr/>
        </p:nvSpPr>
        <p:spPr bwMode="auto">
          <a:xfrm>
            <a:off x="3803650" y="3910014"/>
            <a:ext cx="3429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200">
                <a:latin typeface="Calibri" panose="020F0502020204030204" pitchFamily="34" charset="0"/>
              </a:rPr>
              <a:t>b4</a:t>
            </a:r>
          </a:p>
        </p:txBody>
      </p:sp>
      <p:sp>
        <p:nvSpPr>
          <p:cNvPr id="17424" name="TextBox 15"/>
          <p:cNvSpPr txBox="1">
            <a:spLocks noChangeArrowheads="1"/>
          </p:cNvSpPr>
          <p:nvPr/>
        </p:nvSpPr>
        <p:spPr bwMode="auto">
          <a:xfrm>
            <a:off x="3810000" y="4267201"/>
            <a:ext cx="4127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200">
                <a:latin typeface="Calibri" panose="020F0502020204030204" pitchFamily="34" charset="0"/>
              </a:rPr>
              <a:t>exit</a:t>
            </a:r>
          </a:p>
        </p:txBody>
      </p:sp>
      <p:cxnSp>
        <p:nvCxnSpPr>
          <p:cNvPr id="17" name="Straight Arrow Connector 16"/>
          <p:cNvCxnSpPr>
            <a:endCxn id="20" idx="1"/>
          </p:cNvCxnSpPr>
          <p:nvPr/>
        </p:nvCxnSpPr>
        <p:spPr>
          <a:xfrm rot="16200000" flipH="1">
            <a:off x="3124201" y="3516314"/>
            <a:ext cx="479425" cy="479425"/>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3581400" y="2057400"/>
            <a:ext cx="152400" cy="152400"/>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20" name="Oval 19"/>
          <p:cNvSpPr/>
          <p:nvPr/>
        </p:nvSpPr>
        <p:spPr>
          <a:xfrm>
            <a:off x="3581400" y="3973513"/>
            <a:ext cx="152400" cy="152400"/>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cxnSp>
        <p:nvCxnSpPr>
          <p:cNvPr id="21" name="Straight Arrow Connector 20"/>
          <p:cNvCxnSpPr>
            <a:stCxn id="10" idx="4"/>
            <a:endCxn id="20" idx="7"/>
          </p:cNvCxnSpPr>
          <p:nvPr/>
        </p:nvCxnSpPr>
        <p:spPr>
          <a:xfrm rot="5400000">
            <a:off x="3718720" y="3496470"/>
            <a:ext cx="492125" cy="506413"/>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17429" name="TextBox 21"/>
          <p:cNvSpPr txBox="1">
            <a:spLocks noChangeArrowheads="1"/>
          </p:cNvSpPr>
          <p:nvPr/>
        </p:nvSpPr>
        <p:spPr bwMode="auto">
          <a:xfrm>
            <a:off x="4224338" y="3287714"/>
            <a:ext cx="341312"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200">
                <a:latin typeface="Calibri" panose="020F0502020204030204" pitchFamily="34" charset="0"/>
              </a:rPr>
              <a:t>b3</a:t>
            </a:r>
          </a:p>
        </p:txBody>
      </p:sp>
      <p:cxnSp>
        <p:nvCxnSpPr>
          <p:cNvPr id="23" name="Straight Arrow Connector 22"/>
          <p:cNvCxnSpPr/>
          <p:nvPr/>
        </p:nvCxnSpPr>
        <p:spPr>
          <a:xfrm rot="5400000">
            <a:off x="3202782" y="2972595"/>
            <a:ext cx="392113" cy="396875"/>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rot="16200000" flipH="1">
            <a:off x="3733800" y="2946400"/>
            <a:ext cx="401638" cy="458788"/>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28" name="Oval 27"/>
          <p:cNvSpPr/>
          <p:nvPr/>
        </p:nvSpPr>
        <p:spPr>
          <a:xfrm>
            <a:off x="3581400" y="3352800"/>
            <a:ext cx="152400" cy="152400"/>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cxnSp>
        <p:nvCxnSpPr>
          <p:cNvPr id="29" name="Straight Arrow Connector 28"/>
          <p:cNvCxnSpPr>
            <a:stCxn id="8" idx="4"/>
            <a:endCxn id="28" idx="0"/>
          </p:cNvCxnSpPr>
          <p:nvPr/>
        </p:nvCxnSpPr>
        <p:spPr>
          <a:xfrm rot="16200000" flipH="1">
            <a:off x="3475832" y="3171032"/>
            <a:ext cx="357187" cy="6350"/>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28" idx="4"/>
            <a:endCxn id="20" idx="0"/>
          </p:cNvCxnSpPr>
          <p:nvPr/>
        </p:nvCxnSpPr>
        <p:spPr>
          <a:xfrm rot="5400000">
            <a:off x="3423445" y="3739357"/>
            <a:ext cx="468312" cy="3175"/>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39" name="Freeform 38"/>
          <p:cNvSpPr/>
          <p:nvPr/>
        </p:nvSpPr>
        <p:spPr>
          <a:xfrm>
            <a:off x="3719514" y="2928938"/>
            <a:ext cx="814387" cy="1312862"/>
          </a:xfrm>
          <a:custGeom>
            <a:avLst/>
            <a:gdLst>
              <a:gd name="connsiteX0" fmla="*/ 7815 w 814103"/>
              <a:gd name="connsiteY0" fmla="*/ 1164493 h 1312985"/>
              <a:gd name="connsiteX1" fmla="*/ 617415 w 814103"/>
              <a:gd name="connsiteY1" fmla="*/ 1164493 h 1312985"/>
              <a:gd name="connsiteX2" fmla="*/ 711200 w 814103"/>
              <a:gd name="connsiteY2" fmla="*/ 273539 h 1312985"/>
              <a:gd name="connsiteX3" fmla="*/ 0 w 814103"/>
              <a:gd name="connsiteY3" fmla="*/ 0 h 1312985"/>
              <a:gd name="connsiteX4" fmla="*/ 0 w 814103"/>
              <a:gd name="connsiteY4" fmla="*/ 0 h 13129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103" h="1312985">
                <a:moveTo>
                  <a:pt x="7815" y="1164493"/>
                </a:moveTo>
                <a:cubicBezTo>
                  <a:pt x="253999" y="1238739"/>
                  <a:pt x="500184" y="1312985"/>
                  <a:pt x="617415" y="1164493"/>
                </a:cubicBezTo>
                <a:cubicBezTo>
                  <a:pt x="734646" y="1016001"/>
                  <a:pt x="814103" y="467621"/>
                  <a:pt x="711200" y="273539"/>
                </a:cubicBezTo>
                <a:cubicBezTo>
                  <a:pt x="608298" y="79457"/>
                  <a:pt x="0" y="0"/>
                  <a:pt x="0" y="0"/>
                </a:cubicBezTo>
                <a:lnTo>
                  <a:pt x="0" y="0"/>
                </a:lnTo>
              </a:path>
            </a:pathLst>
          </a:custGeom>
          <a:ln>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40" name="Freeform 39"/>
          <p:cNvSpPr/>
          <p:nvPr/>
        </p:nvSpPr>
        <p:spPr>
          <a:xfrm>
            <a:off x="2771776" y="2913063"/>
            <a:ext cx="893763" cy="1477962"/>
          </a:xfrm>
          <a:custGeom>
            <a:avLst/>
            <a:gdLst>
              <a:gd name="connsiteX0" fmla="*/ 784144 w 893559"/>
              <a:gd name="connsiteY0" fmla="*/ 0 h 1477107"/>
              <a:gd name="connsiteX1" fmla="*/ 18236 w 893559"/>
              <a:gd name="connsiteY1" fmla="*/ 554892 h 1477107"/>
              <a:gd name="connsiteX2" fmla="*/ 893559 w 893559"/>
              <a:gd name="connsiteY2" fmla="*/ 1477107 h 1477107"/>
            </a:gdLst>
            <a:ahLst/>
            <a:cxnLst>
              <a:cxn ang="0">
                <a:pos x="connsiteX0" y="connsiteY0"/>
              </a:cxn>
              <a:cxn ang="0">
                <a:pos x="connsiteX1" y="connsiteY1"/>
              </a:cxn>
              <a:cxn ang="0">
                <a:pos x="connsiteX2" y="connsiteY2"/>
              </a:cxn>
            </a:cxnLst>
            <a:rect l="l" t="t" r="r" b="b"/>
            <a:pathLst>
              <a:path w="893559" h="1477107">
                <a:moveTo>
                  <a:pt x="784144" y="0"/>
                </a:moveTo>
                <a:cubicBezTo>
                  <a:pt x="392072" y="154354"/>
                  <a:pt x="0" y="308708"/>
                  <a:pt x="18236" y="554892"/>
                </a:cubicBezTo>
                <a:cubicBezTo>
                  <a:pt x="36472" y="801077"/>
                  <a:pt x="465015" y="1139092"/>
                  <a:pt x="893559" y="1477107"/>
                </a:cubicBezTo>
              </a:path>
            </a:pathLst>
          </a:custGeom>
          <a:ln>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7437" name="TextBox 40"/>
          <p:cNvSpPr txBox="1">
            <a:spLocks noChangeArrowheads="1"/>
          </p:cNvSpPr>
          <p:nvPr/>
        </p:nvSpPr>
        <p:spPr bwMode="auto">
          <a:xfrm>
            <a:off x="3657600" y="3305176"/>
            <a:ext cx="3429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200">
                <a:latin typeface="Calibri" panose="020F0502020204030204" pitchFamily="34" charset="0"/>
              </a:rPr>
              <a:t>b2</a:t>
            </a:r>
          </a:p>
        </p:txBody>
      </p:sp>
      <p:sp>
        <p:nvSpPr>
          <p:cNvPr id="17438" name="TextBox 41"/>
          <p:cNvSpPr txBox="1">
            <a:spLocks noChangeArrowheads="1"/>
          </p:cNvSpPr>
          <p:nvPr/>
        </p:nvSpPr>
        <p:spPr bwMode="auto">
          <a:xfrm>
            <a:off x="7162800" y="990601"/>
            <a:ext cx="2362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latin typeface="Calibri" panose="020F0502020204030204" pitchFamily="34" charset="0"/>
              </a:rPr>
              <a:t>Profile Distribution</a:t>
            </a:r>
          </a:p>
        </p:txBody>
      </p:sp>
      <p:sp>
        <p:nvSpPr>
          <p:cNvPr id="17439" name="TextBox 42"/>
          <p:cNvSpPr txBox="1">
            <a:spLocks noChangeArrowheads="1"/>
          </p:cNvSpPr>
          <p:nvPr/>
        </p:nvSpPr>
        <p:spPr bwMode="auto">
          <a:xfrm>
            <a:off x="7920038" y="2819401"/>
            <a:ext cx="7667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latin typeface="Calibri" panose="020F0502020204030204" pitchFamily="34" charset="0"/>
              </a:rPr>
              <a:t>b1, b2</a:t>
            </a:r>
          </a:p>
        </p:txBody>
      </p:sp>
      <p:sp>
        <p:nvSpPr>
          <p:cNvPr id="17440" name="TextBox 43"/>
          <p:cNvSpPr txBox="1">
            <a:spLocks noChangeArrowheads="1"/>
          </p:cNvSpPr>
          <p:nvPr/>
        </p:nvSpPr>
        <p:spPr bwMode="auto">
          <a:xfrm>
            <a:off x="6553201" y="2743201"/>
            <a:ext cx="7667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latin typeface="Calibri" panose="020F0502020204030204" pitchFamily="34" charset="0"/>
              </a:rPr>
              <a:t>b1, b3</a:t>
            </a:r>
          </a:p>
        </p:txBody>
      </p:sp>
      <p:sp>
        <p:nvSpPr>
          <p:cNvPr id="17441" name="TextBox 44"/>
          <p:cNvSpPr txBox="1">
            <a:spLocks noChangeArrowheads="1"/>
          </p:cNvSpPr>
          <p:nvPr/>
        </p:nvSpPr>
        <p:spPr bwMode="auto">
          <a:xfrm>
            <a:off x="9520238" y="2819401"/>
            <a:ext cx="7667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latin typeface="Calibri" panose="020F0502020204030204" pitchFamily="34" charset="0"/>
              </a:rPr>
              <a:t>b2, b3</a:t>
            </a:r>
          </a:p>
        </p:txBody>
      </p:sp>
      <p:sp>
        <p:nvSpPr>
          <p:cNvPr id="17442" name="TextBox 45"/>
          <p:cNvSpPr txBox="1">
            <a:spLocks noChangeArrowheads="1"/>
          </p:cNvSpPr>
          <p:nvPr/>
        </p:nvSpPr>
        <p:spPr bwMode="auto">
          <a:xfrm>
            <a:off x="4343400" y="1066801"/>
            <a:ext cx="2209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latin typeface="Calibri" panose="020F0502020204030204" pitchFamily="34" charset="0"/>
              </a:rPr>
              <a:t>Reconstructed Path</a:t>
            </a:r>
          </a:p>
        </p:txBody>
      </p:sp>
      <p:cxnSp>
        <p:nvCxnSpPr>
          <p:cNvPr id="48" name="Straight Connector 47"/>
          <p:cNvCxnSpPr/>
          <p:nvPr/>
        </p:nvCxnSpPr>
        <p:spPr>
          <a:xfrm rot="5400000">
            <a:off x="6438900" y="3924300"/>
            <a:ext cx="1143000" cy="0"/>
          </a:xfrm>
          <a:prstGeom prst="line">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rot="5400000">
            <a:off x="7805738" y="3924300"/>
            <a:ext cx="1143000" cy="0"/>
          </a:xfrm>
          <a:prstGeom prst="line">
            <a:avLst/>
          </a:prstGeom>
          <a:ln>
            <a:tailEnd type="arrow"/>
          </a:ln>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rot="5400000">
            <a:off x="9405938" y="4000500"/>
            <a:ext cx="1143000" cy="0"/>
          </a:xfrm>
          <a:prstGeom prst="line">
            <a:avLst/>
          </a:prstGeom>
          <a:ln>
            <a:tailEnd type="arrow"/>
          </a:ln>
        </p:spPr>
        <p:style>
          <a:lnRef idx="2">
            <a:schemeClr val="accent1"/>
          </a:lnRef>
          <a:fillRef idx="0">
            <a:schemeClr val="accent1"/>
          </a:fillRef>
          <a:effectRef idx="1">
            <a:schemeClr val="accent1"/>
          </a:effectRef>
          <a:fontRef idx="minor">
            <a:schemeClr val="tx1"/>
          </a:fontRef>
        </p:style>
      </p:cxnSp>
      <p:sp>
        <p:nvSpPr>
          <p:cNvPr id="55" name="Oval 54"/>
          <p:cNvSpPr>
            <a:spLocks noChangeArrowheads="1"/>
          </p:cNvSpPr>
          <p:nvPr/>
        </p:nvSpPr>
        <p:spPr bwMode="auto">
          <a:xfrm>
            <a:off x="6934200" y="3505200"/>
            <a:ext cx="152400" cy="152400"/>
          </a:xfrm>
          <a:prstGeom prst="ellipse">
            <a:avLst/>
          </a:prstGeom>
          <a:solidFill>
            <a:schemeClr val="folHlink"/>
          </a:solidFill>
          <a:ln w="9525" algn="ctr">
            <a:solidFill>
              <a:srgbClr val="4A7EBB"/>
            </a:solidFill>
            <a:round/>
            <a:headEnd/>
            <a:tailEnd/>
          </a:ln>
          <a:effectLst>
            <a:outerShdw dist="20000" dir="5400000" rotWithShape="0">
              <a:srgbClr val="000000">
                <a:alpha val="37999"/>
              </a:srgbClr>
            </a:outerShdw>
          </a:effectLst>
        </p:spPr>
        <p:txBody>
          <a:bodyPr anchor="ctr"/>
          <a:lstStyle/>
          <a:p>
            <a:pPr algn="ctr">
              <a:defRPr/>
            </a:pPr>
            <a:endParaRPr lang="en-US">
              <a:solidFill>
                <a:schemeClr val="dk1"/>
              </a:solidFill>
            </a:endParaRPr>
          </a:p>
        </p:txBody>
      </p:sp>
      <p:sp>
        <p:nvSpPr>
          <p:cNvPr id="56" name="Oval 55"/>
          <p:cNvSpPr>
            <a:spLocks noChangeArrowheads="1"/>
          </p:cNvSpPr>
          <p:nvPr/>
        </p:nvSpPr>
        <p:spPr bwMode="auto">
          <a:xfrm>
            <a:off x="6934200" y="3962400"/>
            <a:ext cx="152400" cy="152400"/>
          </a:xfrm>
          <a:prstGeom prst="ellipse">
            <a:avLst/>
          </a:prstGeom>
          <a:solidFill>
            <a:schemeClr val="folHlink"/>
          </a:solidFill>
          <a:ln w="9525" algn="ctr">
            <a:solidFill>
              <a:srgbClr val="4A7EBB"/>
            </a:solidFill>
            <a:round/>
            <a:headEnd/>
            <a:tailEnd/>
          </a:ln>
          <a:effectLst>
            <a:outerShdw dist="20000" dir="5400000" rotWithShape="0">
              <a:srgbClr val="000000">
                <a:alpha val="37999"/>
              </a:srgbClr>
            </a:outerShdw>
          </a:effectLst>
        </p:spPr>
        <p:txBody>
          <a:bodyPr anchor="ctr"/>
          <a:lstStyle/>
          <a:p>
            <a:pPr algn="ctr">
              <a:defRPr/>
            </a:pPr>
            <a:endParaRPr lang="en-US">
              <a:solidFill>
                <a:schemeClr val="dk1"/>
              </a:solidFill>
            </a:endParaRPr>
          </a:p>
        </p:txBody>
      </p:sp>
      <p:sp>
        <p:nvSpPr>
          <p:cNvPr id="57" name="Oval 56"/>
          <p:cNvSpPr>
            <a:spLocks noChangeArrowheads="1"/>
          </p:cNvSpPr>
          <p:nvPr/>
        </p:nvSpPr>
        <p:spPr bwMode="auto">
          <a:xfrm>
            <a:off x="8305800" y="3505200"/>
            <a:ext cx="152400" cy="152400"/>
          </a:xfrm>
          <a:prstGeom prst="ellipse">
            <a:avLst/>
          </a:prstGeom>
          <a:solidFill>
            <a:srgbClr val="BC5332"/>
          </a:solidFill>
          <a:ln w="9525" algn="ctr">
            <a:solidFill>
              <a:srgbClr val="4A7EBB"/>
            </a:solidFill>
            <a:round/>
            <a:headEnd/>
            <a:tailEnd/>
          </a:ln>
          <a:effectLst>
            <a:outerShdw dist="20000" dir="5400000" rotWithShape="0">
              <a:srgbClr val="000000">
                <a:alpha val="37999"/>
              </a:srgbClr>
            </a:outerShdw>
          </a:effectLst>
        </p:spPr>
        <p:txBody>
          <a:bodyPr anchor="ctr"/>
          <a:lstStyle/>
          <a:p>
            <a:pPr algn="ctr">
              <a:defRPr/>
            </a:pPr>
            <a:endParaRPr lang="en-US">
              <a:solidFill>
                <a:schemeClr val="dk1"/>
              </a:solidFill>
            </a:endParaRPr>
          </a:p>
        </p:txBody>
      </p:sp>
      <p:sp>
        <p:nvSpPr>
          <p:cNvPr id="58" name="Oval 57"/>
          <p:cNvSpPr>
            <a:spLocks noChangeArrowheads="1"/>
          </p:cNvSpPr>
          <p:nvPr/>
        </p:nvSpPr>
        <p:spPr bwMode="auto">
          <a:xfrm>
            <a:off x="8305800" y="4038600"/>
            <a:ext cx="152400" cy="152400"/>
          </a:xfrm>
          <a:prstGeom prst="ellipse">
            <a:avLst/>
          </a:prstGeom>
          <a:solidFill>
            <a:srgbClr val="BC5332"/>
          </a:solidFill>
          <a:ln w="9525" algn="ctr">
            <a:solidFill>
              <a:srgbClr val="4A7EBB"/>
            </a:solidFill>
            <a:round/>
            <a:headEnd/>
            <a:tailEnd/>
          </a:ln>
          <a:effectLst>
            <a:outerShdw dist="20000" dir="5400000" rotWithShape="0">
              <a:srgbClr val="000000">
                <a:alpha val="37999"/>
              </a:srgbClr>
            </a:outerShdw>
          </a:effectLst>
        </p:spPr>
        <p:txBody>
          <a:bodyPr anchor="ctr"/>
          <a:lstStyle/>
          <a:p>
            <a:pPr algn="ctr">
              <a:defRPr/>
            </a:pPr>
            <a:endParaRPr lang="en-US">
              <a:solidFill>
                <a:schemeClr val="dk1"/>
              </a:solidFill>
            </a:endParaRPr>
          </a:p>
        </p:txBody>
      </p:sp>
      <p:sp>
        <p:nvSpPr>
          <p:cNvPr id="59" name="Oval 58"/>
          <p:cNvSpPr>
            <a:spLocks noChangeArrowheads="1"/>
          </p:cNvSpPr>
          <p:nvPr/>
        </p:nvSpPr>
        <p:spPr bwMode="auto">
          <a:xfrm>
            <a:off x="9906000" y="3581400"/>
            <a:ext cx="152400" cy="152400"/>
          </a:xfrm>
          <a:prstGeom prst="ellipse">
            <a:avLst/>
          </a:prstGeom>
          <a:solidFill>
            <a:schemeClr val="accent2"/>
          </a:solidFill>
          <a:ln w="9525" algn="ctr">
            <a:solidFill>
              <a:srgbClr val="4A7EBB"/>
            </a:solidFill>
            <a:round/>
            <a:headEnd/>
            <a:tailEnd/>
          </a:ln>
          <a:effectLst>
            <a:outerShdw dist="20000" dir="5400000" rotWithShape="0">
              <a:srgbClr val="000000">
                <a:alpha val="37999"/>
              </a:srgbClr>
            </a:outerShdw>
          </a:effectLst>
        </p:spPr>
        <p:txBody>
          <a:bodyPr anchor="ctr"/>
          <a:lstStyle/>
          <a:p>
            <a:pPr algn="ctr">
              <a:defRPr/>
            </a:pPr>
            <a:endParaRPr lang="en-US">
              <a:solidFill>
                <a:schemeClr val="dk1"/>
              </a:solidFill>
            </a:endParaRPr>
          </a:p>
        </p:txBody>
      </p:sp>
      <p:sp>
        <p:nvSpPr>
          <p:cNvPr id="60" name="Oval 59"/>
          <p:cNvSpPr>
            <a:spLocks noChangeArrowheads="1"/>
          </p:cNvSpPr>
          <p:nvPr/>
        </p:nvSpPr>
        <p:spPr bwMode="auto">
          <a:xfrm>
            <a:off x="9901238" y="4114800"/>
            <a:ext cx="152400" cy="152400"/>
          </a:xfrm>
          <a:prstGeom prst="ellipse">
            <a:avLst/>
          </a:prstGeom>
          <a:solidFill>
            <a:schemeClr val="accent2"/>
          </a:solidFill>
          <a:ln w="9525" algn="ctr">
            <a:solidFill>
              <a:srgbClr val="4A7EBB"/>
            </a:solidFill>
            <a:round/>
            <a:headEnd/>
            <a:tailEnd/>
          </a:ln>
          <a:effectLst>
            <a:outerShdw dist="20000" dir="5400000" rotWithShape="0">
              <a:srgbClr val="000000">
                <a:alpha val="37999"/>
              </a:srgbClr>
            </a:outerShdw>
          </a:effectLst>
        </p:spPr>
        <p:txBody>
          <a:bodyPr anchor="ctr"/>
          <a:lstStyle/>
          <a:p>
            <a:pPr algn="ctr">
              <a:defRPr/>
            </a:pPr>
            <a:endParaRPr lang="en-US">
              <a:solidFill>
                <a:schemeClr val="dk1"/>
              </a:solidFill>
            </a:endParaRPr>
          </a:p>
        </p:txBody>
      </p:sp>
      <p:sp>
        <p:nvSpPr>
          <p:cNvPr id="62" name="TextBox 61"/>
          <p:cNvSpPr txBox="1">
            <a:spLocks noChangeArrowheads="1"/>
          </p:cNvSpPr>
          <p:nvPr/>
        </p:nvSpPr>
        <p:spPr bwMode="auto">
          <a:xfrm>
            <a:off x="6629400" y="3429000"/>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b3</a:t>
            </a:r>
          </a:p>
        </p:txBody>
      </p:sp>
      <p:sp>
        <p:nvSpPr>
          <p:cNvPr id="63" name="TextBox 62"/>
          <p:cNvSpPr txBox="1">
            <a:spLocks noChangeArrowheads="1"/>
          </p:cNvSpPr>
          <p:nvPr/>
        </p:nvSpPr>
        <p:spPr bwMode="auto">
          <a:xfrm>
            <a:off x="6629400" y="3886200"/>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b1</a:t>
            </a:r>
          </a:p>
        </p:txBody>
      </p:sp>
      <p:sp>
        <p:nvSpPr>
          <p:cNvPr id="64" name="TextBox 63"/>
          <p:cNvSpPr txBox="1">
            <a:spLocks noChangeArrowheads="1"/>
          </p:cNvSpPr>
          <p:nvPr/>
        </p:nvSpPr>
        <p:spPr bwMode="auto">
          <a:xfrm>
            <a:off x="7924800" y="3429000"/>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b1</a:t>
            </a:r>
          </a:p>
        </p:txBody>
      </p:sp>
      <p:sp>
        <p:nvSpPr>
          <p:cNvPr id="65" name="TextBox 64"/>
          <p:cNvSpPr txBox="1">
            <a:spLocks noChangeArrowheads="1"/>
          </p:cNvSpPr>
          <p:nvPr/>
        </p:nvSpPr>
        <p:spPr bwMode="auto">
          <a:xfrm>
            <a:off x="7924800" y="3897313"/>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b2</a:t>
            </a:r>
          </a:p>
        </p:txBody>
      </p:sp>
      <p:sp>
        <p:nvSpPr>
          <p:cNvPr id="66" name="TextBox 65"/>
          <p:cNvSpPr txBox="1">
            <a:spLocks noChangeArrowheads="1"/>
          </p:cNvSpPr>
          <p:nvPr/>
        </p:nvSpPr>
        <p:spPr bwMode="auto">
          <a:xfrm>
            <a:off x="9525000" y="3505200"/>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b3</a:t>
            </a:r>
          </a:p>
        </p:txBody>
      </p:sp>
      <p:sp>
        <p:nvSpPr>
          <p:cNvPr id="67" name="TextBox 66"/>
          <p:cNvSpPr txBox="1">
            <a:spLocks noChangeArrowheads="1"/>
          </p:cNvSpPr>
          <p:nvPr/>
        </p:nvSpPr>
        <p:spPr bwMode="auto">
          <a:xfrm>
            <a:off x="9525000" y="3962400"/>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b2</a:t>
            </a:r>
          </a:p>
        </p:txBody>
      </p:sp>
      <p:cxnSp>
        <p:nvCxnSpPr>
          <p:cNvPr id="2" name="Straight Connector 70"/>
          <p:cNvCxnSpPr/>
          <p:nvPr/>
        </p:nvCxnSpPr>
        <p:spPr>
          <a:xfrm rot="5400000">
            <a:off x="3505200" y="3886200"/>
            <a:ext cx="4419600" cy="0"/>
          </a:xfrm>
          <a:prstGeom prst="line">
            <a:avLst/>
          </a:prstGeom>
          <a:ln>
            <a:tailEnd type="arrow"/>
          </a:ln>
        </p:spPr>
        <p:style>
          <a:lnRef idx="2">
            <a:schemeClr val="accent1"/>
          </a:lnRef>
          <a:fillRef idx="0">
            <a:schemeClr val="accent1"/>
          </a:fillRef>
          <a:effectRef idx="1">
            <a:schemeClr val="accent1"/>
          </a:effectRef>
          <a:fontRef idx="minor">
            <a:schemeClr val="tx1"/>
          </a:fontRef>
        </p:style>
      </p:cxnSp>
      <p:sp>
        <p:nvSpPr>
          <p:cNvPr id="73" name="TextBox 72"/>
          <p:cNvSpPr txBox="1">
            <a:spLocks noChangeArrowheads="1"/>
          </p:cNvSpPr>
          <p:nvPr/>
        </p:nvSpPr>
        <p:spPr bwMode="auto">
          <a:xfrm>
            <a:off x="5141913" y="1600200"/>
            <a:ext cx="5699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entry</a:t>
            </a:r>
          </a:p>
        </p:txBody>
      </p:sp>
      <p:sp>
        <p:nvSpPr>
          <p:cNvPr id="74" name="Oval 73"/>
          <p:cNvSpPr/>
          <p:nvPr/>
        </p:nvSpPr>
        <p:spPr>
          <a:xfrm>
            <a:off x="5638800" y="1676400"/>
            <a:ext cx="152400" cy="152400"/>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75" name="TextBox 74"/>
          <p:cNvSpPr txBox="1">
            <a:spLocks noChangeArrowheads="1"/>
          </p:cNvSpPr>
          <p:nvPr/>
        </p:nvSpPr>
        <p:spPr bwMode="auto">
          <a:xfrm>
            <a:off x="5268913" y="1981200"/>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b0</a:t>
            </a:r>
          </a:p>
        </p:txBody>
      </p:sp>
      <p:sp>
        <p:nvSpPr>
          <p:cNvPr id="76" name="Oval 75"/>
          <p:cNvSpPr/>
          <p:nvPr/>
        </p:nvSpPr>
        <p:spPr>
          <a:xfrm>
            <a:off x="5638800" y="2057400"/>
            <a:ext cx="152400" cy="152400"/>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77" name="Oval 76"/>
          <p:cNvSpPr/>
          <p:nvPr/>
        </p:nvSpPr>
        <p:spPr>
          <a:xfrm>
            <a:off x="5634038" y="2438400"/>
            <a:ext cx="152400" cy="152400"/>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78" name="TextBox 77"/>
          <p:cNvSpPr txBox="1">
            <a:spLocks noChangeArrowheads="1"/>
          </p:cNvSpPr>
          <p:nvPr/>
        </p:nvSpPr>
        <p:spPr bwMode="auto">
          <a:xfrm>
            <a:off x="5257800" y="2362200"/>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b3</a:t>
            </a:r>
          </a:p>
        </p:txBody>
      </p:sp>
      <p:sp>
        <p:nvSpPr>
          <p:cNvPr id="79" name="Oval 78"/>
          <p:cNvSpPr/>
          <p:nvPr/>
        </p:nvSpPr>
        <p:spPr>
          <a:xfrm>
            <a:off x="5634038" y="2816225"/>
            <a:ext cx="152400" cy="152400"/>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80" name="TextBox 79"/>
          <p:cNvSpPr txBox="1">
            <a:spLocks noChangeArrowheads="1"/>
          </p:cNvSpPr>
          <p:nvPr/>
        </p:nvSpPr>
        <p:spPr bwMode="auto">
          <a:xfrm>
            <a:off x="5257800" y="2740025"/>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b4</a:t>
            </a:r>
          </a:p>
        </p:txBody>
      </p:sp>
      <p:sp>
        <p:nvSpPr>
          <p:cNvPr id="81" name="Oval 80"/>
          <p:cNvSpPr/>
          <p:nvPr/>
        </p:nvSpPr>
        <p:spPr>
          <a:xfrm>
            <a:off x="5634038" y="3197225"/>
            <a:ext cx="152400" cy="152400"/>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82" name="TextBox 81"/>
          <p:cNvSpPr txBox="1">
            <a:spLocks noChangeArrowheads="1"/>
          </p:cNvSpPr>
          <p:nvPr/>
        </p:nvSpPr>
        <p:spPr bwMode="auto">
          <a:xfrm>
            <a:off x="5257800" y="3121025"/>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b0</a:t>
            </a:r>
          </a:p>
        </p:txBody>
      </p:sp>
      <p:sp>
        <p:nvSpPr>
          <p:cNvPr id="84" name="Oval 83"/>
          <p:cNvSpPr/>
          <p:nvPr/>
        </p:nvSpPr>
        <p:spPr>
          <a:xfrm>
            <a:off x="5634038" y="3505200"/>
            <a:ext cx="152400" cy="152400"/>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85" name="TextBox 84"/>
          <p:cNvSpPr txBox="1">
            <a:spLocks noChangeArrowheads="1"/>
          </p:cNvSpPr>
          <p:nvPr/>
        </p:nvSpPr>
        <p:spPr bwMode="auto">
          <a:xfrm>
            <a:off x="5257800" y="3429000"/>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b1</a:t>
            </a:r>
          </a:p>
        </p:txBody>
      </p:sp>
      <p:sp>
        <p:nvSpPr>
          <p:cNvPr id="86" name="Oval 85"/>
          <p:cNvSpPr/>
          <p:nvPr/>
        </p:nvSpPr>
        <p:spPr>
          <a:xfrm>
            <a:off x="5634038" y="3883025"/>
            <a:ext cx="152400" cy="152400"/>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87" name="TextBox 86"/>
          <p:cNvSpPr txBox="1">
            <a:spLocks noChangeArrowheads="1"/>
          </p:cNvSpPr>
          <p:nvPr/>
        </p:nvSpPr>
        <p:spPr bwMode="auto">
          <a:xfrm>
            <a:off x="5257800" y="3806825"/>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b4</a:t>
            </a:r>
          </a:p>
        </p:txBody>
      </p:sp>
      <p:sp>
        <p:nvSpPr>
          <p:cNvPr id="88" name="Oval 87"/>
          <p:cNvSpPr/>
          <p:nvPr/>
        </p:nvSpPr>
        <p:spPr>
          <a:xfrm>
            <a:off x="5634038" y="4264025"/>
            <a:ext cx="152400" cy="152400"/>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89" name="TextBox 88"/>
          <p:cNvSpPr txBox="1">
            <a:spLocks noChangeArrowheads="1"/>
          </p:cNvSpPr>
          <p:nvPr/>
        </p:nvSpPr>
        <p:spPr bwMode="auto">
          <a:xfrm>
            <a:off x="5257800" y="4187825"/>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b0</a:t>
            </a:r>
          </a:p>
        </p:txBody>
      </p:sp>
      <p:sp>
        <p:nvSpPr>
          <p:cNvPr id="90" name="Oval 89"/>
          <p:cNvSpPr/>
          <p:nvPr/>
        </p:nvSpPr>
        <p:spPr>
          <a:xfrm>
            <a:off x="5634038" y="4648200"/>
            <a:ext cx="152400" cy="152400"/>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91" name="TextBox 90"/>
          <p:cNvSpPr txBox="1">
            <a:spLocks noChangeArrowheads="1"/>
          </p:cNvSpPr>
          <p:nvPr/>
        </p:nvSpPr>
        <p:spPr bwMode="auto">
          <a:xfrm>
            <a:off x="5257800" y="4572000"/>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b2</a:t>
            </a:r>
          </a:p>
        </p:txBody>
      </p:sp>
      <p:sp>
        <p:nvSpPr>
          <p:cNvPr id="92" name="Oval 91"/>
          <p:cNvSpPr/>
          <p:nvPr/>
        </p:nvSpPr>
        <p:spPr>
          <a:xfrm>
            <a:off x="5634038" y="5026025"/>
            <a:ext cx="152400" cy="152400"/>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93" name="TextBox 92"/>
          <p:cNvSpPr txBox="1">
            <a:spLocks noChangeArrowheads="1"/>
          </p:cNvSpPr>
          <p:nvPr/>
        </p:nvSpPr>
        <p:spPr bwMode="auto">
          <a:xfrm>
            <a:off x="5257800" y="4949825"/>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b4</a:t>
            </a:r>
          </a:p>
        </p:txBody>
      </p:sp>
      <p:sp>
        <p:nvSpPr>
          <p:cNvPr id="94" name="Oval 93"/>
          <p:cNvSpPr/>
          <p:nvPr/>
        </p:nvSpPr>
        <p:spPr>
          <a:xfrm>
            <a:off x="5634038" y="5407025"/>
            <a:ext cx="152400" cy="152400"/>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95" name="TextBox 94"/>
          <p:cNvSpPr txBox="1">
            <a:spLocks noChangeArrowheads="1"/>
          </p:cNvSpPr>
          <p:nvPr/>
        </p:nvSpPr>
        <p:spPr bwMode="auto">
          <a:xfrm>
            <a:off x="5257800" y="5330825"/>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b0</a:t>
            </a:r>
          </a:p>
        </p:txBody>
      </p:sp>
      <p:sp>
        <p:nvSpPr>
          <p:cNvPr id="97" name="Oval 96"/>
          <p:cNvSpPr/>
          <p:nvPr/>
        </p:nvSpPr>
        <p:spPr>
          <a:xfrm>
            <a:off x="5634038" y="5700713"/>
            <a:ext cx="152400" cy="152400"/>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98" name="TextBox 97"/>
          <p:cNvSpPr txBox="1">
            <a:spLocks noChangeArrowheads="1"/>
          </p:cNvSpPr>
          <p:nvPr/>
        </p:nvSpPr>
        <p:spPr bwMode="auto">
          <a:xfrm>
            <a:off x="5262564" y="5638800"/>
            <a:ext cx="4524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exit</a:t>
            </a:r>
          </a:p>
        </p:txBody>
      </p:sp>
      <p:sp>
        <p:nvSpPr>
          <p:cNvPr id="16460" name="AutoShape 76"/>
          <p:cNvSpPr>
            <a:spLocks noChangeArrowheads="1"/>
          </p:cNvSpPr>
          <p:nvPr/>
        </p:nvSpPr>
        <p:spPr bwMode="auto">
          <a:xfrm rot="-2500453">
            <a:off x="3886200" y="2667000"/>
            <a:ext cx="304800" cy="228600"/>
          </a:xfrm>
          <a:prstGeom prst="leftArrow">
            <a:avLst>
              <a:gd name="adj1" fmla="val 50000"/>
              <a:gd name="adj2" fmla="val 33333"/>
            </a:avLst>
          </a:prstGeom>
          <a:solidFill>
            <a:srgbClr val="BC533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
        <p:nvSpPr>
          <p:cNvPr id="3" name="Oval 7"/>
          <p:cNvSpPr/>
          <p:nvPr/>
        </p:nvSpPr>
        <p:spPr>
          <a:xfrm>
            <a:off x="6775450" y="1400175"/>
            <a:ext cx="152400" cy="15240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5" name="Oval 8"/>
          <p:cNvSpPr>
            <a:spLocks noChangeArrowheads="1"/>
          </p:cNvSpPr>
          <p:nvPr/>
        </p:nvSpPr>
        <p:spPr bwMode="auto">
          <a:xfrm>
            <a:off x="6275388" y="1908175"/>
            <a:ext cx="152400" cy="152400"/>
          </a:xfrm>
          <a:prstGeom prst="ellipse">
            <a:avLst/>
          </a:prstGeom>
          <a:solidFill>
            <a:schemeClr val="folHlink"/>
          </a:solidFill>
          <a:ln w="9525" algn="ctr">
            <a:solidFill>
              <a:srgbClr val="4A7EBB"/>
            </a:solidFill>
            <a:round/>
            <a:headEnd/>
            <a:tailEnd/>
          </a:ln>
          <a:effectLst>
            <a:outerShdw dist="20000" dir="5400000" rotWithShape="0">
              <a:srgbClr val="000000">
                <a:alpha val="37999"/>
              </a:srgbClr>
            </a:outerShdw>
          </a:effectLst>
        </p:spPr>
        <p:txBody>
          <a:bodyPr anchor="ctr"/>
          <a:lstStyle/>
          <a:p>
            <a:pPr algn="ctr">
              <a:defRPr/>
            </a:pPr>
            <a:endParaRPr lang="en-US">
              <a:solidFill>
                <a:schemeClr val="dk1"/>
              </a:solidFill>
            </a:endParaRPr>
          </a:p>
        </p:txBody>
      </p:sp>
      <p:sp>
        <p:nvSpPr>
          <p:cNvPr id="6" name="Oval 9"/>
          <p:cNvSpPr>
            <a:spLocks noChangeArrowheads="1"/>
          </p:cNvSpPr>
          <p:nvPr/>
        </p:nvSpPr>
        <p:spPr bwMode="auto">
          <a:xfrm>
            <a:off x="7315200" y="1905000"/>
            <a:ext cx="152400" cy="152400"/>
          </a:xfrm>
          <a:prstGeom prst="ellipse">
            <a:avLst/>
          </a:prstGeom>
          <a:solidFill>
            <a:schemeClr val="folHlink"/>
          </a:solidFill>
          <a:ln w="9525" algn="ctr">
            <a:solidFill>
              <a:srgbClr val="4A7EBB"/>
            </a:solidFill>
            <a:round/>
            <a:headEnd/>
            <a:tailEnd/>
          </a:ln>
          <a:effectLst>
            <a:outerShdw dist="20000" dir="5400000" rotWithShape="0">
              <a:srgbClr val="000000">
                <a:alpha val="37999"/>
              </a:srgbClr>
            </a:outerShdw>
          </a:effectLst>
        </p:spPr>
        <p:txBody>
          <a:bodyPr anchor="ctr"/>
          <a:lstStyle/>
          <a:p>
            <a:pPr algn="ctr">
              <a:defRPr/>
            </a:pPr>
            <a:endParaRPr lang="en-US">
              <a:solidFill>
                <a:schemeClr val="dk1"/>
              </a:solidFill>
            </a:endParaRPr>
          </a:p>
        </p:txBody>
      </p:sp>
      <p:sp>
        <p:nvSpPr>
          <p:cNvPr id="17487" name="TextBox 12"/>
          <p:cNvSpPr txBox="1">
            <a:spLocks noChangeArrowheads="1"/>
          </p:cNvSpPr>
          <p:nvPr/>
        </p:nvSpPr>
        <p:spPr bwMode="auto">
          <a:xfrm>
            <a:off x="6851651" y="1195389"/>
            <a:ext cx="34131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200">
                <a:latin typeface="Calibri" panose="020F0502020204030204" pitchFamily="34" charset="0"/>
              </a:rPr>
              <a:t>b0</a:t>
            </a:r>
          </a:p>
        </p:txBody>
      </p:sp>
      <p:sp>
        <p:nvSpPr>
          <p:cNvPr id="17488" name="TextBox 13"/>
          <p:cNvSpPr txBox="1">
            <a:spLocks noChangeArrowheads="1"/>
          </p:cNvSpPr>
          <p:nvPr/>
        </p:nvSpPr>
        <p:spPr bwMode="auto">
          <a:xfrm>
            <a:off x="5943600" y="1833564"/>
            <a:ext cx="3429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200">
                <a:latin typeface="Calibri" panose="020F0502020204030204" pitchFamily="34" charset="0"/>
              </a:rPr>
              <a:t>b1</a:t>
            </a:r>
          </a:p>
        </p:txBody>
      </p:sp>
      <p:sp>
        <p:nvSpPr>
          <p:cNvPr id="17489" name="TextBox 14"/>
          <p:cNvSpPr txBox="1">
            <a:spLocks noChangeArrowheads="1"/>
          </p:cNvSpPr>
          <p:nvPr/>
        </p:nvSpPr>
        <p:spPr bwMode="auto">
          <a:xfrm>
            <a:off x="7010400" y="2438401"/>
            <a:ext cx="3429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200">
                <a:latin typeface="Calibri" panose="020F0502020204030204" pitchFamily="34" charset="0"/>
              </a:rPr>
              <a:t>b4</a:t>
            </a:r>
          </a:p>
        </p:txBody>
      </p:sp>
      <p:cxnSp>
        <p:nvCxnSpPr>
          <p:cNvPr id="17490" name="Straight Arrow Connector 16"/>
          <p:cNvCxnSpPr>
            <a:cxnSpLocks noChangeShapeType="1"/>
          </p:cNvCxnSpPr>
          <p:nvPr/>
        </p:nvCxnSpPr>
        <p:spPr bwMode="auto">
          <a:xfrm rot="16200000" flipH="1">
            <a:off x="6324601" y="2073276"/>
            <a:ext cx="479425" cy="479425"/>
          </a:xfrm>
          <a:prstGeom prst="straightConnector1">
            <a:avLst/>
          </a:prstGeom>
          <a:noFill/>
          <a:ln w="28575" algn="ctr">
            <a:solidFill>
              <a:schemeClr val="tx2"/>
            </a:solidFill>
            <a:round/>
            <a:headEnd/>
            <a:tailEnd type="triangle" w="lg" len="lg"/>
          </a:ln>
          <a:extLst>
            <a:ext uri="{909E8E84-426E-40DD-AFC4-6F175D3DCCD1}">
              <a14:hiddenFill xmlns:a14="http://schemas.microsoft.com/office/drawing/2010/main">
                <a:noFill/>
              </a14:hiddenFill>
            </a:ext>
          </a:extLst>
        </p:spPr>
      </p:cxnSp>
      <p:sp>
        <p:nvSpPr>
          <p:cNvPr id="12" name="Oval 19"/>
          <p:cNvSpPr/>
          <p:nvPr/>
        </p:nvSpPr>
        <p:spPr>
          <a:xfrm>
            <a:off x="6781800" y="2530475"/>
            <a:ext cx="152400" cy="152400"/>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cxnSp>
        <p:nvCxnSpPr>
          <p:cNvPr id="17492" name="Straight Arrow Connector 20"/>
          <p:cNvCxnSpPr>
            <a:cxnSpLocks noChangeShapeType="1"/>
          </p:cNvCxnSpPr>
          <p:nvPr/>
        </p:nvCxnSpPr>
        <p:spPr bwMode="auto">
          <a:xfrm rot="5400000">
            <a:off x="6941345" y="2050257"/>
            <a:ext cx="492125" cy="506413"/>
          </a:xfrm>
          <a:prstGeom prst="straightConnector1">
            <a:avLst/>
          </a:prstGeom>
          <a:noFill/>
          <a:ln w="28575" algn="ctr">
            <a:solidFill>
              <a:schemeClr val="tx2"/>
            </a:solidFill>
            <a:round/>
            <a:headEnd/>
            <a:tailEnd type="triangle" w="lg" len="lg"/>
          </a:ln>
          <a:extLst>
            <a:ext uri="{909E8E84-426E-40DD-AFC4-6F175D3DCCD1}">
              <a14:hiddenFill xmlns:a14="http://schemas.microsoft.com/office/drawing/2010/main">
                <a:noFill/>
              </a14:hiddenFill>
            </a:ext>
          </a:extLst>
        </p:spPr>
      </p:cxnSp>
      <p:sp>
        <p:nvSpPr>
          <p:cNvPr id="17493" name="TextBox 21"/>
          <p:cNvSpPr txBox="1">
            <a:spLocks noChangeArrowheads="1"/>
          </p:cNvSpPr>
          <p:nvPr/>
        </p:nvSpPr>
        <p:spPr bwMode="auto">
          <a:xfrm>
            <a:off x="7315201" y="1676400"/>
            <a:ext cx="34131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200">
                <a:latin typeface="Calibri" panose="020F0502020204030204" pitchFamily="34" charset="0"/>
              </a:rPr>
              <a:t>b3</a:t>
            </a:r>
          </a:p>
        </p:txBody>
      </p:sp>
      <p:cxnSp>
        <p:nvCxnSpPr>
          <p:cNvPr id="17494" name="Straight Arrow Connector 22"/>
          <p:cNvCxnSpPr>
            <a:cxnSpLocks noChangeShapeType="1"/>
          </p:cNvCxnSpPr>
          <p:nvPr/>
        </p:nvCxnSpPr>
        <p:spPr bwMode="auto">
          <a:xfrm rot="5400000">
            <a:off x="6403182" y="1521620"/>
            <a:ext cx="392113" cy="396875"/>
          </a:xfrm>
          <a:prstGeom prst="straightConnector1">
            <a:avLst/>
          </a:prstGeom>
          <a:noFill/>
          <a:ln w="28575" algn="ctr">
            <a:solidFill>
              <a:schemeClr val="tx2"/>
            </a:solidFill>
            <a:round/>
            <a:headEnd/>
            <a:tailEnd type="triangle" w="lg" len="lg"/>
          </a:ln>
          <a:extLst>
            <a:ext uri="{909E8E84-426E-40DD-AFC4-6F175D3DCCD1}">
              <a14:hiddenFill xmlns:a14="http://schemas.microsoft.com/office/drawing/2010/main">
                <a:noFill/>
              </a14:hiddenFill>
            </a:ext>
          </a:extLst>
        </p:spPr>
      </p:cxnSp>
      <p:cxnSp>
        <p:nvCxnSpPr>
          <p:cNvPr id="17495" name="Straight Arrow Connector 23"/>
          <p:cNvCxnSpPr>
            <a:cxnSpLocks noChangeShapeType="1"/>
          </p:cNvCxnSpPr>
          <p:nvPr/>
        </p:nvCxnSpPr>
        <p:spPr bwMode="auto">
          <a:xfrm rot="16200000" flipH="1">
            <a:off x="6934201" y="1503363"/>
            <a:ext cx="401637" cy="458788"/>
          </a:xfrm>
          <a:prstGeom prst="straightConnector1">
            <a:avLst/>
          </a:prstGeom>
          <a:noFill/>
          <a:ln w="28575" algn="ctr">
            <a:solidFill>
              <a:schemeClr val="tx2"/>
            </a:solidFill>
            <a:round/>
            <a:headEnd/>
            <a:tailEnd type="triangle" w="lg" len="lg"/>
          </a:ln>
          <a:extLst>
            <a:ext uri="{909E8E84-426E-40DD-AFC4-6F175D3DCCD1}">
              <a14:hiddenFill xmlns:a14="http://schemas.microsoft.com/office/drawing/2010/main">
                <a:noFill/>
              </a14:hiddenFill>
            </a:ext>
          </a:extLst>
        </p:spPr>
      </p:cxnSp>
      <p:sp>
        <p:nvSpPr>
          <p:cNvPr id="16" name="Oval 27"/>
          <p:cNvSpPr/>
          <p:nvPr/>
        </p:nvSpPr>
        <p:spPr>
          <a:xfrm>
            <a:off x="6781800" y="1909763"/>
            <a:ext cx="152400" cy="152400"/>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cxnSp>
        <p:nvCxnSpPr>
          <p:cNvPr id="18" name="Straight Arrow Connector 28"/>
          <p:cNvCxnSpPr>
            <a:stCxn id="8" idx="4"/>
            <a:endCxn id="28" idx="0"/>
          </p:cNvCxnSpPr>
          <p:nvPr/>
        </p:nvCxnSpPr>
        <p:spPr>
          <a:xfrm rot="16200000" flipH="1">
            <a:off x="6676231" y="1727994"/>
            <a:ext cx="357188" cy="6350"/>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22" name="Straight Arrow Connector 31"/>
          <p:cNvCxnSpPr>
            <a:stCxn id="28" idx="4"/>
            <a:endCxn id="20" idx="0"/>
          </p:cNvCxnSpPr>
          <p:nvPr/>
        </p:nvCxnSpPr>
        <p:spPr>
          <a:xfrm rot="5400000">
            <a:off x="6623845" y="2296320"/>
            <a:ext cx="468313" cy="3175"/>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17499" name="TextBox 40"/>
          <p:cNvSpPr txBox="1">
            <a:spLocks noChangeArrowheads="1"/>
          </p:cNvSpPr>
          <p:nvPr/>
        </p:nvSpPr>
        <p:spPr bwMode="auto">
          <a:xfrm>
            <a:off x="6858000" y="1905001"/>
            <a:ext cx="3429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200">
                <a:latin typeface="Calibri" panose="020F0502020204030204" pitchFamily="34" charset="0"/>
              </a:rPr>
              <a:t>b2</a:t>
            </a:r>
          </a:p>
        </p:txBody>
      </p:sp>
      <p:sp>
        <p:nvSpPr>
          <p:cNvPr id="25" name="Oval 7"/>
          <p:cNvSpPr/>
          <p:nvPr/>
        </p:nvSpPr>
        <p:spPr>
          <a:xfrm>
            <a:off x="8229600" y="1423988"/>
            <a:ext cx="152400" cy="15240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26" name="Oval 8"/>
          <p:cNvSpPr>
            <a:spLocks noChangeArrowheads="1"/>
          </p:cNvSpPr>
          <p:nvPr/>
        </p:nvSpPr>
        <p:spPr bwMode="auto">
          <a:xfrm>
            <a:off x="7729538" y="1931988"/>
            <a:ext cx="152400" cy="152400"/>
          </a:xfrm>
          <a:prstGeom prst="ellipse">
            <a:avLst/>
          </a:prstGeom>
          <a:solidFill>
            <a:srgbClr val="BC5332"/>
          </a:solidFill>
          <a:ln w="9525" algn="ctr">
            <a:solidFill>
              <a:srgbClr val="4A7EBB"/>
            </a:solidFill>
            <a:round/>
            <a:headEnd/>
            <a:tailEnd/>
          </a:ln>
          <a:effectLst>
            <a:outerShdw dist="20000" dir="5400000" rotWithShape="0">
              <a:srgbClr val="000000">
                <a:alpha val="37999"/>
              </a:srgbClr>
            </a:outerShdw>
          </a:effectLst>
        </p:spPr>
        <p:txBody>
          <a:bodyPr anchor="ctr"/>
          <a:lstStyle/>
          <a:p>
            <a:pPr algn="ctr">
              <a:defRPr/>
            </a:pPr>
            <a:endParaRPr lang="en-US">
              <a:solidFill>
                <a:schemeClr val="dk1"/>
              </a:solidFill>
            </a:endParaRPr>
          </a:p>
        </p:txBody>
      </p:sp>
      <p:sp>
        <p:nvSpPr>
          <p:cNvPr id="27" name="Oval 9"/>
          <p:cNvSpPr/>
          <p:nvPr/>
        </p:nvSpPr>
        <p:spPr>
          <a:xfrm>
            <a:off x="8796338" y="1931988"/>
            <a:ext cx="152400" cy="15240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7503" name="TextBox 12"/>
          <p:cNvSpPr txBox="1">
            <a:spLocks noChangeArrowheads="1"/>
          </p:cNvSpPr>
          <p:nvPr/>
        </p:nvSpPr>
        <p:spPr bwMode="auto">
          <a:xfrm>
            <a:off x="8305801" y="1219200"/>
            <a:ext cx="34131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200">
                <a:latin typeface="Calibri" panose="020F0502020204030204" pitchFamily="34" charset="0"/>
              </a:rPr>
              <a:t>b0</a:t>
            </a:r>
          </a:p>
        </p:txBody>
      </p:sp>
      <p:sp>
        <p:nvSpPr>
          <p:cNvPr id="17504" name="TextBox 14"/>
          <p:cNvSpPr txBox="1">
            <a:spLocks noChangeArrowheads="1"/>
          </p:cNvSpPr>
          <p:nvPr/>
        </p:nvSpPr>
        <p:spPr bwMode="auto">
          <a:xfrm>
            <a:off x="8464550" y="2462214"/>
            <a:ext cx="3429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200">
                <a:latin typeface="Calibri" panose="020F0502020204030204" pitchFamily="34" charset="0"/>
              </a:rPr>
              <a:t>b4</a:t>
            </a:r>
          </a:p>
        </p:txBody>
      </p:sp>
      <p:cxnSp>
        <p:nvCxnSpPr>
          <p:cNvPr id="17505" name="Straight Arrow Connector 16"/>
          <p:cNvCxnSpPr>
            <a:cxnSpLocks noChangeShapeType="1"/>
          </p:cNvCxnSpPr>
          <p:nvPr/>
        </p:nvCxnSpPr>
        <p:spPr bwMode="auto">
          <a:xfrm>
            <a:off x="7805739" y="2084389"/>
            <a:ext cx="446087" cy="528637"/>
          </a:xfrm>
          <a:prstGeom prst="straightConnector1">
            <a:avLst/>
          </a:prstGeom>
          <a:noFill/>
          <a:ln w="28575" algn="ctr">
            <a:solidFill>
              <a:schemeClr val="tx1"/>
            </a:solidFill>
            <a:round/>
            <a:headEnd/>
            <a:tailEnd type="triangle" w="lg" len="lg"/>
          </a:ln>
          <a:extLst>
            <a:ext uri="{909E8E84-426E-40DD-AFC4-6F175D3DCCD1}">
              <a14:hiddenFill xmlns:a14="http://schemas.microsoft.com/office/drawing/2010/main">
                <a:noFill/>
              </a14:hiddenFill>
            </a:ext>
          </a:extLst>
        </p:spPr>
      </p:cxnSp>
      <p:sp>
        <p:nvSpPr>
          <p:cNvPr id="31" name="Oval 19"/>
          <p:cNvSpPr/>
          <p:nvPr/>
        </p:nvSpPr>
        <p:spPr>
          <a:xfrm>
            <a:off x="8235950" y="2554288"/>
            <a:ext cx="152400" cy="152400"/>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cxnSp>
        <p:nvCxnSpPr>
          <p:cNvPr id="17507" name="Straight Arrow Connector 20"/>
          <p:cNvCxnSpPr>
            <a:cxnSpLocks noChangeShapeType="1"/>
          </p:cNvCxnSpPr>
          <p:nvPr/>
        </p:nvCxnSpPr>
        <p:spPr bwMode="auto">
          <a:xfrm rot="5400000">
            <a:off x="8389145" y="2050257"/>
            <a:ext cx="492125" cy="506413"/>
          </a:xfrm>
          <a:prstGeom prst="straightConnector1">
            <a:avLst/>
          </a:prstGeom>
          <a:noFill/>
          <a:ln w="12700" algn="ctr">
            <a:solidFill>
              <a:schemeClr val="accent2"/>
            </a:solidFill>
            <a:round/>
            <a:headEnd/>
            <a:tailEnd type="triangle" w="lg" len="lg"/>
          </a:ln>
          <a:extLst>
            <a:ext uri="{909E8E84-426E-40DD-AFC4-6F175D3DCCD1}">
              <a14:hiddenFill xmlns:a14="http://schemas.microsoft.com/office/drawing/2010/main">
                <a:noFill/>
              </a14:hiddenFill>
            </a:ext>
          </a:extLst>
        </p:spPr>
      </p:cxnSp>
      <p:sp>
        <p:nvSpPr>
          <p:cNvPr id="17508" name="TextBox 21"/>
          <p:cNvSpPr txBox="1">
            <a:spLocks noChangeArrowheads="1"/>
          </p:cNvSpPr>
          <p:nvPr/>
        </p:nvSpPr>
        <p:spPr bwMode="auto">
          <a:xfrm>
            <a:off x="8878888" y="1868489"/>
            <a:ext cx="341312"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200">
                <a:latin typeface="Calibri" panose="020F0502020204030204" pitchFamily="34" charset="0"/>
              </a:rPr>
              <a:t>b3</a:t>
            </a:r>
          </a:p>
        </p:txBody>
      </p:sp>
      <p:cxnSp>
        <p:nvCxnSpPr>
          <p:cNvPr id="17509" name="Straight Arrow Connector 22"/>
          <p:cNvCxnSpPr>
            <a:cxnSpLocks noChangeShapeType="1"/>
          </p:cNvCxnSpPr>
          <p:nvPr/>
        </p:nvCxnSpPr>
        <p:spPr bwMode="auto">
          <a:xfrm flipH="1">
            <a:off x="7805739" y="1554164"/>
            <a:ext cx="446087" cy="377825"/>
          </a:xfrm>
          <a:prstGeom prst="straightConnector1">
            <a:avLst/>
          </a:prstGeom>
          <a:noFill/>
          <a:ln w="28575" algn="ctr">
            <a:solidFill>
              <a:schemeClr val="tx1"/>
            </a:solidFill>
            <a:round/>
            <a:headEnd/>
            <a:tailEnd type="triangle" w="lg" len="lg"/>
          </a:ln>
          <a:extLst>
            <a:ext uri="{909E8E84-426E-40DD-AFC4-6F175D3DCCD1}">
              <a14:hiddenFill xmlns:a14="http://schemas.microsoft.com/office/drawing/2010/main">
                <a:noFill/>
              </a14:hiddenFill>
            </a:ext>
          </a:extLst>
        </p:spPr>
      </p:cxnSp>
      <p:cxnSp>
        <p:nvCxnSpPr>
          <p:cNvPr id="17510" name="Straight Arrow Connector 23"/>
          <p:cNvCxnSpPr>
            <a:cxnSpLocks noChangeShapeType="1"/>
          </p:cNvCxnSpPr>
          <p:nvPr/>
        </p:nvCxnSpPr>
        <p:spPr bwMode="auto">
          <a:xfrm rot="16200000" flipH="1">
            <a:off x="8388350" y="1527175"/>
            <a:ext cx="401638" cy="458788"/>
          </a:xfrm>
          <a:prstGeom prst="straightConnector1">
            <a:avLst/>
          </a:prstGeom>
          <a:noFill/>
          <a:ln w="12700" algn="ctr">
            <a:solidFill>
              <a:schemeClr val="accent2"/>
            </a:solidFill>
            <a:round/>
            <a:headEnd/>
            <a:tailEnd type="triangle" w="lg" len="lg"/>
          </a:ln>
          <a:extLst>
            <a:ext uri="{909E8E84-426E-40DD-AFC4-6F175D3DCCD1}">
              <a14:hiddenFill xmlns:a14="http://schemas.microsoft.com/office/drawing/2010/main">
                <a:noFill/>
              </a14:hiddenFill>
            </a:ext>
          </a:extLst>
        </p:spPr>
      </p:cxnSp>
      <p:sp>
        <p:nvSpPr>
          <p:cNvPr id="16579" name="Oval 27"/>
          <p:cNvSpPr>
            <a:spLocks noChangeArrowheads="1"/>
          </p:cNvSpPr>
          <p:nvPr/>
        </p:nvSpPr>
        <p:spPr bwMode="auto">
          <a:xfrm>
            <a:off x="8229600" y="1905000"/>
            <a:ext cx="152400" cy="152400"/>
          </a:xfrm>
          <a:prstGeom prst="ellipse">
            <a:avLst/>
          </a:prstGeom>
          <a:solidFill>
            <a:srgbClr val="BC5332"/>
          </a:solidFill>
          <a:ln w="9525" algn="ctr">
            <a:solidFill>
              <a:srgbClr val="4A7EBB"/>
            </a:solidFill>
            <a:round/>
            <a:headEnd/>
            <a:tailEnd/>
          </a:ln>
          <a:effectLst>
            <a:outerShdw dist="20000" dir="5400000" rotWithShape="0">
              <a:srgbClr val="000000">
                <a:alpha val="37999"/>
              </a:srgbClr>
            </a:outerShdw>
          </a:effectLst>
        </p:spPr>
        <p:txBody>
          <a:bodyPr anchor="ctr"/>
          <a:lstStyle/>
          <a:p>
            <a:pPr algn="ctr">
              <a:defRPr/>
            </a:pPr>
            <a:endParaRPr lang="en-US">
              <a:solidFill>
                <a:schemeClr val="dk1"/>
              </a:solidFill>
            </a:endParaRPr>
          </a:p>
        </p:txBody>
      </p:sp>
      <p:cxnSp>
        <p:nvCxnSpPr>
          <p:cNvPr id="17512" name="Straight Arrow Connector 28"/>
          <p:cNvCxnSpPr>
            <a:cxnSpLocks noChangeShapeType="1"/>
          </p:cNvCxnSpPr>
          <p:nvPr/>
        </p:nvCxnSpPr>
        <p:spPr bwMode="auto">
          <a:xfrm>
            <a:off x="8305800" y="1576388"/>
            <a:ext cx="0" cy="328612"/>
          </a:xfrm>
          <a:prstGeom prst="straightConnector1">
            <a:avLst/>
          </a:prstGeom>
          <a:noFill/>
          <a:ln w="28575" algn="ctr">
            <a:solidFill>
              <a:schemeClr val="tx1"/>
            </a:solidFill>
            <a:round/>
            <a:headEnd/>
            <a:tailEnd type="triangle" w="lg" len="lg"/>
          </a:ln>
          <a:extLst>
            <a:ext uri="{909E8E84-426E-40DD-AFC4-6F175D3DCCD1}">
              <a14:hiddenFill xmlns:a14="http://schemas.microsoft.com/office/drawing/2010/main">
                <a:noFill/>
              </a14:hiddenFill>
            </a:ext>
          </a:extLst>
        </p:spPr>
      </p:cxnSp>
      <p:cxnSp>
        <p:nvCxnSpPr>
          <p:cNvPr id="17513" name="Straight Arrow Connector 31"/>
          <p:cNvCxnSpPr>
            <a:cxnSpLocks noChangeShapeType="1"/>
          </p:cNvCxnSpPr>
          <p:nvPr/>
        </p:nvCxnSpPr>
        <p:spPr bwMode="auto">
          <a:xfrm>
            <a:off x="8305800" y="2057400"/>
            <a:ext cx="6350" cy="496888"/>
          </a:xfrm>
          <a:prstGeom prst="straightConnector1">
            <a:avLst/>
          </a:prstGeom>
          <a:noFill/>
          <a:ln w="28575" algn="ctr">
            <a:solidFill>
              <a:schemeClr val="tx1"/>
            </a:solidFill>
            <a:round/>
            <a:headEnd/>
            <a:tailEnd type="triangle" w="lg" len="lg"/>
          </a:ln>
          <a:extLst>
            <a:ext uri="{909E8E84-426E-40DD-AFC4-6F175D3DCCD1}">
              <a14:hiddenFill xmlns:a14="http://schemas.microsoft.com/office/drawing/2010/main">
                <a:noFill/>
              </a14:hiddenFill>
            </a:ext>
          </a:extLst>
        </p:spPr>
      </p:cxnSp>
      <p:sp>
        <p:nvSpPr>
          <p:cNvPr id="17514" name="TextBox 40"/>
          <p:cNvSpPr txBox="1">
            <a:spLocks noChangeArrowheads="1"/>
          </p:cNvSpPr>
          <p:nvPr/>
        </p:nvSpPr>
        <p:spPr bwMode="auto">
          <a:xfrm>
            <a:off x="8305800" y="1905001"/>
            <a:ext cx="3429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200">
                <a:latin typeface="Calibri" panose="020F0502020204030204" pitchFamily="34" charset="0"/>
              </a:rPr>
              <a:t>b2</a:t>
            </a:r>
          </a:p>
        </p:txBody>
      </p:sp>
      <p:sp>
        <p:nvSpPr>
          <p:cNvPr id="16582" name="Oval 7"/>
          <p:cNvSpPr/>
          <p:nvPr/>
        </p:nvSpPr>
        <p:spPr>
          <a:xfrm>
            <a:off x="9753600" y="1447800"/>
            <a:ext cx="152400" cy="15240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6586" name="Oval 8"/>
          <p:cNvSpPr/>
          <p:nvPr/>
        </p:nvSpPr>
        <p:spPr>
          <a:xfrm>
            <a:off x="9253538" y="1931988"/>
            <a:ext cx="152400" cy="15240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6587" name="Oval 9"/>
          <p:cNvSpPr>
            <a:spLocks noChangeArrowheads="1"/>
          </p:cNvSpPr>
          <p:nvPr/>
        </p:nvSpPr>
        <p:spPr bwMode="auto">
          <a:xfrm>
            <a:off x="10320338" y="1931988"/>
            <a:ext cx="152400" cy="152400"/>
          </a:xfrm>
          <a:prstGeom prst="ellipse">
            <a:avLst/>
          </a:prstGeom>
          <a:solidFill>
            <a:schemeClr val="accent2"/>
          </a:solidFill>
          <a:ln w="9525" algn="ctr">
            <a:solidFill>
              <a:srgbClr val="4A7EBB"/>
            </a:solidFill>
            <a:round/>
            <a:headEnd/>
            <a:tailEnd/>
          </a:ln>
          <a:effectLst>
            <a:outerShdw dist="20000" dir="5400000" rotWithShape="0">
              <a:srgbClr val="000000">
                <a:alpha val="37999"/>
              </a:srgbClr>
            </a:outerShdw>
          </a:effectLst>
        </p:spPr>
        <p:txBody>
          <a:bodyPr anchor="ctr"/>
          <a:lstStyle/>
          <a:p>
            <a:pPr algn="ctr">
              <a:defRPr/>
            </a:pPr>
            <a:endParaRPr lang="en-US">
              <a:solidFill>
                <a:schemeClr val="dk1"/>
              </a:solidFill>
            </a:endParaRPr>
          </a:p>
        </p:txBody>
      </p:sp>
      <p:sp>
        <p:nvSpPr>
          <p:cNvPr id="17518" name="TextBox 12"/>
          <p:cNvSpPr txBox="1">
            <a:spLocks noChangeArrowheads="1"/>
          </p:cNvSpPr>
          <p:nvPr/>
        </p:nvSpPr>
        <p:spPr bwMode="auto">
          <a:xfrm>
            <a:off x="9829801" y="1219200"/>
            <a:ext cx="34131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200">
                <a:latin typeface="Calibri" panose="020F0502020204030204" pitchFamily="34" charset="0"/>
              </a:rPr>
              <a:t>b0</a:t>
            </a:r>
          </a:p>
        </p:txBody>
      </p:sp>
      <p:sp>
        <p:nvSpPr>
          <p:cNvPr id="17519" name="TextBox 14"/>
          <p:cNvSpPr txBox="1">
            <a:spLocks noChangeArrowheads="1"/>
          </p:cNvSpPr>
          <p:nvPr/>
        </p:nvSpPr>
        <p:spPr bwMode="auto">
          <a:xfrm>
            <a:off x="9988550" y="2462214"/>
            <a:ext cx="3429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200">
                <a:latin typeface="Calibri" panose="020F0502020204030204" pitchFamily="34" charset="0"/>
              </a:rPr>
              <a:t>b4</a:t>
            </a:r>
          </a:p>
        </p:txBody>
      </p:sp>
      <p:cxnSp>
        <p:nvCxnSpPr>
          <p:cNvPr id="17520" name="Straight Arrow Connector 16"/>
          <p:cNvCxnSpPr>
            <a:cxnSpLocks noChangeShapeType="1"/>
          </p:cNvCxnSpPr>
          <p:nvPr/>
        </p:nvCxnSpPr>
        <p:spPr bwMode="auto">
          <a:xfrm rot="16200000" flipH="1">
            <a:off x="9302751" y="2097089"/>
            <a:ext cx="479425" cy="479425"/>
          </a:xfrm>
          <a:prstGeom prst="straightConnector1">
            <a:avLst/>
          </a:prstGeom>
          <a:noFill/>
          <a:ln w="12700" algn="ctr">
            <a:solidFill>
              <a:schemeClr val="accent2"/>
            </a:solidFill>
            <a:round/>
            <a:headEnd/>
            <a:tailEnd type="triangle" w="lg" len="lg"/>
          </a:ln>
          <a:extLst>
            <a:ext uri="{909E8E84-426E-40DD-AFC4-6F175D3DCCD1}">
              <a14:hiddenFill xmlns:a14="http://schemas.microsoft.com/office/drawing/2010/main">
                <a:noFill/>
              </a14:hiddenFill>
            </a:ext>
          </a:extLst>
        </p:spPr>
      </p:cxnSp>
      <p:sp>
        <p:nvSpPr>
          <p:cNvPr id="16589" name="Oval 19"/>
          <p:cNvSpPr/>
          <p:nvPr/>
        </p:nvSpPr>
        <p:spPr>
          <a:xfrm>
            <a:off x="9759950" y="2554288"/>
            <a:ext cx="152400" cy="152400"/>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cxnSp>
        <p:nvCxnSpPr>
          <p:cNvPr id="17522" name="Straight Arrow Connector 20"/>
          <p:cNvCxnSpPr>
            <a:cxnSpLocks noChangeShapeType="1"/>
          </p:cNvCxnSpPr>
          <p:nvPr/>
        </p:nvCxnSpPr>
        <p:spPr bwMode="auto">
          <a:xfrm rot="5400000">
            <a:off x="9913145" y="2091532"/>
            <a:ext cx="492125" cy="506413"/>
          </a:xfrm>
          <a:prstGeom prst="straightConnector1">
            <a:avLst/>
          </a:prstGeom>
          <a:noFill/>
          <a:ln w="28575" algn="ctr">
            <a:solidFill>
              <a:schemeClr val="tx1"/>
            </a:solidFill>
            <a:round/>
            <a:headEnd/>
            <a:tailEnd type="triangle" w="lg" len="lg"/>
          </a:ln>
          <a:extLst>
            <a:ext uri="{909E8E84-426E-40DD-AFC4-6F175D3DCCD1}">
              <a14:hiddenFill xmlns:a14="http://schemas.microsoft.com/office/drawing/2010/main">
                <a:noFill/>
              </a14:hiddenFill>
            </a:ext>
          </a:extLst>
        </p:spPr>
      </p:cxnSp>
      <p:sp>
        <p:nvSpPr>
          <p:cNvPr id="17523" name="TextBox 21"/>
          <p:cNvSpPr txBox="1">
            <a:spLocks noChangeArrowheads="1"/>
          </p:cNvSpPr>
          <p:nvPr/>
        </p:nvSpPr>
        <p:spPr bwMode="auto">
          <a:xfrm>
            <a:off x="10402888" y="1752600"/>
            <a:ext cx="34131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200">
                <a:latin typeface="Calibri" panose="020F0502020204030204" pitchFamily="34" charset="0"/>
              </a:rPr>
              <a:t>b3</a:t>
            </a:r>
          </a:p>
        </p:txBody>
      </p:sp>
      <p:cxnSp>
        <p:nvCxnSpPr>
          <p:cNvPr id="17524" name="Straight Arrow Connector 22"/>
          <p:cNvCxnSpPr>
            <a:cxnSpLocks noChangeShapeType="1"/>
          </p:cNvCxnSpPr>
          <p:nvPr/>
        </p:nvCxnSpPr>
        <p:spPr bwMode="auto">
          <a:xfrm flipH="1">
            <a:off x="9315451" y="1577975"/>
            <a:ext cx="460375" cy="374650"/>
          </a:xfrm>
          <a:prstGeom prst="straightConnector1">
            <a:avLst/>
          </a:prstGeom>
          <a:noFill/>
          <a:ln w="1270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7525" name="Straight Arrow Connector 23"/>
          <p:cNvCxnSpPr>
            <a:cxnSpLocks noChangeShapeType="1"/>
          </p:cNvCxnSpPr>
          <p:nvPr/>
        </p:nvCxnSpPr>
        <p:spPr bwMode="auto">
          <a:xfrm rot="16200000" flipH="1">
            <a:off x="9912350" y="1568450"/>
            <a:ext cx="401638" cy="458788"/>
          </a:xfrm>
          <a:prstGeom prst="straightConnector1">
            <a:avLst/>
          </a:prstGeom>
          <a:noFill/>
          <a:ln w="28575" algn="ctr">
            <a:solidFill>
              <a:schemeClr val="tx1"/>
            </a:solidFill>
            <a:round/>
            <a:headEnd/>
            <a:tailEnd type="triangle" w="lg" len="lg"/>
          </a:ln>
          <a:extLst>
            <a:ext uri="{909E8E84-426E-40DD-AFC4-6F175D3DCCD1}">
              <a14:hiddenFill xmlns:a14="http://schemas.microsoft.com/office/drawing/2010/main">
                <a:noFill/>
              </a14:hiddenFill>
            </a:ext>
          </a:extLst>
        </p:spPr>
      </p:cxnSp>
      <p:sp>
        <p:nvSpPr>
          <p:cNvPr id="16593" name="Oval 27"/>
          <p:cNvSpPr>
            <a:spLocks noChangeArrowheads="1"/>
          </p:cNvSpPr>
          <p:nvPr/>
        </p:nvSpPr>
        <p:spPr bwMode="auto">
          <a:xfrm>
            <a:off x="9753600" y="1981200"/>
            <a:ext cx="152400" cy="152400"/>
          </a:xfrm>
          <a:prstGeom prst="ellipse">
            <a:avLst/>
          </a:prstGeom>
          <a:solidFill>
            <a:schemeClr val="accent2"/>
          </a:solidFill>
          <a:ln w="9525" algn="ctr">
            <a:solidFill>
              <a:srgbClr val="4A7EBB"/>
            </a:solidFill>
            <a:round/>
            <a:headEnd/>
            <a:tailEnd/>
          </a:ln>
          <a:effectLst>
            <a:outerShdw dist="20000" dir="5400000" rotWithShape="0">
              <a:srgbClr val="000000">
                <a:alpha val="37999"/>
              </a:srgbClr>
            </a:outerShdw>
          </a:effectLst>
        </p:spPr>
        <p:txBody>
          <a:bodyPr anchor="ctr"/>
          <a:lstStyle/>
          <a:p>
            <a:pPr algn="ctr">
              <a:defRPr/>
            </a:pPr>
            <a:endParaRPr lang="en-US">
              <a:solidFill>
                <a:schemeClr val="dk1"/>
              </a:solidFill>
            </a:endParaRPr>
          </a:p>
        </p:txBody>
      </p:sp>
      <p:cxnSp>
        <p:nvCxnSpPr>
          <p:cNvPr id="17527" name="Straight Arrow Connector 28"/>
          <p:cNvCxnSpPr>
            <a:cxnSpLocks noChangeShapeType="1"/>
          </p:cNvCxnSpPr>
          <p:nvPr/>
        </p:nvCxnSpPr>
        <p:spPr bwMode="auto">
          <a:xfrm rot="16200000" flipH="1">
            <a:off x="9654381" y="1775619"/>
            <a:ext cx="357188" cy="6350"/>
          </a:xfrm>
          <a:prstGeom prst="straightConnector1">
            <a:avLst/>
          </a:prstGeom>
          <a:noFill/>
          <a:ln w="28575" algn="ctr">
            <a:solidFill>
              <a:schemeClr val="tx1"/>
            </a:solidFill>
            <a:round/>
            <a:headEnd/>
            <a:tailEnd type="triangle" w="lg" len="lg"/>
          </a:ln>
          <a:extLst>
            <a:ext uri="{909E8E84-426E-40DD-AFC4-6F175D3DCCD1}">
              <a14:hiddenFill xmlns:a14="http://schemas.microsoft.com/office/drawing/2010/main">
                <a:noFill/>
              </a14:hiddenFill>
            </a:ext>
          </a:extLst>
        </p:spPr>
      </p:cxnSp>
      <p:cxnSp>
        <p:nvCxnSpPr>
          <p:cNvPr id="17528" name="Straight Arrow Connector 31"/>
          <p:cNvCxnSpPr>
            <a:cxnSpLocks noChangeShapeType="1"/>
          </p:cNvCxnSpPr>
          <p:nvPr/>
        </p:nvCxnSpPr>
        <p:spPr bwMode="auto">
          <a:xfrm rot="5400000">
            <a:off x="9597232" y="2331245"/>
            <a:ext cx="468313" cy="3175"/>
          </a:xfrm>
          <a:prstGeom prst="straightConnector1">
            <a:avLst/>
          </a:prstGeom>
          <a:noFill/>
          <a:ln w="28575" algn="ctr">
            <a:solidFill>
              <a:schemeClr val="tx1"/>
            </a:solidFill>
            <a:round/>
            <a:headEnd/>
            <a:tailEnd type="triangle" w="lg" len="lg"/>
          </a:ln>
          <a:extLst>
            <a:ext uri="{909E8E84-426E-40DD-AFC4-6F175D3DCCD1}">
              <a14:hiddenFill xmlns:a14="http://schemas.microsoft.com/office/drawing/2010/main">
                <a:noFill/>
              </a14:hiddenFill>
            </a:ext>
          </a:extLst>
        </p:spPr>
      </p:cxnSp>
      <p:sp>
        <p:nvSpPr>
          <p:cNvPr id="17529" name="TextBox 40"/>
          <p:cNvSpPr txBox="1">
            <a:spLocks noChangeArrowheads="1"/>
          </p:cNvSpPr>
          <p:nvPr/>
        </p:nvSpPr>
        <p:spPr bwMode="auto">
          <a:xfrm>
            <a:off x="9829800" y="1905001"/>
            <a:ext cx="3429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200">
                <a:latin typeface="Calibri" panose="020F0502020204030204" pitchFamily="34" charset="0"/>
              </a:rPr>
              <a:t>b2</a:t>
            </a:r>
          </a:p>
        </p:txBody>
      </p:sp>
      <p:sp>
        <p:nvSpPr>
          <p:cNvPr id="17530" name="TextBox 13"/>
          <p:cNvSpPr txBox="1">
            <a:spLocks noChangeArrowheads="1"/>
          </p:cNvSpPr>
          <p:nvPr/>
        </p:nvSpPr>
        <p:spPr bwMode="auto">
          <a:xfrm>
            <a:off x="7620000" y="1600201"/>
            <a:ext cx="3429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200">
                <a:latin typeface="Calibri" panose="020F0502020204030204" pitchFamily="34" charset="0"/>
              </a:rPr>
              <a:t>b1</a:t>
            </a:r>
          </a:p>
        </p:txBody>
      </p:sp>
      <p:sp>
        <p:nvSpPr>
          <p:cNvPr id="17531" name="TextBox 13"/>
          <p:cNvSpPr txBox="1">
            <a:spLocks noChangeArrowheads="1"/>
          </p:cNvSpPr>
          <p:nvPr/>
        </p:nvSpPr>
        <p:spPr bwMode="auto">
          <a:xfrm>
            <a:off x="9144000" y="1676401"/>
            <a:ext cx="3429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200">
                <a:latin typeface="Calibri" panose="020F0502020204030204" pitchFamily="34" charset="0"/>
              </a:rPr>
              <a:t>b1</a:t>
            </a:r>
          </a:p>
        </p:txBody>
      </p:sp>
      <p:sp>
        <p:nvSpPr>
          <p:cNvPr id="16596" name="Oval 73"/>
          <p:cNvSpPr/>
          <p:nvPr/>
        </p:nvSpPr>
        <p:spPr>
          <a:xfrm>
            <a:off x="1981200" y="2895600"/>
            <a:ext cx="152400" cy="152400"/>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6597" name="Oval 73"/>
          <p:cNvSpPr/>
          <p:nvPr/>
        </p:nvSpPr>
        <p:spPr>
          <a:xfrm>
            <a:off x="1981200" y="3886200"/>
            <a:ext cx="152400" cy="152400"/>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6598" name="Oval 73"/>
          <p:cNvSpPr/>
          <p:nvPr/>
        </p:nvSpPr>
        <p:spPr>
          <a:xfrm>
            <a:off x="1981200" y="4800600"/>
            <a:ext cx="152400" cy="152400"/>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7535" name="Text Box 199"/>
          <p:cNvSpPr txBox="1">
            <a:spLocks noChangeArrowheads="1"/>
          </p:cNvSpPr>
          <p:nvPr/>
        </p:nvSpPr>
        <p:spPr bwMode="auto">
          <a:xfrm>
            <a:off x="1600200" y="2743201"/>
            <a:ext cx="438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b3</a:t>
            </a:r>
          </a:p>
        </p:txBody>
      </p:sp>
      <p:sp>
        <p:nvSpPr>
          <p:cNvPr id="17536" name="Text Box 200"/>
          <p:cNvSpPr txBox="1">
            <a:spLocks noChangeArrowheads="1"/>
          </p:cNvSpPr>
          <p:nvPr/>
        </p:nvSpPr>
        <p:spPr bwMode="auto">
          <a:xfrm>
            <a:off x="1600200" y="3748088"/>
            <a:ext cx="438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b1</a:t>
            </a:r>
          </a:p>
        </p:txBody>
      </p:sp>
      <p:sp>
        <p:nvSpPr>
          <p:cNvPr id="17537" name="Text Box 201"/>
          <p:cNvSpPr txBox="1">
            <a:spLocks noChangeArrowheads="1"/>
          </p:cNvSpPr>
          <p:nvPr/>
        </p:nvSpPr>
        <p:spPr bwMode="auto">
          <a:xfrm>
            <a:off x="1600200" y="4724401"/>
            <a:ext cx="438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b2</a:t>
            </a:r>
          </a:p>
        </p:txBody>
      </p:sp>
    </p:spTree>
    <p:extLst>
      <p:ext uri="{BB962C8B-B14F-4D97-AF65-F5344CB8AC3E}">
        <p14:creationId xmlns:p14="http://schemas.microsoft.com/office/powerpoint/2010/main" val="14687703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blinds(horizontal)">
                                      <p:cBhvr>
                                        <p:cTn id="7" dur="500"/>
                                        <p:tgtEl>
                                          <p:spTgt spid="7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4"/>
                                        </p:tgtEl>
                                        <p:attrNameLst>
                                          <p:attrName>style.visibility</p:attrName>
                                        </p:attrNameLst>
                                      </p:cBhvr>
                                      <p:to>
                                        <p:strVal val="visible"/>
                                      </p:to>
                                    </p:set>
                                    <p:animEffect transition="in" filter="blinds(horizontal)">
                                      <p:cBhvr>
                                        <p:cTn id="10" dur="500"/>
                                        <p:tgtEl>
                                          <p:spTgt spid="74"/>
                                        </p:tgtEl>
                                      </p:cBhvr>
                                    </p:animEffect>
                                  </p:childTnLst>
                                </p:cTn>
                              </p:par>
                              <p:par>
                                <p:cTn id="11" presetID="3" presetClass="entr" presetSubtype="1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linds(horizontal)">
                                      <p:cBhvr>
                                        <p:cTn id="13" dur="500"/>
                                        <p:tgtEl>
                                          <p:spTgt spid="2"/>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75"/>
                                        </p:tgtEl>
                                        <p:attrNameLst>
                                          <p:attrName>style.visibility</p:attrName>
                                        </p:attrNameLst>
                                      </p:cBhvr>
                                      <p:to>
                                        <p:strVal val="visible"/>
                                      </p:to>
                                    </p:set>
                                    <p:animEffect transition="in" filter="blinds(horizontal)">
                                      <p:cBhvr>
                                        <p:cTn id="16" dur="500"/>
                                        <p:tgtEl>
                                          <p:spTgt spid="75"/>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76"/>
                                        </p:tgtEl>
                                        <p:attrNameLst>
                                          <p:attrName>style.visibility</p:attrName>
                                        </p:attrNameLst>
                                      </p:cBhvr>
                                      <p:to>
                                        <p:strVal val="visible"/>
                                      </p:to>
                                    </p:set>
                                    <p:animEffect transition="in" filter="blinds(horizontal)">
                                      <p:cBhvr>
                                        <p:cTn id="19" dur="500"/>
                                        <p:tgtEl>
                                          <p:spTgt spid="76"/>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16460"/>
                                        </p:tgtEl>
                                        <p:attrNameLst>
                                          <p:attrName>style.visibility</p:attrName>
                                        </p:attrNameLst>
                                      </p:cBhvr>
                                      <p:to>
                                        <p:strVal val="visible"/>
                                      </p:to>
                                    </p:set>
                                    <p:animEffect transition="in" filter="blinds(horizontal)">
                                      <p:cBhvr>
                                        <p:cTn id="22" dur="500"/>
                                        <p:tgtEl>
                                          <p:spTgt spid="1646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8"/>
                                        </p:tgtEl>
                                        <p:attrNameLst>
                                          <p:attrName>style.visibility</p:attrName>
                                        </p:attrNameLst>
                                      </p:cBhvr>
                                      <p:to>
                                        <p:strVal val="visible"/>
                                      </p:to>
                                    </p:set>
                                    <p:animEffect transition="in" filter="blinds(horizontal)">
                                      <p:cBhvr>
                                        <p:cTn id="27" dur="500"/>
                                        <p:tgtEl>
                                          <p:spTgt spid="78"/>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77"/>
                                        </p:tgtEl>
                                        <p:attrNameLst>
                                          <p:attrName>style.visibility</p:attrName>
                                        </p:attrNameLst>
                                      </p:cBhvr>
                                      <p:to>
                                        <p:strVal val="visible"/>
                                      </p:to>
                                    </p:set>
                                    <p:animEffect transition="in" filter="blinds(horizontal)">
                                      <p:cBhvr>
                                        <p:cTn id="30" dur="500"/>
                                        <p:tgtEl>
                                          <p:spTgt spid="77"/>
                                        </p:tgtEl>
                                      </p:cBhvr>
                                    </p:animEffect>
                                  </p:childTnLst>
                                </p:cTn>
                              </p:par>
                              <p:par>
                                <p:cTn id="31" presetID="0" presetClass="path" presetSubtype="0" accel="50000" decel="50000" fill="hold" grpId="1" nodeType="withEffect">
                                  <p:stCondLst>
                                    <p:cond delay="0"/>
                                  </p:stCondLst>
                                  <p:childTnLst>
                                    <p:animMotion origin="layout" path="M 0 8.29979E-6 L 0.05833 0.07773 " pathEditMode="relative" ptsTypes="AA">
                                      <p:cBhvr>
                                        <p:cTn id="32" dur="2000" fill="hold"/>
                                        <p:tgtEl>
                                          <p:spTgt spid="16460"/>
                                        </p:tgtEl>
                                        <p:attrNameLst>
                                          <p:attrName>ppt_x</p:attrName>
                                          <p:attrName>ppt_y</p:attrName>
                                        </p:attrNameLst>
                                      </p:cBhvr>
                                    </p:animMotion>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xit" presetSubtype="10" fill="hold" grpId="0" nodeType="clickEffect">
                                  <p:stCondLst>
                                    <p:cond delay="0"/>
                                  </p:stCondLst>
                                  <p:childTnLst>
                                    <p:animEffect transition="out" filter="blinds(horizontal)">
                                      <p:cBhvr>
                                        <p:cTn id="36" dur="500"/>
                                        <p:tgtEl>
                                          <p:spTgt spid="62"/>
                                        </p:tgtEl>
                                      </p:cBhvr>
                                    </p:animEffect>
                                    <p:set>
                                      <p:cBhvr>
                                        <p:cTn id="37" dur="1" fill="hold">
                                          <p:stCondLst>
                                            <p:cond delay="499"/>
                                          </p:stCondLst>
                                        </p:cTn>
                                        <p:tgtEl>
                                          <p:spTgt spid="62"/>
                                        </p:tgtEl>
                                        <p:attrNameLst>
                                          <p:attrName>style.visibility</p:attrName>
                                        </p:attrNameLst>
                                      </p:cBhvr>
                                      <p:to>
                                        <p:strVal val="hidden"/>
                                      </p:to>
                                    </p:set>
                                  </p:childTnLst>
                                </p:cTn>
                              </p:par>
                              <p:par>
                                <p:cTn id="38" presetID="3" presetClass="exit" presetSubtype="10" fill="hold" grpId="0" nodeType="withEffect">
                                  <p:stCondLst>
                                    <p:cond delay="0"/>
                                  </p:stCondLst>
                                  <p:childTnLst>
                                    <p:animEffect transition="out" filter="blinds(horizontal)">
                                      <p:cBhvr>
                                        <p:cTn id="39" dur="500"/>
                                        <p:tgtEl>
                                          <p:spTgt spid="55"/>
                                        </p:tgtEl>
                                      </p:cBhvr>
                                    </p:animEffect>
                                    <p:set>
                                      <p:cBhvr>
                                        <p:cTn id="40" dur="1" fill="hold">
                                          <p:stCondLst>
                                            <p:cond delay="499"/>
                                          </p:stCondLst>
                                        </p:cTn>
                                        <p:tgtEl>
                                          <p:spTgt spid="55"/>
                                        </p:tgtEl>
                                        <p:attrNameLst>
                                          <p:attrName>style.visibility</p:attrName>
                                        </p:attrNameLst>
                                      </p:cBhvr>
                                      <p:to>
                                        <p:strVal val="hidden"/>
                                      </p:to>
                                    </p:set>
                                  </p:childTnLst>
                                </p:cTn>
                              </p:par>
                              <p:par>
                                <p:cTn id="41" presetID="3" presetClass="exit" presetSubtype="10" fill="hold" grpId="0" nodeType="withEffect">
                                  <p:stCondLst>
                                    <p:cond delay="0"/>
                                  </p:stCondLst>
                                  <p:childTnLst>
                                    <p:animEffect transition="out" filter="blinds(horizontal)">
                                      <p:cBhvr>
                                        <p:cTn id="42" dur="500"/>
                                        <p:tgtEl>
                                          <p:spTgt spid="66"/>
                                        </p:tgtEl>
                                      </p:cBhvr>
                                    </p:animEffect>
                                    <p:set>
                                      <p:cBhvr>
                                        <p:cTn id="43" dur="1" fill="hold">
                                          <p:stCondLst>
                                            <p:cond delay="499"/>
                                          </p:stCondLst>
                                        </p:cTn>
                                        <p:tgtEl>
                                          <p:spTgt spid="66"/>
                                        </p:tgtEl>
                                        <p:attrNameLst>
                                          <p:attrName>style.visibility</p:attrName>
                                        </p:attrNameLst>
                                      </p:cBhvr>
                                      <p:to>
                                        <p:strVal val="hidden"/>
                                      </p:to>
                                    </p:set>
                                  </p:childTnLst>
                                </p:cTn>
                              </p:par>
                              <p:par>
                                <p:cTn id="44" presetID="3" presetClass="exit" presetSubtype="10" fill="hold" grpId="0" nodeType="withEffect">
                                  <p:stCondLst>
                                    <p:cond delay="0"/>
                                  </p:stCondLst>
                                  <p:childTnLst>
                                    <p:animEffect transition="out" filter="blinds(horizontal)">
                                      <p:cBhvr>
                                        <p:cTn id="45" dur="500"/>
                                        <p:tgtEl>
                                          <p:spTgt spid="59"/>
                                        </p:tgtEl>
                                      </p:cBhvr>
                                    </p:animEffect>
                                    <p:set>
                                      <p:cBhvr>
                                        <p:cTn id="46" dur="1" fill="hold">
                                          <p:stCondLst>
                                            <p:cond delay="499"/>
                                          </p:stCondLst>
                                        </p:cTn>
                                        <p:tgtEl>
                                          <p:spTgt spid="59"/>
                                        </p:tgtEl>
                                        <p:attrNameLst>
                                          <p:attrName>style.visibility</p:attrName>
                                        </p:attrNameLst>
                                      </p:cBhvr>
                                      <p:to>
                                        <p:strVal val="hidden"/>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3" presetClass="entr" presetSubtype="10" fill="hold" grpId="0" nodeType="clickEffect">
                                  <p:stCondLst>
                                    <p:cond delay="0"/>
                                  </p:stCondLst>
                                  <p:childTnLst>
                                    <p:set>
                                      <p:cBhvr>
                                        <p:cTn id="50" dur="1" fill="hold">
                                          <p:stCondLst>
                                            <p:cond delay="0"/>
                                          </p:stCondLst>
                                        </p:cTn>
                                        <p:tgtEl>
                                          <p:spTgt spid="79"/>
                                        </p:tgtEl>
                                        <p:attrNameLst>
                                          <p:attrName>style.visibility</p:attrName>
                                        </p:attrNameLst>
                                      </p:cBhvr>
                                      <p:to>
                                        <p:strVal val="visible"/>
                                      </p:to>
                                    </p:set>
                                    <p:animEffect transition="in" filter="blinds(horizontal)">
                                      <p:cBhvr>
                                        <p:cTn id="51" dur="500"/>
                                        <p:tgtEl>
                                          <p:spTgt spid="79"/>
                                        </p:tgtEl>
                                      </p:cBhvr>
                                    </p:animEffect>
                                  </p:childTnLst>
                                </p:cTn>
                              </p:par>
                              <p:par>
                                <p:cTn id="52" presetID="3" presetClass="entr" presetSubtype="10" fill="hold" grpId="0" nodeType="withEffect">
                                  <p:stCondLst>
                                    <p:cond delay="0"/>
                                  </p:stCondLst>
                                  <p:childTnLst>
                                    <p:set>
                                      <p:cBhvr>
                                        <p:cTn id="53" dur="1" fill="hold">
                                          <p:stCondLst>
                                            <p:cond delay="0"/>
                                          </p:stCondLst>
                                        </p:cTn>
                                        <p:tgtEl>
                                          <p:spTgt spid="80"/>
                                        </p:tgtEl>
                                        <p:attrNameLst>
                                          <p:attrName>style.visibility</p:attrName>
                                        </p:attrNameLst>
                                      </p:cBhvr>
                                      <p:to>
                                        <p:strVal val="visible"/>
                                      </p:to>
                                    </p:set>
                                    <p:animEffect transition="in" filter="blinds(horizontal)">
                                      <p:cBhvr>
                                        <p:cTn id="54" dur="500"/>
                                        <p:tgtEl>
                                          <p:spTgt spid="80"/>
                                        </p:tgtEl>
                                      </p:cBhvr>
                                    </p:animEffect>
                                  </p:childTnLst>
                                </p:cTn>
                              </p:par>
                              <p:par>
                                <p:cTn id="55" presetID="3" presetClass="entr" presetSubtype="10" fill="hold" grpId="0" nodeType="withEffect">
                                  <p:stCondLst>
                                    <p:cond delay="0"/>
                                  </p:stCondLst>
                                  <p:childTnLst>
                                    <p:set>
                                      <p:cBhvr>
                                        <p:cTn id="56" dur="1" fill="hold">
                                          <p:stCondLst>
                                            <p:cond delay="0"/>
                                          </p:stCondLst>
                                        </p:cTn>
                                        <p:tgtEl>
                                          <p:spTgt spid="81"/>
                                        </p:tgtEl>
                                        <p:attrNameLst>
                                          <p:attrName>style.visibility</p:attrName>
                                        </p:attrNameLst>
                                      </p:cBhvr>
                                      <p:to>
                                        <p:strVal val="visible"/>
                                      </p:to>
                                    </p:set>
                                    <p:animEffect transition="in" filter="blinds(horizontal)">
                                      <p:cBhvr>
                                        <p:cTn id="57" dur="500"/>
                                        <p:tgtEl>
                                          <p:spTgt spid="81"/>
                                        </p:tgtEl>
                                      </p:cBhvr>
                                    </p:animEffect>
                                  </p:childTnLst>
                                </p:cTn>
                              </p:par>
                              <p:par>
                                <p:cTn id="58" presetID="3" presetClass="entr" presetSubtype="10" fill="hold" grpId="0" nodeType="withEffect">
                                  <p:stCondLst>
                                    <p:cond delay="0"/>
                                  </p:stCondLst>
                                  <p:childTnLst>
                                    <p:set>
                                      <p:cBhvr>
                                        <p:cTn id="59" dur="1" fill="hold">
                                          <p:stCondLst>
                                            <p:cond delay="0"/>
                                          </p:stCondLst>
                                        </p:cTn>
                                        <p:tgtEl>
                                          <p:spTgt spid="82"/>
                                        </p:tgtEl>
                                        <p:attrNameLst>
                                          <p:attrName>style.visibility</p:attrName>
                                        </p:attrNameLst>
                                      </p:cBhvr>
                                      <p:to>
                                        <p:strVal val="visible"/>
                                      </p:to>
                                    </p:set>
                                    <p:animEffect transition="in" filter="blinds(horizontal)">
                                      <p:cBhvr>
                                        <p:cTn id="60" dur="500"/>
                                        <p:tgtEl>
                                          <p:spTgt spid="82"/>
                                        </p:tgtEl>
                                      </p:cBhvr>
                                    </p:animEffect>
                                  </p:childTnLst>
                                </p:cTn>
                              </p:par>
                              <p:par>
                                <p:cTn id="61" presetID="0" presetClass="path" presetSubtype="0" accel="50000" decel="50000" fill="hold" grpId="2" nodeType="withEffect">
                                  <p:stCondLst>
                                    <p:cond delay="0"/>
                                  </p:stCondLst>
                                  <p:childTnLst>
                                    <p:animMotion origin="layout" path="M 0.05833 0.07773 C 0.02083 0.11589 -0.01649 0.15429 -0.01806 0.17049 C -0.01962 0.18668 0.03802 0.19871 0.0493 0.17511 C 0.06059 0.15152 0.05868 0.06107 0.0493 0.02846 C 0.03993 -0.00416 0.00243 -0.01272 -0.00695 -0.02105 " pathEditMode="relative" ptsTypes="aaaaA">
                                      <p:cBhvr>
                                        <p:cTn id="62" dur="2000" fill="hold"/>
                                        <p:tgtEl>
                                          <p:spTgt spid="16460"/>
                                        </p:tgtEl>
                                        <p:attrNameLst>
                                          <p:attrName>ppt_x</p:attrName>
                                          <p:attrName>ppt_y</p:attrName>
                                        </p:attrNameLst>
                                      </p:cBhvr>
                                    </p:animMotion>
                                  </p:childTnLst>
                                </p:cTn>
                              </p:par>
                            </p:childTnLst>
                          </p:cTn>
                        </p:par>
                      </p:childTnLst>
                    </p:cTn>
                  </p:par>
                  <p:par>
                    <p:cTn id="63" fill="hold" nodeType="clickPar">
                      <p:stCondLst>
                        <p:cond delay="indefinite"/>
                      </p:stCondLst>
                      <p:childTnLst>
                        <p:par>
                          <p:cTn id="64" fill="hold" nodeType="withGroup">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84"/>
                                        </p:tgtEl>
                                        <p:attrNameLst>
                                          <p:attrName>style.visibility</p:attrName>
                                        </p:attrNameLst>
                                      </p:cBhvr>
                                      <p:to>
                                        <p:strVal val="visible"/>
                                      </p:to>
                                    </p:set>
                                    <p:animEffect transition="in" filter="blinds(horizontal)">
                                      <p:cBhvr>
                                        <p:cTn id="67" dur="500"/>
                                        <p:tgtEl>
                                          <p:spTgt spid="84"/>
                                        </p:tgtEl>
                                      </p:cBhvr>
                                    </p:animEffect>
                                  </p:childTnLst>
                                </p:cTn>
                              </p:par>
                              <p:par>
                                <p:cTn id="68" presetID="3" presetClass="entr" presetSubtype="10" fill="hold" grpId="0" nodeType="withEffect">
                                  <p:stCondLst>
                                    <p:cond delay="0"/>
                                  </p:stCondLst>
                                  <p:childTnLst>
                                    <p:set>
                                      <p:cBhvr>
                                        <p:cTn id="69" dur="1" fill="hold">
                                          <p:stCondLst>
                                            <p:cond delay="0"/>
                                          </p:stCondLst>
                                        </p:cTn>
                                        <p:tgtEl>
                                          <p:spTgt spid="85"/>
                                        </p:tgtEl>
                                        <p:attrNameLst>
                                          <p:attrName>style.visibility</p:attrName>
                                        </p:attrNameLst>
                                      </p:cBhvr>
                                      <p:to>
                                        <p:strVal val="visible"/>
                                      </p:to>
                                    </p:set>
                                    <p:animEffect transition="in" filter="blinds(horizontal)">
                                      <p:cBhvr>
                                        <p:cTn id="70" dur="500"/>
                                        <p:tgtEl>
                                          <p:spTgt spid="85"/>
                                        </p:tgtEl>
                                      </p:cBhvr>
                                    </p:animEffect>
                                  </p:childTnLst>
                                </p:cTn>
                              </p:par>
                              <p:par>
                                <p:cTn id="71" presetID="3" presetClass="entr" presetSubtype="10" fill="hold" grpId="0" nodeType="withEffect">
                                  <p:stCondLst>
                                    <p:cond delay="0"/>
                                  </p:stCondLst>
                                  <p:childTnLst>
                                    <p:set>
                                      <p:cBhvr>
                                        <p:cTn id="72" dur="1" fill="hold">
                                          <p:stCondLst>
                                            <p:cond delay="0"/>
                                          </p:stCondLst>
                                        </p:cTn>
                                        <p:tgtEl>
                                          <p:spTgt spid="86"/>
                                        </p:tgtEl>
                                        <p:attrNameLst>
                                          <p:attrName>style.visibility</p:attrName>
                                        </p:attrNameLst>
                                      </p:cBhvr>
                                      <p:to>
                                        <p:strVal val="visible"/>
                                      </p:to>
                                    </p:set>
                                    <p:animEffect transition="in" filter="blinds(horizontal)">
                                      <p:cBhvr>
                                        <p:cTn id="73" dur="500"/>
                                        <p:tgtEl>
                                          <p:spTgt spid="86"/>
                                        </p:tgtEl>
                                      </p:cBhvr>
                                    </p:animEffect>
                                  </p:childTnLst>
                                </p:cTn>
                              </p:par>
                              <p:par>
                                <p:cTn id="74" presetID="3" presetClass="entr" presetSubtype="10" fill="hold" grpId="0" nodeType="withEffect">
                                  <p:stCondLst>
                                    <p:cond delay="0"/>
                                  </p:stCondLst>
                                  <p:childTnLst>
                                    <p:set>
                                      <p:cBhvr>
                                        <p:cTn id="75" dur="1" fill="hold">
                                          <p:stCondLst>
                                            <p:cond delay="0"/>
                                          </p:stCondLst>
                                        </p:cTn>
                                        <p:tgtEl>
                                          <p:spTgt spid="87"/>
                                        </p:tgtEl>
                                        <p:attrNameLst>
                                          <p:attrName>style.visibility</p:attrName>
                                        </p:attrNameLst>
                                      </p:cBhvr>
                                      <p:to>
                                        <p:strVal val="visible"/>
                                      </p:to>
                                    </p:set>
                                    <p:animEffect transition="in" filter="blinds(horizontal)">
                                      <p:cBhvr>
                                        <p:cTn id="76" dur="500"/>
                                        <p:tgtEl>
                                          <p:spTgt spid="87"/>
                                        </p:tgtEl>
                                      </p:cBhvr>
                                    </p:animEffect>
                                  </p:childTnLst>
                                </p:cTn>
                              </p:par>
                              <p:par>
                                <p:cTn id="77" presetID="3" presetClass="entr" presetSubtype="10" fill="hold" grpId="0" nodeType="withEffect">
                                  <p:stCondLst>
                                    <p:cond delay="0"/>
                                  </p:stCondLst>
                                  <p:childTnLst>
                                    <p:set>
                                      <p:cBhvr>
                                        <p:cTn id="78" dur="1" fill="hold">
                                          <p:stCondLst>
                                            <p:cond delay="0"/>
                                          </p:stCondLst>
                                        </p:cTn>
                                        <p:tgtEl>
                                          <p:spTgt spid="88"/>
                                        </p:tgtEl>
                                        <p:attrNameLst>
                                          <p:attrName>style.visibility</p:attrName>
                                        </p:attrNameLst>
                                      </p:cBhvr>
                                      <p:to>
                                        <p:strVal val="visible"/>
                                      </p:to>
                                    </p:set>
                                    <p:animEffect transition="in" filter="blinds(horizontal)">
                                      <p:cBhvr>
                                        <p:cTn id="79" dur="500"/>
                                        <p:tgtEl>
                                          <p:spTgt spid="88"/>
                                        </p:tgtEl>
                                      </p:cBhvr>
                                    </p:animEffect>
                                  </p:childTnLst>
                                </p:cTn>
                              </p:par>
                              <p:par>
                                <p:cTn id="80" presetID="3" presetClass="entr" presetSubtype="10" fill="hold" grpId="0" nodeType="withEffect">
                                  <p:stCondLst>
                                    <p:cond delay="0"/>
                                  </p:stCondLst>
                                  <p:childTnLst>
                                    <p:set>
                                      <p:cBhvr>
                                        <p:cTn id="81" dur="1" fill="hold">
                                          <p:stCondLst>
                                            <p:cond delay="0"/>
                                          </p:stCondLst>
                                        </p:cTn>
                                        <p:tgtEl>
                                          <p:spTgt spid="89"/>
                                        </p:tgtEl>
                                        <p:attrNameLst>
                                          <p:attrName>style.visibility</p:attrName>
                                        </p:attrNameLst>
                                      </p:cBhvr>
                                      <p:to>
                                        <p:strVal val="visible"/>
                                      </p:to>
                                    </p:set>
                                    <p:animEffect transition="in" filter="blinds(horizontal)">
                                      <p:cBhvr>
                                        <p:cTn id="82" dur="500"/>
                                        <p:tgtEl>
                                          <p:spTgt spid="89"/>
                                        </p:tgtEl>
                                      </p:cBhvr>
                                    </p:animEffect>
                                  </p:childTnLst>
                                </p:cTn>
                              </p:par>
                              <p:par>
                                <p:cTn id="83" presetID="3" presetClass="exit" presetSubtype="10" fill="hold" grpId="0" nodeType="withEffect">
                                  <p:stCondLst>
                                    <p:cond delay="0"/>
                                  </p:stCondLst>
                                  <p:childTnLst>
                                    <p:animEffect transition="out" filter="blinds(horizontal)">
                                      <p:cBhvr>
                                        <p:cTn id="84" dur="500"/>
                                        <p:tgtEl>
                                          <p:spTgt spid="63"/>
                                        </p:tgtEl>
                                      </p:cBhvr>
                                    </p:animEffect>
                                    <p:set>
                                      <p:cBhvr>
                                        <p:cTn id="85" dur="1" fill="hold">
                                          <p:stCondLst>
                                            <p:cond delay="499"/>
                                          </p:stCondLst>
                                        </p:cTn>
                                        <p:tgtEl>
                                          <p:spTgt spid="63"/>
                                        </p:tgtEl>
                                        <p:attrNameLst>
                                          <p:attrName>style.visibility</p:attrName>
                                        </p:attrNameLst>
                                      </p:cBhvr>
                                      <p:to>
                                        <p:strVal val="hidden"/>
                                      </p:to>
                                    </p:set>
                                  </p:childTnLst>
                                </p:cTn>
                              </p:par>
                              <p:par>
                                <p:cTn id="86" presetID="3" presetClass="exit" presetSubtype="10" fill="hold" grpId="0" nodeType="withEffect">
                                  <p:stCondLst>
                                    <p:cond delay="0"/>
                                  </p:stCondLst>
                                  <p:childTnLst>
                                    <p:animEffect transition="out" filter="blinds(horizontal)">
                                      <p:cBhvr>
                                        <p:cTn id="87" dur="500"/>
                                        <p:tgtEl>
                                          <p:spTgt spid="56"/>
                                        </p:tgtEl>
                                      </p:cBhvr>
                                    </p:animEffect>
                                    <p:set>
                                      <p:cBhvr>
                                        <p:cTn id="88" dur="1" fill="hold">
                                          <p:stCondLst>
                                            <p:cond delay="499"/>
                                          </p:stCondLst>
                                        </p:cTn>
                                        <p:tgtEl>
                                          <p:spTgt spid="56"/>
                                        </p:tgtEl>
                                        <p:attrNameLst>
                                          <p:attrName>style.visibility</p:attrName>
                                        </p:attrNameLst>
                                      </p:cBhvr>
                                      <p:to>
                                        <p:strVal val="hidden"/>
                                      </p:to>
                                    </p:set>
                                  </p:childTnLst>
                                </p:cTn>
                              </p:par>
                              <p:par>
                                <p:cTn id="89" presetID="3" presetClass="exit" presetSubtype="10" fill="hold" grpId="0" nodeType="withEffect">
                                  <p:stCondLst>
                                    <p:cond delay="0"/>
                                  </p:stCondLst>
                                  <p:childTnLst>
                                    <p:animEffect transition="out" filter="blinds(horizontal)">
                                      <p:cBhvr>
                                        <p:cTn id="90" dur="500"/>
                                        <p:tgtEl>
                                          <p:spTgt spid="57"/>
                                        </p:tgtEl>
                                      </p:cBhvr>
                                    </p:animEffect>
                                    <p:set>
                                      <p:cBhvr>
                                        <p:cTn id="91" dur="1" fill="hold">
                                          <p:stCondLst>
                                            <p:cond delay="499"/>
                                          </p:stCondLst>
                                        </p:cTn>
                                        <p:tgtEl>
                                          <p:spTgt spid="57"/>
                                        </p:tgtEl>
                                        <p:attrNameLst>
                                          <p:attrName>style.visibility</p:attrName>
                                        </p:attrNameLst>
                                      </p:cBhvr>
                                      <p:to>
                                        <p:strVal val="hidden"/>
                                      </p:to>
                                    </p:set>
                                  </p:childTnLst>
                                </p:cTn>
                              </p:par>
                              <p:par>
                                <p:cTn id="92" presetID="3" presetClass="exit" presetSubtype="10" fill="hold" grpId="0" nodeType="withEffect">
                                  <p:stCondLst>
                                    <p:cond delay="0"/>
                                  </p:stCondLst>
                                  <p:childTnLst>
                                    <p:animEffect transition="out" filter="blinds(horizontal)">
                                      <p:cBhvr>
                                        <p:cTn id="93" dur="500"/>
                                        <p:tgtEl>
                                          <p:spTgt spid="64"/>
                                        </p:tgtEl>
                                      </p:cBhvr>
                                    </p:animEffect>
                                    <p:set>
                                      <p:cBhvr>
                                        <p:cTn id="94" dur="1" fill="hold">
                                          <p:stCondLst>
                                            <p:cond delay="499"/>
                                          </p:stCondLst>
                                        </p:cTn>
                                        <p:tgtEl>
                                          <p:spTgt spid="64"/>
                                        </p:tgtEl>
                                        <p:attrNameLst>
                                          <p:attrName>style.visibility</p:attrName>
                                        </p:attrNameLst>
                                      </p:cBhvr>
                                      <p:to>
                                        <p:strVal val="hidden"/>
                                      </p:to>
                                    </p:set>
                                  </p:childTnLst>
                                </p:cTn>
                              </p:par>
                              <p:par>
                                <p:cTn id="95" presetID="3" presetClass="exit" presetSubtype="10" fill="hold" grpId="3" nodeType="withEffect">
                                  <p:stCondLst>
                                    <p:cond delay="0"/>
                                  </p:stCondLst>
                                  <p:childTnLst>
                                    <p:animEffect transition="out" filter="blinds(horizontal)">
                                      <p:cBhvr>
                                        <p:cTn id="96" dur="500"/>
                                        <p:tgtEl>
                                          <p:spTgt spid="16460"/>
                                        </p:tgtEl>
                                      </p:cBhvr>
                                    </p:animEffect>
                                    <p:set>
                                      <p:cBhvr>
                                        <p:cTn id="97" dur="1" fill="hold">
                                          <p:stCondLst>
                                            <p:cond delay="499"/>
                                          </p:stCondLst>
                                        </p:cTn>
                                        <p:tgtEl>
                                          <p:spTgt spid="16460"/>
                                        </p:tgtEl>
                                        <p:attrNameLst>
                                          <p:attrName>style.visibility</p:attrName>
                                        </p:attrNameLst>
                                      </p:cBhvr>
                                      <p:to>
                                        <p:strVal val="hidden"/>
                                      </p:to>
                                    </p:set>
                                  </p:childTnLst>
                                </p:cTn>
                              </p:par>
                            </p:childTnLst>
                          </p:cTn>
                        </p:par>
                      </p:childTnLst>
                    </p:cTn>
                  </p:par>
                  <p:par>
                    <p:cTn id="98" fill="hold" nodeType="clickPar">
                      <p:stCondLst>
                        <p:cond delay="indefinite"/>
                      </p:stCondLst>
                      <p:childTnLst>
                        <p:par>
                          <p:cTn id="99" fill="hold" nodeType="withGroup">
                            <p:stCondLst>
                              <p:cond delay="0"/>
                            </p:stCondLst>
                            <p:childTnLst>
                              <p:par>
                                <p:cTn id="100" presetID="3" presetClass="entr" presetSubtype="10" fill="hold" grpId="0" nodeType="clickEffect">
                                  <p:stCondLst>
                                    <p:cond delay="0"/>
                                  </p:stCondLst>
                                  <p:childTnLst>
                                    <p:set>
                                      <p:cBhvr>
                                        <p:cTn id="101" dur="1" fill="hold">
                                          <p:stCondLst>
                                            <p:cond delay="0"/>
                                          </p:stCondLst>
                                        </p:cTn>
                                        <p:tgtEl>
                                          <p:spTgt spid="90"/>
                                        </p:tgtEl>
                                        <p:attrNameLst>
                                          <p:attrName>style.visibility</p:attrName>
                                        </p:attrNameLst>
                                      </p:cBhvr>
                                      <p:to>
                                        <p:strVal val="visible"/>
                                      </p:to>
                                    </p:set>
                                    <p:animEffect transition="in" filter="blinds(horizontal)">
                                      <p:cBhvr>
                                        <p:cTn id="102" dur="500"/>
                                        <p:tgtEl>
                                          <p:spTgt spid="90"/>
                                        </p:tgtEl>
                                      </p:cBhvr>
                                    </p:animEffect>
                                  </p:childTnLst>
                                </p:cTn>
                              </p:par>
                              <p:par>
                                <p:cTn id="103" presetID="3" presetClass="entr" presetSubtype="10" fill="hold" grpId="0" nodeType="withEffect">
                                  <p:stCondLst>
                                    <p:cond delay="0"/>
                                  </p:stCondLst>
                                  <p:childTnLst>
                                    <p:set>
                                      <p:cBhvr>
                                        <p:cTn id="104" dur="1" fill="hold">
                                          <p:stCondLst>
                                            <p:cond delay="0"/>
                                          </p:stCondLst>
                                        </p:cTn>
                                        <p:tgtEl>
                                          <p:spTgt spid="91"/>
                                        </p:tgtEl>
                                        <p:attrNameLst>
                                          <p:attrName>style.visibility</p:attrName>
                                        </p:attrNameLst>
                                      </p:cBhvr>
                                      <p:to>
                                        <p:strVal val="visible"/>
                                      </p:to>
                                    </p:set>
                                    <p:animEffect transition="in" filter="blinds(horizontal)">
                                      <p:cBhvr>
                                        <p:cTn id="105" dur="500"/>
                                        <p:tgtEl>
                                          <p:spTgt spid="91"/>
                                        </p:tgtEl>
                                      </p:cBhvr>
                                    </p:animEffect>
                                  </p:childTnLst>
                                </p:cTn>
                              </p:par>
                              <p:par>
                                <p:cTn id="106" presetID="3" presetClass="entr" presetSubtype="10" fill="hold" grpId="0" nodeType="withEffect">
                                  <p:stCondLst>
                                    <p:cond delay="0"/>
                                  </p:stCondLst>
                                  <p:childTnLst>
                                    <p:set>
                                      <p:cBhvr>
                                        <p:cTn id="107" dur="1" fill="hold">
                                          <p:stCondLst>
                                            <p:cond delay="0"/>
                                          </p:stCondLst>
                                        </p:cTn>
                                        <p:tgtEl>
                                          <p:spTgt spid="92"/>
                                        </p:tgtEl>
                                        <p:attrNameLst>
                                          <p:attrName>style.visibility</p:attrName>
                                        </p:attrNameLst>
                                      </p:cBhvr>
                                      <p:to>
                                        <p:strVal val="visible"/>
                                      </p:to>
                                    </p:set>
                                    <p:animEffect transition="in" filter="blinds(horizontal)">
                                      <p:cBhvr>
                                        <p:cTn id="108" dur="500"/>
                                        <p:tgtEl>
                                          <p:spTgt spid="92"/>
                                        </p:tgtEl>
                                      </p:cBhvr>
                                    </p:animEffect>
                                  </p:childTnLst>
                                </p:cTn>
                              </p:par>
                              <p:par>
                                <p:cTn id="109" presetID="3" presetClass="entr" presetSubtype="10" fill="hold" grpId="0" nodeType="withEffect">
                                  <p:stCondLst>
                                    <p:cond delay="0"/>
                                  </p:stCondLst>
                                  <p:childTnLst>
                                    <p:set>
                                      <p:cBhvr>
                                        <p:cTn id="110" dur="1" fill="hold">
                                          <p:stCondLst>
                                            <p:cond delay="0"/>
                                          </p:stCondLst>
                                        </p:cTn>
                                        <p:tgtEl>
                                          <p:spTgt spid="93"/>
                                        </p:tgtEl>
                                        <p:attrNameLst>
                                          <p:attrName>style.visibility</p:attrName>
                                        </p:attrNameLst>
                                      </p:cBhvr>
                                      <p:to>
                                        <p:strVal val="visible"/>
                                      </p:to>
                                    </p:set>
                                    <p:animEffect transition="in" filter="blinds(horizontal)">
                                      <p:cBhvr>
                                        <p:cTn id="111" dur="500"/>
                                        <p:tgtEl>
                                          <p:spTgt spid="93"/>
                                        </p:tgtEl>
                                      </p:cBhvr>
                                    </p:animEffect>
                                  </p:childTnLst>
                                </p:cTn>
                              </p:par>
                              <p:par>
                                <p:cTn id="112" presetID="3" presetClass="entr" presetSubtype="10" fill="hold" grpId="0" nodeType="withEffect">
                                  <p:stCondLst>
                                    <p:cond delay="0"/>
                                  </p:stCondLst>
                                  <p:childTnLst>
                                    <p:set>
                                      <p:cBhvr>
                                        <p:cTn id="113" dur="1" fill="hold">
                                          <p:stCondLst>
                                            <p:cond delay="0"/>
                                          </p:stCondLst>
                                        </p:cTn>
                                        <p:tgtEl>
                                          <p:spTgt spid="94"/>
                                        </p:tgtEl>
                                        <p:attrNameLst>
                                          <p:attrName>style.visibility</p:attrName>
                                        </p:attrNameLst>
                                      </p:cBhvr>
                                      <p:to>
                                        <p:strVal val="visible"/>
                                      </p:to>
                                    </p:set>
                                    <p:animEffect transition="in" filter="blinds(horizontal)">
                                      <p:cBhvr>
                                        <p:cTn id="114" dur="500"/>
                                        <p:tgtEl>
                                          <p:spTgt spid="94"/>
                                        </p:tgtEl>
                                      </p:cBhvr>
                                    </p:animEffect>
                                  </p:childTnLst>
                                </p:cTn>
                              </p:par>
                              <p:par>
                                <p:cTn id="115" presetID="3" presetClass="entr" presetSubtype="10" fill="hold" grpId="0" nodeType="withEffect">
                                  <p:stCondLst>
                                    <p:cond delay="0"/>
                                  </p:stCondLst>
                                  <p:childTnLst>
                                    <p:set>
                                      <p:cBhvr>
                                        <p:cTn id="116" dur="1" fill="hold">
                                          <p:stCondLst>
                                            <p:cond delay="0"/>
                                          </p:stCondLst>
                                        </p:cTn>
                                        <p:tgtEl>
                                          <p:spTgt spid="95"/>
                                        </p:tgtEl>
                                        <p:attrNameLst>
                                          <p:attrName>style.visibility</p:attrName>
                                        </p:attrNameLst>
                                      </p:cBhvr>
                                      <p:to>
                                        <p:strVal val="visible"/>
                                      </p:to>
                                    </p:set>
                                    <p:animEffect transition="in" filter="blinds(horizontal)">
                                      <p:cBhvr>
                                        <p:cTn id="117" dur="500"/>
                                        <p:tgtEl>
                                          <p:spTgt spid="95"/>
                                        </p:tgtEl>
                                      </p:cBhvr>
                                    </p:animEffect>
                                  </p:childTnLst>
                                </p:cTn>
                              </p:par>
                              <p:par>
                                <p:cTn id="118" presetID="3" presetClass="exit" presetSubtype="10" fill="hold" grpId="0" nodeType="withEffect">
                                  <p:stCondLst>
                                    <p:cond delay="0"/>
                                  </p:stCondLst>
                                  <p:childTnLst>
                                    <p:animEffect transition="out" filter="blinds(horizontal)">
                                      <p:cBhvr>
                                        <p:cTn id="119" dur="500"/>
                                        <p:tgtEl>
                                          <p:spTgt spid="58"/>
                                        </p:tgtEl>
                                      </p:cBhvr>
                                    </p:animEffect>
                                    <p:set>
                                      <p:cBhvr>
                                        <p:cTn id="120" dur="1" fill="hold">
                                          <p:stCondLst>
                                            <p:cond delay="499"/>
                                          </p:stCondLst>
                                        </p:cTn>
                                        <p:tgtEl>
                                          <p:spTgt spid="58"/>
                                        </p:tgtEl>
                                        <p:attrNameLst>
                                          <p:attrName>style.visibility</p:attrName>
                                        </p:attrNameLst>
                                      </p:cBhvr>
                                      <p:to>
                                        <p:strVal val="hidden"/>
                                      </p:to>
                                    </p:set>
                                  </p:childTnLst>
                                </p:cTn>
                              </p:par>
                              <p:par>
                                <p:cTn id="121" presetID="3" presetClass="exit" presetSubtype="10" fill="hold" grpId="0" nodeType="withEffect">
                                  <p:stCondLst>
                                    <p:cond delay="0"/>
                                  </p:stCondLst>
                                  <p:childTnLst>
                                    <p:animEffect transition="out" filter="blinds(horizontal)">
                                      <p:cBhvr>
                                        <p:cTn id="122" dur="500"/>
                                        <p:tgtEl>
                                          <p:spTgt spid="60"/>
                                        </p:tgtEl>
                                      </p:cBhvr>
                                    </p:animEffect>
                                    <p:set>
                                      <p:cBhvr>
                                        <p:cTn id="123" dur="1" fill="hold">
                                          <p:stCondLst>
                                            <p:cond delay="499"/>
                                          </p:stCondLst>
                                        </p:cTn>
                                        <p:tgtEl>
                                          <p:spTgt spid="60"/>
                                        </p:tgtEl>
                                        <p:attrNameLst>
                                          <p:attrName>style.visibility</p:attrName>
                                        </p:attrNameLst>
                                      </p:cBhvr>
                                      <p:to>
                                        <p:strVal val="hidden"/>
                                      </p:to>
                                    </p:set>
                                  </p:childTnLst>
                                </p:cTn>
                              </p:par>
                              <p:par>
                                <p:cTn id="124" presetID="3" presetClass="exit" presetSubtype="10" fill="hold" grpId="0" nodeType="withEffect">
                                  <p:stCondLst>
                                    <p:cond delay="0"/>
                                  </p:stCondLst>
                                  <p:childTnLst>
                                    <p:animEffect transition="out" filter="blinds(horizontal)">
                                      <p:cBhvr>
                                        <p:cTn id="125" dur="500"/>
                                        <p:tgtEl>
                                          <p:spTgt spid="65"/>
                                        </p:tgtEl>
                                      </p:cBhvr>
                                    </p:animEffect>
                                    <p:set>
                                      <p:cBhvr>
                                        <p:cTn id="126" dur="1" fill="hold">
                                          <p:stCondLst>
                                            <p:cond delay="499"/>
                                          </p:stCondLst>
                                        </p:cTn>
                                        <p:tgtEl>
                                          <p:spTgt spid="65"/>
                                        </p:tgtEl>
                                        <p:attrNameLst>
                                          <p:attrName>style.visibility</p:attrName>
                                        </p:attrNameLst>
                                      </p:cBhvr>
                                      <p:to>
                                        <p:strVal val="hidden"/>
                                      </p:to>
                                    </p:set>
                                  </p:childTnLst>
                                </p:cTn>
                              </p:par>
                              <p:par>
                                <p:cTn id="127" presetID="3" presetClass="exit" presetSubtype="10" fill="hold" grpId="0" nodeType="withEffect">
                                  <p:stCondLst>
                                    <p:cond delay="0"/>
                                  </p:stCondLst>
                                  <p:childTnLst>
                                    <p:animEffect transition="out" filter="blinds(horizontal)">
                                      <p:cBhvr>
                                        <p:cTn id="128" dur="500"/>
                                        <p:tgtEl>
                                          <p:spTgt spid="67"/>
                                        </p:tgtEl>
                                      </p:cBhvr>
                                    </p:animEffect>
                                    <p:set>
                                      <p:cBhvr>
                                        <p:cTn id="129" dur="1" fill="hold">
                                          <p:stCondLst>
                                            <p:cond delay="499"/>
                                          </p:stCondLst>
                                        </p:cTn>
                                        <p:tgtEl>
                                          <p:spTgt spid="67"/>
                                        </p:tgtEl>
                                        <p:attrNameLst>
                                          <p:attrName>style.visibility</p:attrName>
                                        </p:attrNameLst>
                                      </p:cBhvr>
                                      <p:to>
                                        <p:strVal val="hidden"/>
                                      </p:to>
                                    </p:set>
                                  </p:childTnLst>
                                </p:cTn>
                              </p:par>
                            </p:childTnLst>
                          </p:cTn>
                        </p:par>
                      </p:childTnLst>
                    </p:cTn>
                  </p:par>
                  <p:par>
                    <p:cTn id="130" fill="hold" nodeType="clickPar">
                      <p:stCondLst>
                        <p:cond delay="indefinite"/>
                      </p:stCondLst>
                      <p:childTnLst>
                        <p:par>
                          <p:cTn id="131" fill="hold" nodeType="withGroup">
                            <p:stCondLst>
                              <p:cond delay="0"/>
                            </p:stCondLst>
                            <p:childTnLst>
                              <p:par>
                                <p:cTn id="132" presetID="3" presetClass="entr" presetSubtype="10" fill="hold" grpId="0" nodeType="clickEffect">
                                  <p:stCondLst>
                                    <p:cond delay="0"/>
                                  </p:stCondLst>
                                  <p:childTnLst>
                                    <p:set>
                                      <p:cBhvr>
                                        <p:cTn id="133" dur="1" fill="hold">
                                          <p:stCondLst>
                                            <p:cond delay="0"/>
                                          </p:stCondLst>
                                        </p:cTn>
                                        <p:tgtEl>
                                          <p:spTgt spid="97"/>
                                        </p:tgtEl>
                                        <p:attrNameLst>
                                          <p:attrName>style.visibility</p:attrName>
                                        </p:attrNameLst>
                                      </p:cBhvr>
                                      <p:to>
                                        <p:strVal val="visible"/>
                                      </p:to>
                                    </p:set>
                                    <p:animEffect transition="in" filter="blinds(horizontal)">
                                      <p:cBhvr>
                                        <p:cTn id="134" dur="500"/>
                                        <p:tgtEl>
                                          <p:spTgt spid="97"/>
                                        </p:tgtEl>
                                      </p:cBhvr>
                                    </p:animEffect>
                                  </p:childTnLst>
                                </p:cTn>
                              </p:par>
                              <p:par>
                                <p:cTn id="135" presetID="3" presetClass="entr" presetSubtype="10" fill="hold" grpId="0" nodeType="withEffect">
                                  <p:stCondLst>
                                    <p:cond delay="0"/>
                                  </p:stCondLst>
                                  <p:childTnLst>
                                    <p:set>
                                      <p:cBhvr>
                                        <p:cTn id="136" dur="1" fill="hold">
                                          <p:stCondLst>
                                            <p:cond delay="0"/>
                                          </p:stCondLst>
                                        </p:cTn>
                                        <p:tgtEl>
                                          <p:spTgt spid="98"/>
                                        </p:tgtEl>
                                        <p:attrNameLst>
                                          <p:attrName>style.visibility</p:attrName>
                                        </p:attrNameLst>
                                      </p:cBhvr>
                                      <p:to>
                                        <p:strVal val="visible"/>
                                      </p:to>
                                    </p:set>
                                    <p:animEffect transition="in" filter="blinds(horizontal)">
                                      <p:cBhvr>
                                        <p:cTn id="137" dur="500"/>
                                        <p:tgtEl>
                                          <p:spTgt spid="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56" grpId="0" animBg="1"/>
      <p:bldP spid="57" grpId="0" animBg="1"/>
      <p:bldP spid="58" grpId="0" animBg="1"/>
      <p:bldP spid="59" grpId="0" animBg="1"/>
      <p:bldP spid="60" grpId="0" animBg="1"/>
      <p:bldP spid="62" grpId="0"/>
      <p:bldP spid="63" grpId="0"/>
      <p:bldP spid="64" grpId="0"/>
      <p:bldP spid="65" grpId="0"/>
      <p:bldP spid="66" grpId="0"/>
      <p:bldP spid="67" grpId="0"/>
      <p:bldP spid="73" grpId="0"/>
      <p:bldP spid="74" grpId="0" animBg="1"/>
      <p:bldP spid="75" grpId="0"/>
      <p:bldP spid="76" grpId="0" animBg="1"/>
      <p:bldP spid="77" grpId="0" animBg="1"/>
      <p:bldP spid="78" grpId="0"/>
      <p:bldP spid="79" grpId="0" animBg="1"/>
      <p:bldP spid="80" grpId="0"/>
      <p:bldP spid="81" grpId="0" animBg="1"/>
      <p:bldP spid="82" grpId="0"/>
      <p:bldP spid="84" grpId="0" animBg="1"/>
      <p:bldP spid="85" grpId="0"/>
      <p:bldP spid="86" grpId="0" animBg="1"/>
      <p:bldP spid="87" grpId="0"/>
      <p:bldP spid="88" grpId="0" animBg="1"/>
      <p:bldP spid="89" grpId="0"/>
      <p:bldP spid="90" grpId="0" animBg="1"/>
      <p:bldP spid="91" grpId="0"/>
      <p:bldP spid="92" grpId="0" animBg="1"/>
      <p:bldP spid="93" grpId="0"/>
      <p:bldP spid="94" grpId="0" animBg="1"/>
      <p:bldP spid="95" grpId="0"/>
      <p:bldP spid="97" grpId="0" animBg="1"/>
      <p:bldP spid="98" grpId="0"/>
      <p:bldP spid="16460" grpId="0" animBg="1"/>
      <p:bldP spid="16460" grpId="1" animBg="1"/>
      <p:bldP spid="16460" grpId="2" animBg="1"/>
      <p:bldP spid="16460" grpId="3"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Slide Number Placeholder 5"/>
          <p:cNvSpPr>
            <a:spLocks noGrp="1"/>
          </p:cNvSpPr>
          <p:nvPr>
            <p:ph type="sldNum" sz="quarter" idx="12"/>
          </p:nvPr>
        </p:nvSpPr>
        <p:spPr>
          <a:noFill/>
        </p:spPr>
        <p:txBody>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fld id="{ADF6A841-FD95-4FC4-BF4F-884548F0B425}" type="slidenum">
              <a:rPr lang="en-US" sz="1400"/>
              <a:pPr>
                <a:spcBef>
                  <a:spcPct val="0"/>
                </a:spcBef>
                <a:buFontTx/>
                <a:buNone/>
              </a:pPr>
              <a:t>19</a:t>
            </a:fld>
            <a:endParaRPr lang="en-US" sz="1400"/>
          </a:p>
        </p:txBody>
      </p:sp>
      <p:sp>
        <p:nvSpPr>
          <p:cNvPr id="18437" name="Rectangle 2"/>
          <p:cNvSpPr>
            <a:spLocks noGrp="1" noChangeArrowheads="1"/>
          </p:cNvSpPr>
          <p:nvPr>
            <p:ph type="title"/>
          </p:nvPr>
        </p:nvSpPr>
        <p:spPr/>
        <p:txBody>
          <a:bodyPr/>
          <a:lstStyle/>
          <a:p>
            <a:pPr eaLnBrk="1" hangingPunct="1"/>
            <a:r>
              <a:rPr lang="en-US" sz="2800"/>
              <a:t>Tracing ABAP Programs using Breakpoints: Optimal Vertex Witnesses</a:t>
            </a:r>
          </a:p>
        </p:txBody>
      </p:sp>
      <p:cxnSp>
        <p:nvCxnSpPr>
          <p:cNvPr id="4" name="Straight Arrow Connector 3"/>
          <p:cNvCxnSpPr>
            <a:stCxn id="16" idx="4"/>
            <a:endCxn id="15" idx="0"/>
          </p:cNvCxnSpPr>
          <p:nvPr/>
        </p:nvCxnSpPr>
        <p:spPr>
          <a:xfrm rot="5400000">
            <a:off x="3632995" y="2170908"/>
            <a:ext cx="377825" cy="1587"/>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8439" name="Straight Arrow Connector 4"/>
          <p:cNvCxnSpPr>
            <a:cxnSpLocks noChangeShapeType="1"/>
            <a:stCxn id="15" idx="5"/>
            <a:endCxn id="20" idx="1"/>
          </p:cNvCxnSpPr>
          <p:nvPr/>
        </p:nvCxnSpPr>
        <p:spPr bwMode="auto">
          <a:xfrm>
            <a:off x="3876675" y="2489201"/>
            <a:ext cx="349250" cy="276225"/>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sp>
        <p:nvSpPr>
          <p:cNvPr id="6" name="Freeform 5"/>
          <p:cNvSpPr/>
          <p:nvPr/>
        </p:nvSpPr>
        <p:spPr>
          <a:xfrm>
            <a:off x="3289300" y="2511426"/>
            <a:ext cx="609600" cy="2212975"/>
          </a:xfrm>
          <a:custGeom>
            <a:avLst/>
            <a:gdLst>
              <a:gd name="connsiteX0" fmla="*/ 758537 w 945573"/>
              <a:gd name="connsiteY0" fmla="*/ 0 h 2909454"/>
              <a:gd name="connsiteX1" fmla="*/ 31173 w 945573"/>
              <a:gd name="connsiteY1" fmla="*/ 1475509 h 2909454"/>
              <a:gd name="connsiteX2" fmla="*/ 945573 w 945573"/>
              <a:gd name="connsiteY2" fmla="*/ 2909454 h 2909454"/>
            </a:gdLst>
            <a:ahLst/>
            <a:cxnLst>
              <a:cxn ang="0">
                <a:pos x="connsiteX0" y="connsiteY0"/>
              </a:cxn>
              <a:cxn ang="0">
                <a:pos x="connsiteX1" y="connsiteY1"/>
              </a:cxn>
              <a:cxn ang="0">
                <a:pos x="connsiteX2" y="connsiteY2"/>
              </a:cxn>
            </a:cxnLst>
            <a:rect l="l" t="t" r="r" b="b"/>
            <a:pathLst>
              <a:path w="945573" h="2909454">
                <a:moveTo>
                  <a:pt x="758537" y="0"/>
                </a:moveTo>
                <a:cubicBezTo>
                  <a:pt x="379268" y="495300"/>
                  <a:pt x="0" y="990600"/>
                  <a:pt x="31173" y="1475509"/>
                </a:cubicBezTo>
                <a:cubicBezTo>
                  <a:pt x="62346" y="1960418"/>
                  <a:pt x="503959" y="2434936"/>
                  <a:pt x="945573" y="2909454"/>
                </a:cubicBezTo>
              </a:path>
            </a:pathLst>
          </a:custGeom>
          <a:ln w="12700">
            <a:tailEnd type="triangle" w="lg" len="lg"/>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9" name="Oval 8"/>
          <p:cNvSpPr/>
          <p:nvPr/>
        </p:nvSpPr>
        <p:spPr>
          <a:xfrm>
            <a:off x="3898900" y="4648200"/>
            <a:ext cx="152400" cy="15240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8442" name="TextBox 9"/>
          <p:cNvSpPr txBox="1">
            <a:spLocks noChangeArrowheads="1"/>
          </p:cNvSpPr>
          <p:nvPr/>
        </p:nvSpPr>
        <p:spPr bwMode="auto">
          <a:xfrm>
            <a:off x="3822700" y="2206625"/>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b1</a:t>
            </a:r>
          </a:p>
        </p:txBody>
      </p:sp>
      <p:sp>
        <p:nvSpPr>
          <p:cNvPr id="18443" name="TextBox 10"/>
          <p:cNvSpPr txBox="1">
            <a:spLocks noChangeArrowheads="1"/>
          </p:cNvSpPr>
          <p:nvPr/>
        </p:nvSpPr>
        <p:spPr bwMode="auto">
          <a:xfrm>
            <a:off x="4267200" y="2514600"/>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b2</a:t>
            </a:r>
          </a:p>
        </p:txBody>
      </p:sp>
      <p:sp>
        <p:nvSpPr>
          <p:cNvPr id="18444" name="TextBox 12"/>
          <p:cNvSpPr txBox="1">
            <a:spLocks noChangeArrowheads="1"/>
          </p:cNvSpPr>
          <p:nvPr/>
        </p:nvSpPr>
        <p:spPr bwMode="auto">
          <a:xfrm>
            <a:off x="4267200" y="4191000"/>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b7</a:t>
            </a:r>
          </a:p>
        </p:txBody>
      </p:sp>
      <p:sp>
        <p:nvSpPr>
          <p:cNvPr id="15" name="Oval 14"/>
          <p:cNvSpPr/>
          <p:nvPr/>
        </p:nvSpPr>
        <p:spPr>
          <a:xfrm>
            <a:off x="3746500" y="2359025"/>
            <a:ext cx="152400" cy="152400"/>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6" name="Oval 15"/>
          <p:cNvSpPr/>
          <p:nvPr/>
        </p:nvSpPr>
        <p:spPr>
          <a:xfrm>
            <a:off x="3746500" y="1828800"/>
            <a:ext cx="152400" cy="152400"/>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7" name="Oval 16"/>
          <p:cNvSpPr/>
          <p:nvPr/>
        </p:nvSpPr>
        <p:spPr>
          <a:xfrm>
            <a:off x="4203700" y="4191000"/>
            <a:ext cx="152400" cy="152400"/>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20" name="Oval 19"/>
          <p:cNvSpPr/>
          <p:nvPr/>
        </p:nvSpPr>
        <p:spPr>
          <a:xfrm>
            <a:off x="4203700" y="2743200"/>
            <a:ext cx="152400" cy="15240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8449" name="TextBox 22"/>
          <p:cNvSpPr txBox="1">
            <a:spLocks noChangeArrowheads="1"/>
          </p:cNvSpPr>
          <p:nvPr/>
        </p:nvSpPr>
        <p:spPr bwMode="auto">
          <a:xfrm flipH="1">
            <a:off x="3886200" y="3352800"/>
            <a:ext cx="3937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b4</a:t>
            </a:r>
          </a:p>
        </p:txBody>
      </p:sp>
      <p:cxnSp>
        <p:nvCxnSpPr>
          <p:cNvPr id="18450" name="Straight Arrow Connector 24"/>
          <p:cNvCxnSpPr>
            <a:cxnSpLocks noChangeShapeType="1"/>
            <a:stCxn id="20" idx="4"/>
          </p:cNvCxnSpPr>
          <p:nvPr/>
        </p:nvCxnSpPr>
        <p:spPr bwMode="auto">
          <a:xfrm flipH="1">
            <a:off x="4267200" y="2895600"/>
            <a:ext cx="12700" cy="609600"/>
          </a:xfrm>
          <a:prstGeom prst="straightConnector1">
            <a:avLst/>
          </a:prstGeom>
          <a:noFill/>
          <a:ln w="28575" algn="ctr">
            <a:solidFill>
              <a:schemeClr val="tx1"/>
            </a:solidFill>
            <a:round/>
            <a:headEnd/>
            <a:tailEnd type="triangle" w="lg" len="lg"/>
          </a:ln>
          <a:extLst>
            <a:ext uri="{909E8E84-426E-40DD-AFC4-6F175D3DCCD1}">
              <a14:hiddenFill xmlns:a14="http://schemas.microsoft.com/office/drawing/2010/main">
                <a:noFill/>
              </a14:hiddenFill>
            </a:ext>
          </a:extLst>
        </p:spPr>
      </p:cxnSp>
      <p:cxnSp>
        <p:nvCxnSpPr>
          <p:cNvPr id="26" name="Straight Arrow Connector 25"/>
          <p:cNvCxnSpPr>
            <a:stCxn id="20" idx="5"/>
            <a:endCxn id="22" idx="0"/>
          </p:cNvCxnSpPr>
          <p:nvPr/>
        </p:nvCxnSpPr>
        <p:spPr>
          <a:xfrm rot="16200000" flipH="1">
            <a:off x="4364832" y="2842420"/>
            <a:ext cx="265113" cy="327025"/>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22" idx="4"/>
          </p:cNvCxnSpPr>
          <p:nvPr/>
        </p:nvCxnSpPr>
        <p:spPr>
          <a:xfrm rot="5400000">
            <a:off x="4371976" y="3251201"/>
            <a:ext cx="250825" cy="327025"/>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18453" name="TextBox 28"/>
          <p:cNvSpPr txBox="1">
            <a:spLocks noChangeArrowheads="1"/>
          </p:cNvSpPr>
          <p:nvPr/>
        </p:nvSpPr>
        <p:spPr bwMode="auto">
          <a:xfrm>
            <a:off x="4673600" y="3048000"/>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b3</a:t>
            </a:r>
          </a:p>
        </p:txBody>
      </p:sp>
      <p:sp>
        <p:nvSpPr>
          <p:cNvPr id="30" name="Freeform 29"/>
          <p:cNvSpPr/>
          <p:nvPr/>
        </p:nvSpPr>
        <p:spPr>
          <a:xfrm>
            <a:off x="3652838" y="2495550"/>
            <a:ext cx="627062" cy="2076450"/>
          </a:xfrm>
          <a:custGeom>
            <a:avLst/>
            <a:gdLst>
              <a:gd name="connsiteX0" fmla="*/ 781538 w 781538"/>
              <a:gd name="connsiteY0" fmla="*/ 2969846 h 3354103"/>
              <a:gd name="connsiteX1" fmla="*/ 234461 w 781538"/>
              <a:gd name="connsiteY1" fmla="*/ 3118339 h 3354103"/>
              <a:gd name="connsiteX2" fmla="*/ 7815 w 781538"/>
              <a:gd name="connsiteY2" fmla="*/ 1555262 h 3354103"/>
              <a:gd name="connsiteX3" fmla="*/ 187569 w 781538"/>
              <a:gd name="connsiteY3" fmla="*/ 0 h 3354103"/>
              <a:gd name="connsiteX4" fmla="*/ 187569 w 781538"/>
              <a:gd name="connsiteY4" fmla="*/ 0 h 3354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538" h="3354103">
                <a:moveTo>
                  <a:pt x="781538" y="2969846"/>
                </a:moveTo>
                <a:cubicBezTo>
                  <a:pt x="572476" y="3161974"/>
                  <a:pt x="363415" y="3354103"/>
                  <a:pt x="234461" y="3118339"/>
                </a:cubicBezTo>
                <a:cubicBezTo>
                  <a:pt x="105507" y="2882575"/>
                  <a:pt x="15630" y="2074985"/>
                  <a:pt x="7815" y="1555262"/>
                </a:cubicBezTo>
                <a:cubicBezTo>
                  <a:pt x="0" y="1035539"/>
                  <a:pt x="187569" y="0"/>
                  <a:pt x="187569" y="0"/>
                </a:cubicBezTo>
                <a:lnTo>
                  <a:pt x="187569" y="0"/>
                </a:lnTo>
              </a:path>
            </a:pathLst>
          </a:custGeom>
          <a:ln w="12700">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8455" name="TextBox 30"/>
          <p:cNvSpPr txBox="1">
            <a:spLocks noChangeArrowheads="1"/>
          </p:cNvSpPr>
          <p:nvPr/>
        </p:nvSpPr>
        <p:spPr bwMode="auto">
          <a:xfrm>
            <a:off x="3856038" y="1752600"/>
            <a:ext cx="5699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entry</a:t>
            </a:r>
          </a:p>
        </p:txBody>
      </p:sp>
      <p:sp>
        <p:nvSpPr>
          <p:cNvPr id="18456" name="TextBox 31"/>
          <p:cNvSpPr txBox="1">
            <a:spLocks noChangeArrowheads="1"/>
          </p:cNvSpPr>
          <p:nvPr/>
        </p:nvSpPr>
        <p:spPr bwMode="auto">
          <a:xfrm>
            <a:off x="4008439" y="4572000"/>
            <a:ext cx="4524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exit</a:t>
            </a:r>
          </a:p>
        </p:txBody>
      </p:sp>
      <p:sp>
        <p:nvSpPr>
          <p:cNvPr id="18457" name="TextBox 11"/>
          <p:cNvSpPr txBox="1">
            <a:spLocks noChangeArrowheads="1"/>
          </p:cNvSpPr>
          <p:nvPr/>
        </p:nvSpPr>
        <p:spPr bwMode="auto">
          <a:xfrm>
            <a:off x="3886200" y="3810000"/>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b5</a:t>
            </a:r>
          </a:p>
        </p:txBody>
      </p:sp>
      <p:sp>
        <p:nvSpPr>
          <p:cNvPr id="2" name="Oval 19"/>
          <p:cNvSpPr/>
          <p:nvPr/>
        </p:nvSpPr>
        <p:spPr>
          <a:xfrm>
            <a:off x="4191000" y="3505200"/>
            <a:ext cx="152400" cy="15240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21" name="Oval 20"/>
          <p:cNvSpPr>
            <a:spLocks noChangeArrowheads="1"/>
          </p:cNvSpPr>
          <p:nvPr/>
        </p:nvSpPr>
        <p:spPr bwMode="auto">
          <a:xfrm>
            <a:off x="3822700" y="3886200"/>
            <a:ext cx="152400" cy="152400"/>
          </a:xfrm>
          <a:prstGeom prst="ellipse">
            <a:avLst/>
          </a:prstGeom>
          <a:solidFill>
            <a:srgbClr val="BC5332"/>
          </a:solidFill>
          <a:ln>
            <a:noFill/>
          </a:ln>
          <a:extLst>
            <a:ext uri="{91240B29-F687-4F45-9708-019B960494DF}">
              <a14:hiddenLine xmlns:a14="http://schemas.microsoft.com/office/drawing/2010/main" w="3175" algn="ctr">
                <a:solidFill>
                  <a:srgbClr val="000000"/>
                </a:solidFill>
                <a:round/>
                <a:headEnd/>
                <a:tailEnd/>
              </a14:hiddenLine>
            </a:ext>
          </a:extLst>
        </p:spPr>
        <p:txBody>
          <a:bodyPr anchor="ctr"/>
          <a:lstStyle/>
          <a:p>
            <a:pPr algn="ctr">
              <a:defRPr/>
            </a:pPr>
            <a:endParaRPr lang="en-US">
              <a:solidFill>
                <a:schemeClr val="lt1"/>
              </a:solidFill>
            </a:endParaRPr>
          </a:p>
        </p:txBody>
      </p:sp>
      <p:cxnSp>
        <p:nvCxnSpPr>
          <p:cNvPr id="18460" name="Straight Arrow Connector 24"/>
          <p:cNvCxnSpPr>
            <a:cxnSpLocks noChangeShapeType="1"/>
          </p:cNvCxnSpPr>
          <p:nvPr/>
        </p:nvCxnSpPr>
        <p:spPr bwMode="auto">
          <a:xfrm flipH="1">
            <a:off x="3886201" y="3657601"/>
            <a:ext cx="314325" cy="250825"/>
          </a:xfrm>
          <a:prstGeom prst="straightConnector1">
            <a:avLst/>
          </a:prstGeom>
          <a:noFill/>
          <a:ln w="28575" algn="ctr">
            <a:solidFill>
              <a:schemeClr val="tx1"/>
            </a:solidFill>
            <a:round/>
            <a:headEnd/>
            <a:tailEnd type="triangle" w="lg" len="lg"/>
          </a:ln>
          <a:extLst>
            <a:ext uri="{909E8E84-426E-40DD-AFC4-6F175D3DCCD1}">
              <a14:hiddenFill xmlns:a14="http://schemas.microsoft.com/office/drawing/2010/main">
                <a:noFill/>
              </a14:hiddenFill>
            </a:ext>
          </a:extLst>
        </p:spPr>
      </p:cxnSp>
      <p:cxnSp>
        <p:nvCxnSpPr>
          <p:cNvPr id="18461" name="Straight Arrow Connector 25"/>
          <p:cNvCxnSpPr>
            <a:cxnSpLocks noChangeShapeType="1"/>
          </p:cNvCxnSpPr>
          <p:nvPr/>
        </p:nvCxnSpPr>
        <p:spPr bwMode="auto">
          <a:xfrm>
            <a:off x="4343401" y="3657601"/>
            <a:ext cx="327025" cy="265113"/>
          </a:xfrm>
          <a:prstGeom prst="straightConnector1">
            <a:avLst/>
          </a:prstGeom>
          <a:noFill/>
          <a:ln w="28575" algn="ctr">
            <a:solidFill>
              <a:schemeClr val="tx1"/>
            </a:solidFill>
            <a:round/>
            <a:headEnd/>
            <a:tailEnd type="triangle" w="lg" len="lg"/>
          </a:ln>
          <a:extLst>
            <a:ext uri="{909E8E84-426E-40DD-AFC4-6F175D3DCCD1}">
              <a14:hiddenFill xmlns:a14="http://schemas.microsoft.com/office/drawing/2010/main">
                <a:noFill/>
              </a14:hiddenFill>
            </a:ext>
          </a:extLst>
        </p:spPr>
      </p:cxnSp>
      <p:cxnSp>
        <p:nvCxnSpPr>
          <p:cNvPr id="27" name="Straight Arrow Connector 26"/>
          <p:cNvCxnSpPr>
            <a:stCxn id="21" idx="4"/>
          </p:cNvCxnSpPr>
          <p:nvPr/>
        </p:nvCxnSpPr>
        <p:spPr>
          <a:xfrm rot="16200000" flipH="1">
            <a:off x="3937001" y="4000501"/>
            <a:ext cx="250825" cy="327025"/>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8" name="Straight Arrow Connector 27"/>
          <p:cNvCxnSpPr>
            <a:stCxn id="22" idx="4"/>
          </p:cNvCxnSpPr>
          <p:nvPr/>
        </p:nvCxnSpPr>
        <p:spPr>
          <a:xfrm rot="5400000">
            <a:off x="4371976" y="4000501"/>
            <a:ext cx="250825" cy="327025"/>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18464" name="TextBox 28"/>
          <p:cNvSpPr txBox="1">
            <a:spLocks noChangeArrowheads="1"/>
          </p:cNvSpPr>
          <p:nvPr/>
        </p:nvSpPr>
        <p:spPr bwMode="auto">
          <a:xfrm>
            <a:off x="4737100" y="3810000"/>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b6</a:t>
            </a:r>
          </a:p>
        </p:txBody>
      </p:sp>
      <p:sp>
        <p:nvSpPr>
          <p:cNvPr id="10" name="Oval 16"/>
          <p:cNvSpPr/>
          <p:nvPr/>
        </p:nvSpPr>
        <p:spPr>
          <a:xfrm>
            <a:off x="4572000" y="3124200"/>
            <a:ext cx="152400" cy="152400"/>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1" name="Oval 16"/>
          <p:cNvSpPr/>
          <p:nvPr/>
        </p:nvSpPr>
        <p:spPr>
          <a:xfrm>
            <a:off x="4584700" y="3886200"/>
            <a:ext cx="152400" cy="152400"/>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2" name="Oval 16"/>
          <p:cNvSpPr/>
          <p:nvPr/>
        </p:nvSpPr>
        <p:spPr>
          <a:xfrm>
            <a:off x="3810000" y="3886200"/>
            <a:ext cx="152400" cy="152400"/>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cxnSp>
        <p:nvCxnSpPr>
          <p:cNvPr id="13" name="Straight Arrow Connector 3"/>
          <p:cNvCxnSpPr>
            <a:stCxn id="16" idx="4"/>
            <a:endCxn id="15" idx="0"/>
          </p:cNvCxnSpPr>
          <p:nvPr/>
        </p:nvCxnSpPr>
        <p:spPr>
          <a:xfrm rot="5400000">
            <a:off x="6592095" y="2170908"/>
            <a:ext cx="377825" cy="1587"/>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8469" name="Straight Arrow Connector 4"/>
          <p:cNvCxnSpPr>
            <a:cxnSpLocks noChangeShapeType="1"/>
          </p:cNvCxnSpPr>
          <p:nvPr/>
        </p:nvCxnSpPr>
        <p:spPr bwMode="auto">
          <a:xfrm>
            <a:off x="6835775" y="2489201"/>
            <a:ext cx="349250" cy="276225"/>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sp>
        <p:nvSpPr>
          <p:cNvPr id="18" name="Freeform 5"/>
          <p:cNvSpPr/>
          <p:nvPr/>
        </p:nvSpPr>
        <p:spPr>
          <a:xfrm>
            <a:off x="6248400" y="2511426"/>
            <a:ext cx="609600" cy="2212975"/>
          </a:xfrm>
          <a:custGeom>
            <a:avLst/>
            <a:gdLst>
              <a:gd name="connsiteX0" fmla="*/ 758537 w 945573"/>
              <a:gd name="connsiteY0" fmla="*/ 0 h 2909454"/>
              <a:gd name="connsiteX1" fmla="*/ 31173 w 945573"/>
              <a:gd name="connsiteY1" fmla="*/ 1475509 h 2909454"/>
              <a:gd name="connsiteX2" fmla="*/ 945573 w 945573"/>
              <a:gd name="connsiteY2" fmla="*/ 2909454 h 2909454"/>
            </a:gdLst>
            <a:ahLst/>
            <a:cxnLst>
              <a:cxn ang="0">
                <a:pos x="connsiteX0" y="connsiteY0"/>
              </a:cxn>
              <a:cxn ang="0">
                <a:pos x="connsiteX1" y="connsiteY1"/>
              </a:cxn>
              <a:cxn ang="0">
                <a:pos x="connsiteX2" y="connsiteY2"/>
              </a:cxn>
            </a:cxnLst>
            <a:rect l="l" t="t" r="r" b="b"/>
            <a:pathLst>
              <a:path w="945573" h="2909454">
                <a:moveTo>
                  <a:pt x="758537" y="0"/>
                </a:moveTo>
                <a:cubicBezTo>
                  <a:pt x="379268" y="495300"/>
                  <a:pt x="0" y="990600"/>
                  <a:pt x="31173" y="1475509"/>
                </a:cubicBezTo>
                <a:cubicBezTo>
                  <a:pt x="62346" y="1960418"/>
                  <a:pt x="503959" y="2434936"/>
                  <a:pt x="945573" y="2909454"/>
                </a:cubicBezTo>
              </a:path>
            </a:pathLst>
          </a:custGeom>
          <a:ln w="12700">
            <a:tailEnd type="triangle" w="lg" len="lg"/>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9" name="Oval 8"/>
          <p:cNvSpPr/>
          <p:nvPr/>
        </p:nvSpPr>
        <p:spPr>
          <a:xfrm>
            <a:off x="6858000" y="4648200"/>
            <a:ext cx="152400" cy="15240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8472" name="TextBox 9"/>
          <p:cNvSpPr txBox="1">
            <a:spLocks noChangeArrowheads="1"/>
          </p:cNvSpPr>
          <p:nvPr/>
        </p:nvSpPr>
        <p:spPr bwMode="auto">
          <a:xfrm>
            <a:off x="6781800" y="2206625"/>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b1</a:t>
            </a:r>
          </a:p>
        </p:txBody>
      </p:sp>
      <p:sp>
        <p:nvSpPr>
          <p:cNvPr id="18473" name="TextBox 10"/>
          <p:cNvSpPr txBox="1">
            <a:spLocks noChangeArrowheads="1"/>
          </p:cNvSpPr>
          <p:nvPr/>
        </p:nvSpPr>
        <p:spPr bwMode="auto">
          <a:xfrm>
            <a:off x="7226300" y="2514600"/>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b2</a:t>
            </a:r>
          </a:p>
        </p:txBody>
      </p:sp>
      <p:sp>
        <p:nvSpPr>
          <p:cNvPr id="18474" name="TextBox 12"/>
          <p:cNvSpPr txBox="1">
            <a:spLocks noChangeArrowheads="1"/>
          </p:cNvSpPr>
          <p:nvPr/>
        </p:nvSpPr>
        <p:spPr bwMode="auto">
          <a:xfrm>
            <a:off x="7226300" y="4191000"/>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b7</a:t>
            </a:r>
          </a:p>
        </p:txBody>
      </p:sp>
      <p:sp>
        <p:nvSpPr>
          <p:cNvPr id="22" name="Oval 14"/>
          <p:cNvSpPr/>
          <p:nvPr/>
        </p:nvSpPr>
        <p:spPr>
          <a:xfrm>
            <a:off x="6705600" y="2359025"/>
            <a:ext cx="152400" cy="152400"/>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23" name="Oval 15"/>
          <p:cNvSpPr/>
          <p:nvPr/>
        </p:nvSpPr>
        <p:spPr>
          <a:xfrm>
            <a:off x="6705600" y="1828800"/>
            <a:ext cx="152400" cy="152400"/>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24" name="Oval 16"/>
          <p:cNvSpPr/>
          <p:nvPr/>
        </p:nvSpPr>
        <p:spPr>
          <a:xfrm>
            <a:off x="7162800" y="4191000"/>
            <a:ext cx="152400" cy="152400"/>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29" name="Oval 19"/>
          <p:cNvSpPr/>
          <p:nvPr/>
        </p:nvSpPr>
        <p:spPr>
          <a:xfrm>
            <a:off x="7162800" y="2743200"/>
            <a:ext cx="152400" cy="15240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8479" name="TextBox 22"/>
          <p:cNvSpPr txBox="1">
            <a:spLocks noChangeArrowheads="1"/>
          </p:cNvSpPr>
          <p:nvPr/>
        </p:nvSpPr>
        <p:spPr bwMode="auto">
          <a:xfrm flipH="1">
            <a:off x="6845300" y="3352800"/>
            <a:ext cx="3937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b4</a:t>
            </a:r>
          </a:p>
        </p:txBody>
      </p:sp>
      <p:cxnSp>
        <p:nvCxnSpPr>
          <p:cNvPr id="18480" name="Straight Arrow Connector 24"/>
          <p:cNvCxnSpPr>
            <a:cxnSpLocks noChangeShapeType="1"/>
          </p:cNvCxnSpPr>
          <p:nvPr/>
        </p:nvCxnSpPr>
        <p:spPr bwMode="auto">
          <a:xfrm>
            <a:off x="7239000" y="2895601"/>
            <a:ext cx="0" cy="595313"/>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48160" name="Straight Arrow Connector 25"/>
          <p:cNvCxnSpPr>
            <a:stCxn id="20" idx="5"/>
            <a:endCxn id="22" idx="0"/>
          </p:cNvCxnSpPr>
          <p:nvPr/>
        </p:nvCxnSpPr>
        <p:spPr>
          <a:xfrm rot="16200000" flipH="1">
            <a:off x="7323932" y="2842420"/>
            <a:ext cx="265113" cy="327025"/>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48161" name="Straight Arrow Connector 27"/>
          <p:cNvCxnSpPr>
            <a:stCxn id="22" idx="4"/>
          </p:cNvCxnSpPr>
          <p:nvPr/>
        </p:nvCxnSpPr>
        <p:spPr>
          <a:xfrm rot="5400000">
            <a:off x="7331076" y="3251201"/>
            <a:ext cx="250825" cy="327025"/>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18483" name="TextBox 28"/>
          <p:cNvSpPr txBox="1">
            <a:spLocks noChangeArrowheads="1"/>
          </p:cNvSpPr>
          <p:nvPr/>
        </p:nvSpPr>
        <p:spPr bwMode="auto">
          <a:xfrm>
            <a:off x="7632700" y="3048000"/>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b3</a:t>
            </a:r>
          </a:p>
        </p:txBody>
      </p:sp>
      <p:sp>
        <p:nvSpPr>
          <p:cNvPr id="48162" name="Freeform 29"/>
          <p:cNvSpPr/>
          <p:nvPr/>
        </p:nvSpPr>
        <p:spPr>
          <a:xfrm>
            <a:off x="6611938" y="2495550"/>
            <a:ext cx="627062" cy="2076450"/>
          </a:xfrm>
          <a:custGeom>
            <a:avLst/>
            <a:gdLst>
              <a:gd name="connsiteX0" fmla="*/ 781538 w 781538"/>
              <a:gd name="connsiteY0" fmla="*/ 2969846 h 3354103"/>
              <a:gd name="connsiteX1" fmla="*/ 234461 w 781538"/>
              <a:gd name="connsiteY1" fmla="*/ 3118339 h 3354103"/>
              <a:gd name="connsiteX2" fmla="*/ 7815 w 781538"/>
              <a:gd name="connsiteY2" fmla="*/ 1555262 h 3354103"/>
              <a:gd name="connsiteX3" fmla="*/ 187569 w 781538"/>
              <a:gd name="connsiteY3" fmla="*/ 0 h 3354103"/>
              <a:gd name="connsiteX4" fmla="*/ 187569 w 781538"/>
              <a:gd name="connsiteY4" fmla="*/ 0 h 3354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538" h="3354103">
                <a:moveTo>
                  <a:pt x="781538" y="2969846"/>
                </a:moveTo>
                <a:cubicBezTo>
                  <a:pt x="572476" y="3161974"/>
                  <a:pt x="363415" y="3354103"/>
                  <a:pt x="234461" y="3118339"/>
                </a:cubicBezTo>
                <a:cubicBezTo>
                  <a:pt x="105507" y="2882575"/>
                  <a:pt x="15630" y="2074985"/>
                  <a:pt x="7815" y="1555262"/>
                </a:cubicBezTo>
                <a:cubicBezTo>
                  <a:pt x="0" y="1035539"/>
                  <a:pt x="187569" y="0"/>
                  <a:pt x="187569" y="0"/>
                </a:cubicBezTo>
                <a:lnTo>
                  <a:pt x="187569" y="0"/>
                </a:lnTo>
              </a:path>
            </a:pathLst>
          </a:custGeom>
          <a:ln w="12700">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8485" name="TextBox 30"/>
          <p:cNvSpPr txBox="1">
            <a:spLocks noChangeArrowheads="1"/>
          </p:cNvSpPr>
          <p:nvPr/>
        </p:nvSpPr>
        <p:spPr bwMode="auto">
          <a:xfrm>
            <a:off x="6815138" y="1752600"/>
            <a:ext cx="5699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entry</a:t>
            </a:r>
          </a:p>
        </p:txBody>
      </p:sp>
      <p:sp>
        <p:nvSpPr>
          <p:cNvPr id="18486" name="TextBox 31"/>
          <p:cNvSpPr txBox="1">
            <a:spLocks noChangeArrowheads="1"/>
          </p:cNvSpPr>
          <p:nvPr/>
        </p:nvSpPr>
        <p:spPr bwMode="auto">
          <a:xfrm>
            <a:off x="6967539" y="4572000"/>
            <a:ext cx="4524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exit</a:t>
            </a:r>
          </a:p>
        </p:txBody>
      </p:sp>
      <p:sp>
        <p:nvSpPr>
          <p:cNvPr id="18487" name="TextBox 11"/>
          <p:cNvSpPr txBox="1">
            <a:spLocks noChangeArrowheads="1"/>
          </p:cNvSpPr>
          <p:nvPr/>
        </p:nvSpPr>
        <p:spPr bwMode="auto">
          <a:xfrm>
            <a:off x="6845300" y="3810000"/>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b5</a:t>
            </a:r>
          </a:p>
        </p:txBody>
      </p:sp>
      <p:sp>
        <p:nvSpPr>
          <p:cNvPr id="48163" name="Oval 19"/>
          <p:cNvSpPr/>
          <p:nvPr/>
        </p:nvSpPr>
        <p:spPr>
          <a:xfrm>
            <a:off x="7162800" y="3490913"/>
            <a:ext cx="152400" cy="15240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48164" name="Oval 20"/>
          <p:cNvSpPr>
            <a:spLocks noChangeArrowheads="1"/>
          </p:cNvSpPr>
          <p:nvPr/>
        </p:nvSpPr>
        <p:spPr bwMode="auto">
          <a:xfrm>
            <a:off x="6781800" y="3886200"/>
            <a:ext cx="152400" cy="152400"/>
          </a:xfrm>
          <a:prstGeom prst="ellipse">
            <a:avLst/>
          </a:prstGeom>
          <a:solidFill>
            <a:srgbClr val="BC5332"/>
          </a:solidFill>
          <a:ln>
            <a:noFill/>
          </a:ln>
          <a:extLst>
            <a:ext uri="{91240B29-F687-4F45-9708-019B960494DF}">
              <a14:hiddenLine xmlns:a14="http://schemas.microsoft.com/office/drawing/2010/main" w="3175" algn="ctr">
                <a:solidFill>
                  <a:srgbClr val="000000"/>
                </a:solidFill>
                <a:round/>
                <a:headEnd/>
                <a:tailEnd/>
              </a14:hiddenLine>
            </a:ext>
          </a:extLst>
        </p:spPr>
        <p:txBody>
          <a:bodyPr anchor="ctr"/>
          <a:lstStyle/>
          <a:p>
            <a:pPr algn="ctr">
              <a:defRPr/>
            </a:pPr>
            <a:endParaRPr lang="en-US">
              <a:solidFill>
                <a:schemeClr val="lt1"/>
              </a:solidFill>
            </a:endParaRPr>
          </a:p>
        </p:txBody>
      </p:sp>
      <p:cxnSp>
        <p:nvCxnSpPr>
          <p:cNvPr id="18490" name="Straight Arrow Connector 24"/>
          <p:cNvCxnSpPr>
            <a:cxnSpLocks noChangeShapeType="1"/>
          </p:cNvCxnSpPr>
          <p:nvPr/>
        </p:nvCxnSpPr>
        <p:spPr bwMode="auto">
          <a:xfrm flipH="1">
            <a:off x="6858001" y="3621088"/>
            <a:ext cx="327025" cy="265112"/>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18491" name="Straight Arrow Connector 25"/>
          <p:cNvCxnSpPr>
            <a:cxnSpLocks noChangeShapeType="1"/>
          </p:cNvCxnSpPr>
          <p:nvPr/>
        </p:nvCxnSpPr>
        <p:spPr bwMode="auto">
          <a:xfrm>
            <a:off x="7292976" y="3621088"/>
            <a:ext cx="327025" cy="265112"/>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48168" name="Straight Arrow Connector 26"/>
          <p:cNvCxnSpPr>
            <a:stCxn id="21" idx="4"/>
          </p:cNvCxnSpPr>
          <p:nvPr/>
        </p:nvCxnSpPr>
        <p:spPr>
          <a:xfrm rot="16200000" flipH="1">
            <a:off x="6896101" y="4000501"/>
            <a:ext cx="250825" cy="327025"/>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48169" name="Straight Arrow Connector 27"/>
          <p:cNvCxnSpPr>
            <a:stCxn id="22" idx="4"/>
          </p:cNvCxnSpPr>
          <p:nvPr/>
        </p:nvCxnSpPr>
        <p:spPr>
          <a:xfrm rot="5400000">
            <a:off x="7331076" y="4000501"/>
            <a:ext cx="250825" cy="327025"/>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18494" name="TextBox 28"/>
          <p:cNvSpPr txBox="1">
            <a:spLocks noChangeArrowheads="1"/>
          </p:cNvSpPr>
          <p:nvPr/>
        </p:nvSpPr>
        <p:spPr bwMode="auto">
          <a:xfrm>
            <a:off x="7696200" y="3810000"/>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b6</a:t>
            </a:r>
          </a:p>
        </p:txBody>
      </p:sp>
      <p:sp>
        <p:nvSpPr>
          <p:cNvPr id="48170" name="Oval 16"/>
          <p:cNvSpPr>
            <a:spLocks noChangeArrowheads="1"/>
          </p:cNvSpPr>
          <p:nvPr/>
        </p:nvSpPr>
        <p:spPr bwMode="auto">
          <a:xfrm>
            <a:off x="7531100" y="3124200"/>
            <a:ext cx="152400" cy="152400"/>
          </a:xfrm>
          <a:prstGeom prst="ellipse">
            <a:avLst/>
          </a:prstGeom>
          <a:solidFill>
            <a:schemeClr val="tx1"/>
          </a:solidFill>
          <a:ln w="9525" algn="ctr">
            <a:solidFill>
              <a:srgbClr val="4A7EBB"/>
            </a:solidFill>
            <a:round/>
            <a:headEnd/>
            <a:tailEnd/>
          </a:ln>
          <a:effectLst>
            <a:outerShdw dist="20000" dir="5400000" rotWithShape="0">
              <a:srgbClr val="000000">
                <a:alpha val="37999"/>
              </a:srgbClr>
            </a:outerShdw>
          </a:effectLst>
        </p:spPr>
        <p:txBody>
          <a:bodyPr anchor="ctr"/>
          <a:lstStyle/>
          <a:p>
            <a:pPr algn="ctr">
              <a:defRPr/>
            </a:pPr>
            <a:endParaRPr lang="en-US">
              <a:solidFill>
                <a:schemeClr val="dk1"/>
              </a:solidFill>
            </a:endParaRPr>
          </a:p>
        </p:txBody>
      </p:sp>
      <p:sp>
        <p:nvSpPr>
          <p:cNvPr id="48171" name="Oval 16"/>
          <p:cNvSpPr>
            <a:spLocks noChangeArrowheads="1"/>
          </p:cNvSpPr>
          <p:nvPr/>
        </p:nvSpPr>
        <p:spPr bwMode="auto">
          <a:xfrm>
            <a:off x="7543800" y="3886200"/>
            <a:ext cx="152400" cy="152400"/>
          </a:xfrm>
          <a:prstGeom prst="ellipse">
            <a:avLst/>
          </a:prstGeom>
          <a:solidFill>
            <a:schemeClr val="tx1"/>
          </a:solidFill>
          <a:ln w="9525" algn="ctr">
            <a:solidFill>
              <a:srgbClr val="4A7EBB"/>
            </a:solidFill>
            <a:round/>
            <a:headEnd/>
            <a:tailEnd/>
          </a:ln>
          <a:effectLst>
            <a:outerShdw dist="20000" dir="5400000" rotWithShape="0">
              <a:srgbClr val="000000">
                <a:alpha val="37999"/>
              </a:srgbClr>
            </a:outerShdw>
          </a:effectLst>
        </p:spPr>
        <p:txBody>
          <a:bodyPr anchor="ctr"/>
          <a:lstStyle/>
          <a:p>
            <a:pPr algn="ctr">
              <a:defRPr/>
            </a:pPr>
            <a:endParaRPr lang="en-US">
              <a:solidFill>
                <a:schemeClr val="dk1"/>
              </a:solidFill>
            </a:endParaRPr>
          </a:p>
        </p:txBody>
      </p:sp>
      <p:sp>
        <p:nvSpPr>
          <p:cNvPr id="48172" name="Oval 16"/>
          <p:cNvSpPr>
            <a:spLocks noChangeArrowheads="1"/>
          </p:cNvSpPr>
          <p:nvPr/>
        </p:nvSpPr>
        <p:spPr bwMode="auto">
          <a:xfrm>
            <a:off x="6781800" y="3886200"/>
            <a:ext cx="152400" cy="152400"/>
          </a:xfrm>
          <a:prstGeom prst="ellipse">
            <a:avLst/>
          </a:prstGeom>
          <a:solidFill>
            <a:schemeClr val="tx1"/>
          </a:solidFill>
          <a:ln w="9525" algn="ctr">
            <a:solidFill>
              <a:srgbClr val="4A7EBB"/>
            </a:solidFill>
            <a:round/>
            <a:headEnd/>
            <a:tailEnd/>
          </a:ln>
          <a:effectLst>
            <a:outerShdw dist="20000" dir="5400000" rotWithShape="0">
              <a:srgbClr val="000000">
                <a:alpha val="37999"/>
              </a:srgbClr>
            </a:outerShdw>
          </a:effectLst>
        </p:spPr>
        <p:txBody>
          <a:bodyPr anchor="ctr"/>
          <a:lstStyle/>
          <a:p>
            <a:pPr algn="ctr">
              <a:defRPr/>
            </a:pPr>
            <a:endParaRPr lang="en-US">
              <a:solidFill>
                <a:schemeClr val="dk1"/>
              </a:solidFill>
            </a:endParaRPr>
          </a:p>
        </p:txBody>
      </p:sp>
      <p:sp>
        <p:nvSpPr>
          <p:cNvPr id="18498" name="Text Box 74"/>
          <p:cNvSpPr txBox="1">
            <a:spLocks noChangeArrowheads="1"/>
          </p:cNvSpPr>
          <p:nvPr/>
        </p:nvSpPr>
        <p:spPr bwMode="auto">
          <a:xfrm>
            <a:off x="3429000" y="5105401"/>
            <a:ext cx="1593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Edge Witness</a:t>
            </a:r>
          </a:p>
        </p:txBody>
      </p:sp>
      <p:sp>
        <p:nvSpPr>
          <p:cNvPr id="18499" name="Text Box 75"/>
          <p:cNvSpPr txBox="1">
            <a:spLocks noChangeArrowheads="1"/>
          </p:cNvSpPr>
          <p:nvPr/>
        </p:nvSpPr>
        <p:spPr bwMode="auto">
          <a:xfrm>
            <a:off x="6254750" y="5105401"/>
            <a:ext cx="1720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Vertex Witness</a:t>
            </a:r>
          </a:p>
        </p:txBody>
      </p:sp>
      <p:sp>
        <p:nvSpPr>
          <p:cNvPr id="18500" name="AutoShape 76"/>
          <p:cNvSpPr>
            <a:spLocks noChangeArrowheads="1"/>
          </p:cNvSpPr>
          <p:nvPr/>
        </p:nvSpPr>
        <p:spPr bwMode="auto">
          <a:xfrm>
            <a:off x="5486400" y="3200400"/>
            <a:ext cx="381000" cy="228600"/>
          </a:xfrm>
          <a:prstGeom prst="rightArrow">
            <a:avLst>
              <a:gd name="adj1" fmla="val 50000"/>
              <a:gd name="adj2" fmla="val 41667"/>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800"/>
          </a:p>
        </p:txBody>
      </p:sp>
    </p:spTree>
    <p:extLst>
      <p:ext uri="{BB962C8B-B14F-4D97-AF65-F5344CB8AC3E}">
        <p14:creationId xmlns:p14="http://schemas.microsoft.com/office/powerpoint/2010/main" val="2138984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Data-Centric Programs</a:t>
            </a:r>
          </a:p>
        </p:txBody>
      </p:sp>
      <p:sp>
        <p:nvSpPr>
          <p:cNvPr id="3" name="Content Placeholder 2"/>
          <p:cNvSpPr>
            <a:spLocks noGrp="1"/>
          </p:cNvSpPr>
          <p:nvPr>
            <p:ph idx="1"/>
          </p:nvPr>
        </p:nvSpPr>
        <p:spPr>
          <a:xfrm>
            <a:off x="1981199" y="853441"/>
            <a:ext cx="9958251" cy="1203960"/>
          </a:xfrm>
        </p:spPr>
        <p:txBody>
          <a:bodyPr>
            <a:normAutofit fontScale="47500" lnSpcReduction="20000"/>
          </a:bodyPr>
          <a:lstStyle/>
          <a:p>
            <a:r>
              <a:rPr lang="en-US" sz="3400" dirty="0"/>
              <a:t>Programs that have SQL-like constructs to interact with databases</a:t>
            </a:r>
          </a:p>
          <a:p>
            <a:pPr lvl="1"/>
            <a:r>
              <a:rPr lang="en-US" sz="3400" dirty="0"/>
              <a:t>ABAP (used in SAP-ERP), COBOL, PL/SQL</a:t>
            </a:r>
          </a:p>
          <a:p>
            <a:pPr lvl="1"/>
            <a:r>
              <a:rPr lang="en-US" sz="3400" dirty="0"/>
              <a:t>Have both imperative and declarative syntax</a:t>
            </a:r>
          </a:p>
          <a:p>
            <a:r>
              <a:rPr lang="en-US" sz="3400" dirty="0"/>
              <a:t>Example: ABAP Report program</a:t>
            </a:r>
          </a:p>
          <a:p>
            <a:endParaRPr lang="en-US" dirty="0"/>
          </a:p>
          <a:p>
            <a:endParaRPr lang="en-US" dirty="0"/>
          </a:p>
        </p:txBody>
      </p:sp>
      <p:sp>
        <p:nvSpPr>
          <p:cNvPr id="4" name="Rectangle 2"/>
          <p:cNvSpPr txBox="1">
            <a:spLocks noChangeArrowheads="1"/>
          </p:cNvSpPr>
          <p:nvPr/>
        </p:nvSpPr>
        <p:spPr>
          <a:xfrm>
            <a:off x="2286002" y="2133600"/>
            <a:ext cx="5105399" cy="4419600"/>
          </a:xfrm>
          <a:prstGeom prst="rect">
            <a:avLst/>
          </a:prstGeom>
          <a:solidFill>
            <a:srgbClr val="FFFFCC"/>
          </a:solidFill>
          <a:ln/>
        </p:spPr>
        <p:txBody>
          <a:bodyPr vert="horz" lIns="91440" tIns="45720" rIns="91440" bIns="45720" rtlCol="0">
            <a:normAutofit/>
          </a:bodyPr>
          <a:lstStyle/>
          <a:p>
            <a:pPr marL="342900" indent="-342900">
              <a:lnSpc>
                <a:spcPct val="90000"/>
              </a:lnSpc>
              <a:spcBef>
                <a:spcPts val="400"/>
              </a:spcBef>
              <a:buFont typeface="Times New Roman"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400" dirty="0">
                <a:solidFill>
                  <a:prstClr val="black"/>
                </a:solidFill>
                <a:latin typeface="Times New Roman" pitchFamily="18" charset="0"/>
              </a:rPr>
              <a:t>Select </a:t>
            </a:r>
            <a:r>
              <a:rPr lang="en-US" sz="1400" dirty="0" err="1">
                <a:solidFill>
                  <a:prstClr val="black"/>
                </a:solidFill>
                <a:latin typeface="Times New Roman" pitchFamily="18" charset="0"/>
              </a:rPr>
              <a:t>CustId</a:t>
            </a:r>
            <a:r>
              <a:rPr lang="en-US" sz="1400" dirty="0">
                <a:solidFill>
                  <a:prstClr val="black"/>
                </a:solidFill>
                <a:latin typeface="Times New Roman" pitchFamily="18" charset="0"/>
              </a:rPr>
              <a:t> </a:t>
            </a:r>
            <a:r>
              <a:rPr lang="en-US" sz="1400" dirty="0" err="1">
                <a:solidFill>
                  <a:prstClr val="black"/>
                </a:solidFill>
                <a:latin typeface="Times New Roman" pitchFamily="18" charset="0"/>
              </a:rPr>
              <a:t>ItemId</a:t>
            </a:r>
            <a:r>
              <a:rPr lang="en-US" sz="1400" dirty="0">
                <a:solidFill>
                  <a:prstClr val="black"/>
                </a:solidFill>
                <a:latin typeface="Times New Roman" pitchFamily="18" charset="0"/>
              </a:rPr>
              <a:t> Price Year from </a:t>
            </a:r>
            <a:r>
              <a:rPr lang="en-US" sz="1400" dirty="0" err="1">
                <a:solidFill>
                  <a:prstClr val="black"/>
                </a:solidFill>
                <a:latin typeface="Times New Roman" pitchFamily="18" charset="0"/>
              </a:rPr>
              <a:t>OrderTab</a:t>
            </a:r>
            <a:r>
              <a:rPr lang="en-US" sz="1400" dirty="0">
                <a:solidFill>
                  <a:prstClr val="black"/>
                </a:solidFill>
                <a:latin typeface="Times New Roman" pitchFamily="18" charset="0"/>
              </a:rPr>
              <a:t> into </a:t>
            </a:r>
            <a:r>
              <a:rPr lang="en-US" sz="1400" dirty="0" err="1">
                <a:solidFill>
                  <a:prstClr val="black"/>
                </a:solidFill>
                <a:latin typeface="Times New Roman" pitchFamily="18" charset="0"/>
              </a:rPr>
              <a:t>itab</a:t>
            </a:r>
            <a:r>
              <a:rPr lang="en-US" sz="1400" dirty="0">
                <a:solidFill>
                  <a:prstClr val="black"/>
                </a:solidFill>
                <a:latin typeface="Times New Roman" pitchFamily="18" charset="0"/>
              </a:rPr>
              <a:t>.</a:t>
            </a:r>
          </a:p>
          <a:p>
            <a:pPr marL="342900" indent="-342900">
              <a:lnSpc>
                <a:spcPct val="90000"/>
              </a:lnSpc>
              <a:spcBef>
                <a:spcPts val="400"/>
              </a:spcBef>
              <a:buFont typeface="Times New Roman"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400" dirty="0">
                <a:solidFill>
                  <a:prstClr val="black"/>
                </a:solidFill>
                <a:latin typeface="Times New Roman" pitchFamily="18" charset="0"/>
              </a:rPr>
              <a:t>Select </a:t>
            </a:r>
            <a:r>
              <a:rPr lang="en-US" sz="1400" dirty="0" err="1">
                <a:solidFill>
                  <a:prstClr val="black"/>
                </a:solidFill>
                <a:latin typeface="Times New Roman" pitchFamily="18" charset="0"/>
              </a:rPr>
              <a:t>CustId</a:t>
            </a:r>
            <a:r>
              <a:rPr lang="en-US" sz="1400" dirty="0">
                <a:solidFill>
                  <a:prstClr val="black"/>
                </a:solidFill>
                <a:latin typeface="Times New Roman" pitchFamily="18" charset="0"/>
              </a:rPr>
              <a:t> Discount Year from </a:t>
            </a:r>
            <a:r>
              <a:rPr lang="en-US" sz="1400" dirty="0" err="1">
                <a:solidFill>
                  <a:prstClr val="black"/>
                </a:solidFill>
                <a:latin typeface="Times New Roman" pitchFamily="18" charset="0"/>
              </a:rPr>
              <a:t>DiscountTab</a:t>
            </a:r>
            <a:r>
              <a:rPr lang="en-US" sz="1400" dirty="0">
                <a:solidFill>
                  <a:prstClr val="black"/>
                </a:solidFill>
                <a:latin typeface="Times New Roman" pitchFamily="18" charset="0"/>
              </a:rPr>
              <a:t> into stab.</a:t>
            </a:r>
          </a:p>
          <a:p>
            <a:pPr marL="342900" indent="-342900">
              <a:lnSpc>
                <a:spcPct val="90000"/>
              </a:lnSpc>
              <a:spcBef>
                <a:spcPts val="400"/>
              </a:spcBef>
              <a:buFont typeface="Times New Roman"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en-US" sz="1400" dirty="0">
              <a:solidFill>
                <a:prstClr val="black"/>
              </a:solidFill>
              <a:latin typeface="Times New Roman" pitchFamily="18" charset="0"/>
            </a:endParaRPr>
          </a:p>
          <a:p>
            <a:pPr marL="342900" indent="-342900">
              <a:lnSpc>
                <a:spcPct val="90000"/>
              </a:lnSpc>
              <a:spcBef>
                <a:spcPts val="400"/>
              </a:spcBef>
              <a:buFont typeface="Times New Roman"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400" dirty="0">
                <a:solidFill>
                  <a:prstClr val="black"/>
                </a:solidFill>
                <a:latin typeface="Times New Roman" pitchFamily="18" charset="0"/>
              </a:rPr>
              <a:t>Sort </a:t>
            </a:r>
            <a:r>
              <a:rPr lang="en-US" sz="1400" dirty="0" err="1">
                <a:solidFill>
                  <a:prstClr val="black"/>
                </a:solidFill>
                <a:latin typeface="Times New Roman" pitchFamily="18" charset="0"/>
              </a:rPr>
              <a:t>itab</a:t>
            </a:r>
            <a:r>
              <a:rPr lang="en-US" sz="1400" dirty="0">
                <a:solidFill>
                  <a:prstClr val="black"/>
                </a:solidFill>
                <a:latin typeface="Times New Roman" pitchFamily="18" charset="0"/>
              </a:rPr>
              <a:t> by </a:t>
            </a:r>
            <a:r>
              <a:rPr lang="en-US" sz="1400" dirty="0" err="1">
                <a:solidFill>
                  <a:prstClr val="black"/>
                </a:solidFill>
                <a:latin typeface="Times New Roman" pitchFamily="18" charset="0"/>
              </a:rPr>
              <a:t>CustId</a:t>
            </a:r>
            <a:r>
              <a:rPr lang="en-US" sz="1400" dirty="0">
                <a:solidFill>
                  <a:prstClr val="black"/>
                </a:solidFill>
                <a:latin typeface="Times New Roman" pitchFamily="18" charset="0"/>
              </a:rPr>
              <a:t>, </a:t>
            </a:r>
            <a:r>
              <a:rPr lang="en-US" sz="1400" dirty="0" err="1">
                <a:solidFill>
                  <a:prstClr val="black"/>
                </a:solidFill>
                <a:latin typeface="Times New Roman" pitchFamily="18" charset="0"/>
              </a:rPr>
              <a:t>ItemId</a:t>
            </a:r>
            <a:r>
              <a:rPr lang="en-US" sz="1400" dirty="0">
                <a:solidFill>
                  <a:prstClr val="black"/>
                </a:solidFill>
                <a:latin typeface="Times New Roman" pitchFamily="18" charset="0"/>
              </a:rPr>
              <a:t>.</a:t>
            </a:r>
          </a:p>
          <a:p>
            <a:pPr marL="342900" indent="-342900">
              <a:lnSpc>
                <a:spcPct val="90000"/>
              </a:lnSpc>
              <a:spcBef>
                <a:spcPts val="400"/>
              </a:spcBef>
              <a:buFont typeface="Times New Roman"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400" dirty="0">
                <a:solidFill>
                  <a:prstClr val="black"/>
                </a:solidFill>
                <a:latin typeface="Times New Roman" pitchFamily="18" charset="0"/>
              </a:rPr>
              <a:t>Delete from </a:t>
            </a:r>
            <a:r>
              <a:rPr lang="en-US" sz="1400" dirty="0" err="1">
                <a:solidFill>
                  <a:prstClr val="black"/>
                </a:solidFill>
                <a:latin typeface="Times New Roman" pitchFamily="18" charset="0"/>
              </a:rPr>
              <a:t>itab</a:t>
            </a:r>
            <a:r>
              <a:rPr lang="en-US" sz="1400" dirty="0">
                <a:solidFill>
                  <a:prstClr val="black"/>
                </a:solidFill>
                <a:latin typeface="Times New Roman" pitchFamily="18" charset="0"/>
              </a:rPr>
              <a:t> where Year &lt;= </a:t>
            </a:r>
            <a:r>
              <a:rPr lang="en-US" sz="1400" dirty="0" err="1">
                <a:solidFill>
                  <a:prstClr val="black"/>
                </a:solidFill>
                <a:latin typeface="Times New Roman" pitchFamily="18" charset="0"/>
              </a:rPr>
              <a:t>CurrentYear</a:t>
            </a:r>
            <a:r>
              <a:rPr lang="en-US" sz="1400" dirty="0">
                <a:solidFill>
                  <a:prstClr val="black"/>
                </a:solidFill>
                <a:latin typeface="Times New Roman" pitchFamily="18" charset="0"/>
              </a:rPr>
              <a:t> – 2.</a:t>
            </a:r>
          </a:p>
          <a:p>
            <a:pPr marL="342900" indent="-342900">
              <a:lnSpc>
                <a:spcPct val="90000"/>
              </a:lnSpc>
              <a:spcBef>
                <a:spcPts val="400"/>
              </a:spcBef>
              <a:buFont typeface="Times New Roman"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400" dirty="0">
                <a:solidFill>
                  <a:prstClr val="black"/>
                </a:solidFill>
                <a:latin typeface="Times New Roman" pitchFamily="18" charset="0"/>
              </a:rPr>
              <a:t>Loop at </a:t>
            </a:r>
            <a:r>
              <a:rPr lang="en-US" sz="1400" dirty="0" err="1">
                <a:solidFill>
                  <a:prstClr val="black"/>
                </a:solidFill>
                <a:latin typeface="Times New Roman" pitchFamily="18" charset="0"/>
              </a:rPr>
              <a:t>itab</a:t>
            </a:r>
            <a:r>
              <a:rPr lang="en-US" sz="1400" dirty="0">
                <a:solidFill>
                  <a:prstClr val="black"/>
                </a:solidFill>
                <a:latin typeface="Times New Roman" pitchFamily="18" charset="0"/>
              </a:rPr>
              <a:t> into </a:t>
            </a:r>
            <a:r>
              <a:rPr lang="en-US" sz="1400" dirty="0" err="1">
                <a:solidFill>
                  <a:prstClr val="black"/>
                </a:solidFill>
                <a:latin typeface="Times New Roman" pitchFamily="18" charset="0"/>
              </a:rPr>
              <a:t>wa</a:t>
            </a:r>
            <a:r>
              <a:rPr lang="en-US" sz="1400" dirty="0">
                <a:solidFill>
                  <a:prstClr val="black"/>
                </a:solidFill>
                <a:latin typeface="Times New Roman" pitchFamily="18" charset="0"/>
              </a:rPr>
              <a:t>.</a:t>
            </a:r>
          </a:p>
          <a:p>
            <a:pPr marL="342900" indent="-342900">
              <a:lnSpc>
                <a:spcPct val="90000"/>
              </a:lnSpc>
              <a:spcBef>
                <a:spcPts val="400"/>
              </a:spcBef>
              <a:buFont typeface="Times New Roman"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400" dirty="0">
                <a:solidFill>
                  <a:prstClr val="black"/>
                </a:solidFill>
                <a:latin typeface="Times New Roman" pitchFamily="18" charset="0"/>
              </a:rPr>
              <a:t>   At new </a:t>
            </a:r>
            <a:r>
              <a:rPr lang="en-US" sz="1400" dirty="0" err="1">
                <a:solidFill>
                  <a:prstClr val="black"/>
                </a:solidFill>
                <a:latin typeface="Times New Roman" pitchFamily="18" charset="0"/>
              </a:rPr>
              <a:t>CustId</a:t>
            </a:r>
            <a:r>
              <a:rPr lang="en-US" sz="1400" dirty="0">
                <a:solidFill>
                  <a:prstClr val="black"/>
                </a:solidFill>
                <a:latin typeface="Times New Roman" pitchFamily="18" charset="0"/>
              </a:rPr>
              <a:t>.</a:t>
            </a:r>
          </a:p>
          <a:p>
            <a:pPr marL="342900" indent="-342900">
              <a:lnSpc>
                <a:spcPct val="90000"/>
              </a:lnSpc>
              <a:spcBef>
                <a:spcPts val="400"/>
              </a:spcBef>
              <a:buFont typeface="Times New Roman"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400" dirty="0">
                <a:solidFill>
                  <a:prstClr val="black"/>
                </a:solidFill>
                <a:latin typeface="Times New Roman" pitchFamily="18" charset="0"/>
              </a:rPr>
              <a:t>	        amount=0.</a:t>
            </a:r>
          </a:p>
          <a:p>
            <a:pPr marL="342900" indent="-342900">
              <a:lnSpc>
                <a:spcPct val="90000"/>
              </a:lnSpc>
              <a:spcBef>
                <a:spcPts val="400"/>
              </a:spcBef>
              <a:buFont typeface="Times New Roman"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400" dirty="0">
                <a:solidFill>
                  <a:prstClr val="black"/>
                </a:solidFill>
                <a:latin typeface="Times New Roman" pitchFamily="18" charset="0"/>
              </a:rPr>
              <a:t>   E</a:t>
            </a:r>
            <a:r>
              <a:rPr lang="en-US" sz="1400" dirty="0" err="1">
                <a:solidFill>
                  <a:prstClr val="black"/>
                </a:solidFill>
                <a:latin typeface="Times New Roman" pitchFamily="18" charset="0"/>
              </a:rPr>
              <a:t>ndat</a:t>
            </a:r>
            <a:r>
              <a:rPr lang="en-US" sz="1400" dirty="0">
                <a:solidFill>
                  <a:prstClr val="black"/>
                </a:solidFill>
                <a:latin typeface="Times New Roman" pitchFamily="18" charset="0"/>
              </a:rPr>
              <a:t>.</a:t>
            </a:r>
          </a:p>
          <a:p>
            <a:pPr marL="342900" indent="-342900">
              <a:lnSpc>
                <a:spcPct val="90000"/>
              </a:lnSpc>
              <a:spcBef>
                <a:spcPts val="400"/>
              </a:spcBef>
              <a:buFont typeface="Times New Roman"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400" dirty="0">
                <a:solidFill>
                  <a:prstClr val="black"/>
                </a:solidFill>
                <a:latin typeface="Times New Roman" pitchFamily="18" charset="0"/>
              </a:rPr>
              <a:t>   amount = amount + </a:t>
            </a:r>
            <a:r>
              <a:rPr lang="en-US" sz="1400" dirty="0" err="1">
                <a:solidFill>
                  <a:prstClr val="black"/>
                </a:solidFill>
                <a:latin typeface="Times New Roman" pitchFamily="18" charset="0"/>
              </a:rPr>
              <a:t>wa.Price</a:t>
            </a:r>
            <a:r>
              <a:rPr lang="en-US" sz="1400" dirty="0">
                <a:solidFill>
                  <a:prstClr val="black"/>
                </a:solidFill>
                <a:latin typeface="Times New Roman" pitchFamily="18" charset="0"/>
              </a:rPr>
              <a:t>.</a:t>
            </a:r>
          </a:p>
          <a:p>
            <a:pPr marL="342900" indent="-342900">
              <a:lnSpc>
                <a:spcPct val="90000"/>
              </a:lnSpc>
              <a:spcBef>
                <a:spcPts val="400"/>
              </a:spcBef>
              <a:buFont typeface="Times New Roman"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400" dirty="0">
                <a:solidFill>
                  <a:prstClr val="black"/>
                </a:solidFill>
                <a:latin typeface="Times New Roman" pitchFamily="18" charset="0"/>
              </a:rPr>
              <a:t>   read stab into </a:t>
            </a:r>
            <a:r>
              <a:rPr lang="en-US" sz="1400" dirty="0" err="1">
                <a:solidFill>
                  <a:prstClr val="black"/>
                </a:solidFill>
                <a:latin typeface="Times New Roman" pitchFamily="18" charset="0"/>
              </a:rPr>
              <a:t>fa</a:t>
            </a:r>
            <a:r>
              <a:rPr lang="en-US" sz="1400" dirty="0">
                <a:solidFill>
                  <a:prstClr val="black"/>
                </a:solidFill>
                <a:latin typeface="Times New Roman" pitchFamily="18" charset="0"/>
              </a:rPr>
              <a:t> where </a:t>
            </a:r>
            <a:r>
              <a:rPr lang="en-US" sz="1400" dirty="0" err="1">
                <a:solidFill>
                  <a:prstClr val="black"/>
                </a:solidFill>
                <a:latin typeface="Times New Roman" pitchFamily="18" charset="0"/>
              </a:rPr>
              <a:t>CustId</a:t>
            </a:r>
            <a:r>
              <a:rPr lang="en-US" sz="1400" dirty="0">
                <a:solidFill>
                  <a:prstClr val="black"/>
                </a:solidFill>
                <a:latin typeface="Times New Roman" pitchFamily="18" charset="0"/>
              </a:rPr>
              <a:t> = </a:t>
            </a:r>
            <a:r>
              <a:rPr lang="en-US" sz="1400" dirty="0" err="1">
                <a:solidFill>
                  <a:prstClr val="black"/>
                </a:solidFill>
                <a:latin typeface="Times New Roman" pitchFamily="18" charset="0"/>
              </a:rPr>
              <a:t>wa.CustId</a:t>
            </a:r>
            <a:r>
              <a:rPr lang="en-US" sz="1400" dirty="0">
                <a:solidFill>
                  <a:prstClr val="black"/>
                </a:solidFill>
                <a:latin typeface="Times New Roman" pitchFamily="18" charset="0"/>
              </a:rPr>
              <a:t>.</a:t>
            </a:r>
          </a:p>
          <a:p>
            <a:pPr marL="342900" indent="-342900">
              <a:lnSpc>
                <a:spcPct val="90000"/>
              </a:lnSpc>
              <a:spcBef>
                <a:spcPts val="400"/>
              </a:spcBef>
              <a:buFont typeface="Times New Roman"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400" dirty="0">
                <a:solidFill>
                  <a:prstClr val="black"/>
                </a:solidFill>
                <a:latin typeface="Times New Roman" pitchFamily="18" charset="0"/>
              </a:rPr>
              <a:t>   if </a:t>
            </a:r>
            <a:r>
              <a:rPr lang="en-US" sz="1400" dirty="0" err="1">
                <a:solidFill>
                  <a:prstClr val="black"/>
                </a:solidFill>
                <a:latin typeface="Times New Roman" pitchFamily="18" charset="0"/>
              </a:rPr>
              <a:t>sy.subrc</a:t>
            </a:r>
            <a:r>
              <a:rPr lang="en-US" sz="1400" dirty="0">
                <a:solidFill>
                  <a:prstClr val="black"/>
                </a:solidFill>
                <a:latin typeface="Times New Roman" pitchFamily="18" charset="0"/>
              </a:rPr>
              <a:t> = 0.</a:t>
            </a:r>
          </a:p>
          <a:p>
            <a:pPr marL="800100" lvl="1"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400" dirty="0">
                <a:solidFill>
                  <a:prstClr val="black"/>
                </a:solidFill>
                <a:latin typeface="Times New Roman" pitchFamily="18" charset="0"/>
              </a:rPr>
              <a:t>	amount = amount  - </a:t>
            </a:r>
            <a:r>
              <a:rPr lang="en-US" sz="1400" dirty="0" err="1">
                <a:solidFill>
                  <a:prstClr val="black"/>
                </a:solidFill>
                <a:latin typeface="Times New Roman" pitchFamily="18" charset="0"/>
              </a:rPr>
              <a:t>fa.Discount</a:t>
            </a:r>
            <a:r>
              <a:rPr lang="en-US" sz="1400" dirty="0">
                <a:solidFill>
                  <a:prstClr val="black"/>
                </a:solidFill>
                <a:latin typeface="Times New Roman" pitchFamily="18" charset="0"/>
              </a:rPr>
              <a:t>.</a:t>
            </a:r>
          </a:p>
          <a:p>
            <a:pPr marL="342900" indent="-342900">
              <a:lnSpc>
                <a:spcPct val="90000"/>
              </a:lnSpc>
              <a:spcBef>
                <a:spcPts val="400"/>
              </a:spcBef>
              <a:buFont typeface="Times New Roman"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400" dirty="0">
                <a:solidFill>
                  <a:prstClr val="black"/>
                </a:solidFill>
                <a:latin typeface="Times New Roman" pitchFamily="18" charset="0"/>
              </a:rPr>
              <a:t>   </a:t>
            </a:r>
            <a:r>
              <a:rPr lang="en-US" sz="1400" dirty="0" err="1">
                <a:solidFill>
                  <a:prstClr val="black"/>
                </a:solidFill>
                <a:latin typeface="Times New Roman" pitchFamily="18" charset="0"/>
              </a:rPr>
              <a:t>endif</a:t>
            </a:r>
            <a:r>
              <a:rPr lang="en-US" sz="1400" dirty="0">
                <a:solidFill>
                  <a:prstClr val="black"/>
                </a:solidFill>
                <a:latin typeface="Times New Roman" pitchFamily="18" charset="0"/>
              </a:rPr>
              <a:t>.</a:t>
            </a:r>
          </a:p>
          <a:p>
            <a:pPr marL="342900" indent="-342900">
              <a:lnSpc>
                <a:spcPct val="90000"/>
              </a:lnSpc>
              <a:spcBef>
                <a:spcPts val="400"/>
              </a:spcBef>
              <a:buFont typeface="Times New Roman"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400" dirty="0">
                <a:solidFill>
                  <a:prstClr val="black"/>
                </a:solidFill>
                <a:latin typeface="Times New Roman" pitchFamily="18" charset="0"/>
              </a:rPr>
              <a:t>	At end of </a:t>
            </a:r>
            <a:r>
              <a:rPr lang="en-US" sz="1400" dirty="0" err="1">
                <a:solidFill>
                  <a:prstClr val="black"/>
                </a:solidFill>
                <a:latin typeface="Times New Roman" pitchFamily="18" charset="0"/>
              </a:rPr>
              <a:t>CustId</a:t>
            </a:r>
            <a:r>
              <a:rPr lang="en-US" sz="1400" dirty="0">
                <a:solidFill>
                  <a:prstClr val="black"/>
                </a:solidFill>
                <a:latin typeface="Times New Roman" pitchFamily="18" charset="0"/>
              </a:rPr>
              <a:t>.</a:t>
            </a:r>
          </a:p>
          <a:p>
            <a:pPr marL="342900" indent="-342900">
              <a:lnSpc>
                <a:spcPct val="90000"/>
              </a:lnSpc>
              <a:spcBef>
                <a:spcPts val="400"/>
              </a:spcBef>
              <a:buFont typeface="Times New Roman"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400" dirty="0">
                <a:solidFill>
                  <a:prstClr val="black"/>
                </a:solidFill>
                <a:latin typeface="Times New Roman" pitchFamily="18" charset="0"/>
              </a:rPr>
              <a:t>	       write </a:t>
            </a:r>
            <a:r>
              <a:rPr lang="en-US" sz="1400" dirty="0" err="1">
                <a:solidFill>
                  <a:prstClr val="black"/>
                </a:solidFill>
                <a:latin typeface="Times New Roman" pitchFamily="18" charset="0"/>
              </a:rPr>
              <a:t>wa.CustId</a:t>
            </a:r>
            <a:r>
              <a:rPr lang="en-US" sz="1400" dirty="0">
                <a:solidFill>
                  <a:prstClr val="black"/>
                </a:solidFill>
                <a:latin typeface="Times New Roman" pitchFamily="18" charset="0"/>
              </a:rPr>
              <a:t>, amount.</a:t>
            </a:r>
          </a:p>
          <a:p>
            <a:pPr marL="342900" indent="-342900">
              <a:lnSpc>
                <a:spcPct val="90000"/>
              </a:lnSpc>
              <a:spcBef>
                <a:spcPts val="400"/>
              </a:spcBef>
              <a:buFont typeface="Times New Roman" pitchFamily="18" charset="0"/>
              <a:buChar char="•"/>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400" dirty="0">
                <a:solidFill>
                  <a:prstClr val="black"/>
                </a:solidFill>
                <a:latin typeface="Times New Roman" pitchFamily="18" charset="0"/>
              </a:rPr>
              <a:t>	E</a:t>
            </a:r>
            <a:r>
              <a:rPr lang="en-US" sz="1400" dirty="0" err="1">
                <a:solidFill>
                  <a:prstClr val="black"/>
                </a:solidFill>
                <a:latin typeface="Times New Roman" pitchFamily="18" charset="0"/>
              </a:rPr>
              <a:t>ndat</a:t>
            </a:r>
            <a:r>
              <a:rPr lang="en-US" sz="1400" dirty="0">
                <a:solidFill>
                  <a:prstClr val="black"/>
                </a:solidFill>
                <a:latin typeface="Times New Roman" pitchFamily="18" charset="0"/>
              </a:rPr>
              <a:t>.</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400" dirty="0">
                <a:solidFill>
                  <a:prstClr val="black"/>
                </a:solidFill>
                <a:latin typeface="Times New Roman" pitchFamily="18" charset="0"/>
              </a:rPr>
              <a:t>E	</a:t>
            </a:r>
            <a:r>
              <a:rPr lang="en-US" sz="1400" dirty="0" err="1">
                <a:solidFill>
                  <a:prstClr val="black"/>
                </a:solidFill>
                <a:latin typeface="Times New Roman" pitchFamily="18" charset="0"/>
              </a:rPr>
              <a:t>Endloop</a:t>
            </a:r>
            <a:r>
              <a:rPr lang="en-US" sz="1400" dirty="0">
                <a:solidFill>
                  <a:prstClr val="black"/>
                </a:solidFill>
                <a:latin typeface="Times New Roman" pitchFamily="18" charset="0"/>
              </a:rPr>
              <a:t>.</a:t>
            </a:r>
          </a:p>
        </p:txBody>
      </p:sp>
      <p:sp>
        <p:nvSpPr>
          <p:cNvPr id="5" name="Rectangle 3"/>
          <p:cNvSpPr>
            <a:spLocks noChangeArrowheads="1"/>
          </p:cNvSpPr>
          <p:nvPr/>
        </p:nvSpPr>
        <p:spPr bwMode="auto">
          <a:xfrm>
            <a:off x="2057401" y="2133600"/>
            <a:ext cx="537411" cy="4419600"/>
          </a:xfrm>
          <a:prstGeom prst="rect">
            <a:avLst/>
          </a:prstGeom>
          <a:solidFill>
            <a:srgbClr val="FFFFCC"/>
          </a:solidFill>
          <a:ln w="9525">
            <a:noFill/>
            <a:round/>
            <a:headEnd/>
            <a:tailEnd/>
          </a:ln>
          <a:effectLst/>
        </p:spPr>
        <p:txBody>
          <a:bodyPr lIns="90000" tIns="46800" rIns="90000" bIns="46800"/>
          <a:lstStyle/>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400" dirty="0">
                <a:solidFill>
                  <a:srgbClr val="000000"/>
                </a:solidFill>
                <a:latin typeface="Times New Roman" pitchFamily="18" charset="0"/>
                <a:cs typeface="Times New Roman" pitchFamily="18" charset="0"/>
              </a:rPr>
              <a:t>1</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400" dirty="0">
                <a:solidFill>
                  <a:srgbClr val="000000"/>
                </a:solidFill>
                <a:latin typeface="Times New Roman" pitchFamily="18" charset="0"/>
                <a:cs typeface="Times New Roman" pitchFamily="18" charset="0"/>
              </a:rPr>
              <a:t>2</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400" dirty="0">
                <a:solidFill>
                  <a:srgbClr val="000000"/>
                </a:solidFill>
                <a:latin typeface="Times New Roman" pitchFamily="18" charset="0"/>
                <a:cs typeface="Times New Roman" pitchFamily="18" charset="0"/>
              </a:rPr>
              <a:t>3</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400" dirty="0">
                <a:solidFill>
                  <a:srgbClr val="000000"/>
                </a:solidFill>
                <a:latin typeface="Times New Roman" pitchFamily="18" charset="0"/>
                <a:cs typeface="Times New Roman" pitchFamily="18" charset="0"/>
              </a:rPr>
              <a:t>4</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400" dirty="0">
                <a:solidFill>
                  <a:srgbClr val="000000"/>
                </a:solidFill>
                <a:latin typeface="Times New Roman" pitchFamily="18" charset="0"/>
                <a:cs typeface="Times New Roman" pitchFamily="18" charset="0"/>
              </a:rPr>
              <a:t>5</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400" dirty="0">
                <a:solidFill>
                  <a:srgbClr val="000000"/>
                </a:solidFill>
                <a:latin typeface="Times New Roman" pitchFamily="18" charset="0"/>
                <a:cs typeface="Times New Roman" pitchFamily="18" charset="0"/>
              </a:rPr>
              <a:t>6</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400" dirty="0">
                <a:solidFill>
                  <a:srgbClr val="000000"/>
                </a:solidFill>
                <a:latin typeface="Times New Roman" pitchFamily="18" charset="0"/>
                <a:cs typeface="Times New Roman" pitchFamily="18" charset="0"/>
              </a:rPr>
              <a:t>7</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400" dirty="0">
                <a:solidFill>
                  <a:srgbClr val="000000"/>
                </a:solidFill>
                <a:latin typeface="Times New Roman" pitchFamily="18" charset="0"/>
                <a:cs typeface="Times New Roman" pitchFamily="18" charset="0"/>
              </a:rPr>
              <a:t>8</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400" dirty="0">
                <a:solidFill>
                  <a:srgbClr val="000000"/>
                </a:solidFill>
                <a:latin typeface="Times New Roman" pitchFamily="18" charset="0"/>
                <a:cs typeface="Times New Roman" pitchFamily="18" charset="0"/>
              </a:rPr>
              <a:t>9</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400" dirty="0">
                <a:solidFill>
                  <a:srgbClr val="000000"/>
                </a:solidFill>
                <a:latin typeface="Times New Roman" pitchFamily="18" charset="0"/>
                <a:cs typeface="Times New Roman" pitchFamily="18" charset="0"/>
              </a:rPr>
              <a:t>10</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400" dirty="0">
                <a:solidFill>
                  <a:srgbClr val="000000"/>
                </a:solidFill>
                <a:latin typeface="Times New Roman" pitchFamily="18" charset="0"/>
                <a:cs typeface="Times New Roman" pitchFamily="18" charset="0"/>
              </a:rPr>
              <a:t>11</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400" dirty="0">
                <a:solidFill>
                  <a:srgbClr val="000000"/>
                </a:solidFill>
                <a:latin typeface="Times New Roman" pitchFamily="18" charset="0"/>
                <a:cs typeface="Times New Roman" pitchFamily="18" charset="0"/>
              </a:rPr>
              <a:t>12</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400" dirty="0">
                <a:solidFill>
                  <a:srgbClr val="000000"/>
                </a:solidFill>
                <a:latin typeface="Times New Roman" pitchFamily="18" charset="0"/>
                <a:cs typeface="Times New Roman" pitchFamily="18" charset="0"/>
              </a:rPr>
              <a:t>13</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400" dirty="0">
                <a:solidFill>
                  <a:srgbClr val="000000"/>
                </a:solidFill>
                <a:latin typeface="Times New Roman" pitchFamily="18" charset="0"/>
                <a:cs typeface="Times New Roman" pitchFamily="18" charset="0"/>
              </a:rPr>
              <a:t>14</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400" dirty="0">
                <a:solidFill>
                  <a:srgbClr val="000000"/>
                </a:solidFill>
                <a:latin typeface="Times New Roman" pitchFamily="18" charset="0"/>
                <a:cs typeface="Times New Roman" pitchFamily="18" charset="0"/>
              </a:rPr>
              <a:t>15</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400" dirty="0">
                <a:solidFill>
                  <a:srgbClr val="000000"/>
                </a:solidFill>
                <a:latin typeface="Times New Roman" pitchFamily="18" charset="0"/>
                <a:cs typeface="Times New Roman" pitchFamily="18" charset="0"/>
              </a:rPr>
              <a:t>16</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400" dirty="0">
                <a:solidFill>
                  <a:srgbClr val="000000"/>
                </a:solidFill>
                <a:latin typeface="Times New Roman" pitchFamily="18" charset="0"/>
                <a:cs typeface="Times New Roman" pitchFamily="18" charset="0"/>
              </a:rPr>
              <a:t>17</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400" dirty="0">
                <a:solidFill>
                  <a:srgbClr val="000000"/>
                </a:solidFill>
                <a:latin typeface="Times New Roman" pitchFamily="18" charset="0"/>
                <a:cs typeface="Times New Roman" pitchFamily="18" charset="0"/>
              </a:rPr>
              <a:t>18</a:t>
            </a:r>
          </a:p>
        </p:txBody>
      </p:sp>
      <p:graphicFrame>
        <p:nvGraphicFramePr>
          <p:cNvPr id="6" name="Table 5"/>
          <p:cNvGraphicFramePr>
            <a:graphicFrameLocks noGrp="1"/>
          </p:cNvGraphicFramePr>
          <p:nvPr/>
        </p:nvGraphicFramePr>
        <p:xfrm>
          <a:off x="7620000" y="4069080"/>
          <a:ext cx="2343150" cy="883920"/>
        </p:xfrm>
        <a:graphic>
          <a:graphicData uri="http://schemas.openxmlformats.org/drawingml/2006/table">
            <a:tbl>
              <a:tblPr firstRow="1" bandRow="1">
                <a:tableStyleId>{5C22544A-7EE6-4342-B048-85BDC9FD1C3A}</a:tableStyleId>
              </a:tblPr>
              <a:tblGrid>
                <a:gridCol w="781050">
                  <a:extLst>
                    <a:ext uri="{9D8B030D-6E8A-4147-A177-3AD203B41FA5}">
                      <a16:colId xmlns:a16="http://schemas.microsoft.com/office/drawing/2014/main" val="20000"/>
                    </a:ext>
                  </a:extLst>
                </a:gridCol>
                <a:gridCol w="781050">
                  <a:extLst>
                    <a:ext uri="{9D8B030D-6E8A-4147-A177-3AD203B41FA5}">
                      <a16:colId xmlns:a16="http://schemas.microsoft.com/office/drawing/2014/main" val="20001"/>
                    </a:ext>
                  </a:extLst>
                </a:gridCol>
                <a:gridCol w="781050">
                  <a:extLst>
                    <a:ext uri="{9D8B030D-6E8A-4147-A177-3AD203B41FA5}">
                      <a16:colId xmlns:a16="http://schemas.microsoft.com/office/drawing/2014/main" val="20002"/>
                    </a:ext>
                  </a:extLst>
                </a:gridCol>
              </a:tblGrid>
              <a:tr h="245745">
                <a:tc>
                  <a:txBody>
                    <a:bodyPr/>
                    <a:lstStyle/>
                    <a:p>
                      <a:r>
                        <a:rPr lang="en-US" sz="1200" dirty="0" err="1"/>
                        <a:t>CustId</a:t>
                      </a:r>
                      <a:endParaRPr lang="en-US" sz="1200" dirty="0"/>
                    </a:p>
                  </a:txBody>
                  <a:tcPr/>
                </a:tc>
                <a:tc>
                  <a:txBody>
                    <a:bodyPr/>
                    <a:lstStyle/>
                    <a:p>
                      <a:r>
                        <a:rPr lang="en-US" sz="1200" dirty="0"/>
                        <a:t>Discount</a:t>
                      </a:r>
                    </a:p>
                  </a:txBody>
                  <a:tcPr/>
                </a:tc>
                <a:tc>
                  <a:txBody>
                    <a:bodyPr/>
                    <a:lstStyle/>
                    <a:p>
                      <a:r>
                        <a:rPr lang="en-US" sz="1200" dirty="0"/>
                        <a:t>Year</a:t>
                      </a:r>
                    </a:p>
                  </a:txBody>
                  <a:tcPr/>
                </a:tc>
                <a:extLst>
                  <a:ext uri="{0D108BD9-81ED-4DB2-BD59-A6C34878D82A}">
                    <a16:rowId xmlns:a16="http://schemas.microsoft.com/office/drawing/2014/main" val="10000"/>
                  </a:ext>
                </a:extLst>
              </a:tr>
              <a:tr h="245745">
                <a:tc>
                  <a:txBody>
                    <a:bodyPr/>
                    <a:lstStyle/>
                    <a:p>
                      <a:pPr algn="ctr"/>
                      <a:r>
                        <a:rPr lang="en-US" sz="1400" dirty="0"/>
                        <a:t>1</a:t>
                      </a:r>
                    </a:p>
                  </a:txBody>
                  <a:tcPr>
                    <a:solidFill>
                      <a:srgbClr val="F8AB6C"/>
                    </a:solidFill>
                  </a:tcPr>
                </a:tc>
                <a:tc>
                  <a:txBody>
                    <a:bodyPr/>
                    <a:lstStyle/>
                    <a:p>
                      <a:pPr algn="ctr"/>
                      <a:r>
                        <a:rPr lang="en-US" sz="1400" dirty="0"/>
                        <a:t>2.0</a:t>
                      </a:r>
                    </a:p>
                  </a:txBody>
                  <a:tcPr>
                    <a:solidFill>
                      <a:srgbClr val="F8AB6C"/>
                    </a:solidFill>
                  </a:tcPr>
                </a:tc>
                <a:tc>
                  <a:txBody>
                    <a:bodyPr/>
                    <a:lstStyle/>
                    <a:p>
                      <a:pPr algn="ctr"/>
                      <a:r>
                        <a:rPr lang="en-US" sz="1400" dirty="0"/>
                        <a:t>2010</a:t>
                      </a:r>
                    </a:p>
                  </a:txBody>
                  <a:tcPr>
                    <a:solidFill>
                      <a:srgbClr val="F8AB6C"/>
                    </a:solidFill>
                  </a:tcPr>
                </a:tc>
                <a:extLst>
                  <a:ext uri="{0D108BD9-81ED-4DB2-BD59-A6C34878D82A}">
                    <a16:rowId xmlns:a16="http://schemas.microsoft.com/office/drawing/2014/main" val="10001"/>
                  </a:ext>
                </a:extLst>
              </a:tr>
              <a:tr h="245745">
                <a:tc>
                  <a:txBody>
                    <a:bodyPr/>
                    <a:lstStyle/>
                    <a:p>
                      <a:pPr algn="ctr"/>
                      <a:r>
                        <a:rPr lang="en-US" sz="1400" dirty="0"/>
                        <a:t>2</a:t>
                      </a:r>
                    </a:p>
                  </a:txBody>
                  <a:tcPr>
                    <a:solidFill>
                      <a:srgbClr val="ABDA78"/>
                    </a:solidFill>
                  </a:tcPr>
                </a:tc>
                <a:tc>
                  <a:txBody>
                    <a:bodyPr/>
                    <a:lstStyle/>
                    <a:p>
                      <a:pPr algn="ctr"/>
                      <a:r>
                        <a:rPr lang="en-US" sz="1400" dirty="0"/>
                        <a:t>3.0</a:t>
                      </a:r>
                    </a:p>
                  </a:txBody>
                  <a:tcPr>
                    <a:solidFill>
                      <a:srgbClr val="ABDA78"/>
                    </a:solidFill>
                  </a:tcPr>
                </a:tc>
                <a:tc>
                  <a:txBody>
                    <a:bodyPr/>
                    <a:lstStyle/>
                    <a:p>
                      <a:pPr algn="ctr"/>
                      <a:r>
                        <a:rPr lang="en-US" sz="1400" dirty="0"/>
                        <a:t>2011</a:t>
                      </a:r>
                    </a:p>
                  </a:txBody>
                  <a:tcPr>
                    <a:solidFill>
                      <a:srgbClr val="ABDA78"/>
                    </a:solidFill>
                  </a:tcPr>
                </a:tc>
                <a:extLst>
                  <a:ext uri="{0D108BD9-81ED-4DB2-BD59-A6C34878D82A}">
                    <a16:rowId xmlns:a16="http://schemas.microsoft.com/office/drawing/2014/main" val="10002"/>
                  </a:ext>
                </a:extLst>
              </a:tr>
            </a:tbl>
          </a:graphicData>
        </a:graphic>
      </p:graphicFrame>
      <p:sp>
        <p:nvSpPr>
          <p:cNvPr id="7" name="Rectangle 6"/>
          <p:cNvSpPr/>
          <p:nvPr/>
        </p:nvSpPr>
        <p:spPr>
          <a:xfrm>
            <a:off x="7620000" y="3764280"/>
            <a:ext cx="1143000" cy="228600"/>
          </a:xfrm>
          <a:prstGeom prst="rect">
            <a:avLst/>
          </a:prstGeom>
          <a:solidFill>
            <a:schemeClr val="tx2">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err="1">
                <a:solidFill>
                  <a:srgbClr val="1F497D"/>
                </a:solidFill>
              </a:rPr>
              <a:t>DiscountTab</a:t>
            </a:r>
            <a:endParaRPr lang="en-US" sz="1400" dirty="0">
              <a:solidFill>
                <a:srgbClr val="1F497D"/>
              </a:solidFill>
            </a:endParaRPr>
          </a:p>
        </p:txBody>
      </p:sp>
      <p:graphicFrame>
        <p:nvGraphicFramePr>
          <p:cNvPr id="8" name="Table 7"/>
          <p:cNvGraphicFramePr>
            <a:graphicFrameLocks noGrp="1"/>
          </p:cNvGraphicFramePr>
          <p:nvPr/>
        </p:nvGraphicFramePr>
        <p:xfrm>
          <a:off x="7620000" y="2438400"/>
          <a:ext cx="2743200" cy="1188720"/>
        </p:xfrm>
        <a:graphic>
          <a:graphicData uri="http://schemas.openxmlformats.org/drawingml/2006/table">
            <a:tbl>
              <a:tblPr firstRow="1" bandRow="1">
                <a:tableStyleId>{5C22544A-7EE6-4342-B048-85BDC9FD1C3A}</a:tableStyleId>
              </a:tblPr>
              <a:tblGrid>
                <a:gridCol w="685800">
                  <a:extLst>
                    <a:ext uri="{9D8B030D-6E8A-4147-A177-3AD203B41FA5}">
                      <a16:colId xmlns:a16="http://schemas.microsoft.com/office/drawing/2014/main" val="20000"/>
                    </a:ext>
                  </a:extLst>
                </a:gridCol>
                <a:gridCol w="685800">
                  <a:extLst>
                    <a:ext uri="{9D8B030D-6E8A-4147-A177-3AD203B41FA5}">
                      <a16:colId xmlns:a16="http://schemas.microsoft.com/office/drawing/2014/main" val="20001"/>
                    </a:ext>
                  </a:extLst>
                </a:gridCol>
                <a:gridCol w="685800">
                  <a:extLst>
                    <a:ext uri="{9D8B030D-6E8A-4147-A177-3AD203B41FA5}">
                      <a16:colId xmlns:a16="http://schemas.microsoft.com/office/drawing/2014/main" val="20002"/>
                    </a:ext>
                  </a:extLst>
                </a:gridCol>
                <a:gridCol w="685800">
                  <a:extLst>
                    <a:ext uri="{9D8B030D-6E8A-4147-A177-3AD203B41FA5}">
                      <a16:colId xmlns:a16="http://schemas.microsoft.com/office/drawing/2014/main" val="20003"/>
                    </a:ext>
                  </a:extLst>
                </a:gridCol>
              </a:tblGrid>
              <a:tr h="208280">
                <a:tc>
                  <a:txBody>
                    <a:bodyPr/>
                    <a:lstStyle/>
                    <a:p>
                      <a:r>
                        <a:rPr lang="en-US" sz="1200" dirty="0" err="1"/>
                        <a:t>CustId</a:t>
                      </a:r>
                      <a:endParaRPr lang="en-US" sz="1200" dirty="0"/>
                    </a:p>
                  </a:txBody>
                  <a:tcPr/>
                </a:tc>
                <a:tc>
                  <a:txBody>
                    <a:bodyPr/>
                    <a:lstStyle/>
                    <a:p>
                      <a:r>
                        <a:rPr lang="en-US" sz="1200" dirty="0" err="1"/>
                        <a:t>ItemId</a:t>
                      </a:r>
                      <a:endParaRPr lang="en-US" sz="1200" dirty="0"/>
                    </a:p>
                  </a:txBody>
                  <a:tcPr/>
                </a:tc>
                <a:tc>
                  <a:txBody>
                    <a:bodyPr/>
                    <a:lstStyle/>
                    <a:p>
                      <a:r>
                        <a:rPr lang="en-US" sz="1200" dirty="0"/>
                        <a:t>Price</a:t>
                      </a:r>
                    </a:p>
                  </a:txBody>
                  <a:tcPr/>
                </a:tc>
                <a:tc>
                  <a:txBody>
                    <a:bodyPr/>
                    <a:lstStyle/>
                    <a:p>
                      <a:r>
                        <a:rPr lang="en-US" sz="1200" dirty="0"/>
                        <a:t>Year</a:t>
                      </a:r>
                    </a:p>
                  </a:txBody>
                  <a:tcPr/>
                </a:tc>
                <a:extLst>
                  <a:ext uri="{0D108BD9-81ED-4DB2-BD59-A6C34878D82A}">
                    <a16:rowId xmlns:a16="http://schemas.microsoft.com/office/drawing/2014/main" val="10000"/>
                  </a:ext>
                </a:extLst>
              </a:tr>
              <a:tr h="208280">
                <a:tc>
                  <a:txBody>
                    <a:bodyPr/>
                    <a:lstStyle/>
                    <a:p>
                      <a:pPr algn="ctr"/>
                      <a:r>
                        <a:rPr lang="en-US" sz="1400" dirty="0"/>
                        <a:t>1</a:t>
                      </a:r>
                    </a:p>
                  </a:txBody>
                  <a:tcPr>
                    <a:solidFill>
                      <a:srgbClr val="F8AB6C"/>
                    </a:solidFill>
                  </a:tcPr>
                </a:tc>
                <a:tc>
                  <a:txBody>
                    <a:bodyPr/>
                    <a:lstStyle/>
                    <a:p>
                      <a:pPr algn="ctr"/>
                      <a:r>
                        <a:rPr lang="en-US" sz="1400" dirty="0"/>
                        <a:t>Item1</a:t>
                      </a:r>
                    </a:p>
                  </a:txBody>
                  <a:tcPr>
                    <a:solidFill>
                      <a:srgbClr val="F8AB6C"/>
                    </a:solidFill>
                  </a:tcPr>
                </a:tc>
                <a:tc>
                  <a:txBody>
                    <a:bodyPr/>
                    <a:lstStyle/>
                    <a:p>
                      <a:pPr algn="ctr"/>
                      <a:r>
                        <a:rPr lang="en-US" sz="1400" dirty="0"/>
                        <a:t>10.0</a:t>
                      </a:r>
                    </a:p>
                  </a:txBody>
                  <a:tcPr>
                    <a:solidFill>
                      <a:srgbClr val="F8AB6C"/>
                    </a:solidFill>
                  </a:tcPr>
                </a:tc>
                <a:tc>
                  <a:txBody>
                    <a:bodyPr/>
                    <a:lstStyle/>
                    <a:p>
                      <a:pPr algn="ctr"/>
                      <a:r>
                        <a:rPr lang="en-US" sz="1400" dirty="0"/>
                        <a:t>2010</a:t>
                      </a:r>
                    </a:p>
                  </a:txBody>
                  <a:tcPr>
                    <a:solidFill>
                      <a:srgbClr val="F8AB6C"/>
                    </a:solidFill>
                  </a:tcPr>
                </a:tc>
                <a:extLst>
                  <a:ext uri="{0D108BD9-81ED-4DB2-BD59-A6C34878D82A}">
                    <a16:rowId xmlns:a16="http://schemas.microsoft.com/office/drawing/2014/main" val="10001"/>
                  </a:ext>
                </a:extLst>
              </a:tr>
              <a:tr h="208280">
                <a:tc>
                  <a:txBody>
                    <a:bodyPr/>
                    <a:lstStyle/>
                    <a:p>
                      <a:pPr algn="ctr"/>
                      <a:r>
                        <a:rPr lang="en-US" sz="1400" dirty="0"/>
                        <a:t>1</a:t>
                      </a:r>
                    </a:p>
                  </a:txBody>
                  <a:tcPr>
                    <a:solidFill>
                      <a:srgbClr val="F8AB6C"/>
                    </a:solidFill>
                  </a:tcPr>
                </a:tc>
                <a:tc>
                  <a:txBody>
                    <a:bodyPr/>
                    <a:lstStyle/>
                    <a:p>
                      <a:pPr algn="ctr"/>
                      <a:r>
                        <a:rPr lang="en-US" sz="1400" dirty="0"/>
                        <a:t>Item2</a:t>
                      </a:r>
                    </a:p>
                  </a:txBody>
                  <a:tcPr>
                    <a:solidFill>
                      <a:srgbClr val="F8AB6C"/>
                    </a:solidFill>
                  </a:tcPr>
                </a:tc>
                <a:tc>
                  <a:txBody>
                    <a:bodyPr/>
                    <a:lstStyle/>
                    <a:p>
                      <a:pPr algn="ctr"/>
                      <a:r>
                        <a:rPr lang="en-US" sz="1400" dirty="0"/>
                        <a:t>10.0</a:t>
                      </a:r>
                    </a:p>
                  </a:txBody>
                  <a:tcPr>
                    <a:solidFill>
                      <a:srgbClr val="F8AB6C"/>
                    </a:solidFill>
                  </a:tcPr>
                </a:tc>
                <a:tc>
                  <a:txBody>
                    <a:bodyPr/>
                    <a:lstStyle/>
                    <a:p>
                      <a:pPr algn="ctr"/>
                      <a:r>
                        <a:rPr lang="en-US" sz="1400" dirty="0"/>
                        <a:t>2011</a:t>
                      </a:r>
                    </a:p>
                  </a:txBody>
                  <a:tcPr>
                    <a:solidFill>
                      <a:srgbClr val="F8AB6C"/>
                    </a:solidFill>
                  </a:tcPr>
                </a:tc>
                <a:extLst>
                  <a:ext uri="{0D108BD9-81ED-4DB2-BD59-A6C34878D82A}">
                    <a16:rowId xmlns:a16="http://schemas.microsoft.com/office/drawing/2014/main" val="10002"/>
                  </a:ext>
                </a:extLst>
              </a:tr>
              <a:tr h="208280">
                <a:tc>
                  <a:txBody>
                    <a:bodyPr/>
                    <a:lstStyle/>
                    <a:p>
                      <a:pPr algn="ctr"/>
                      <a:r>
                        <a:rPr lang="en-US" sz="1400" dirty="0"/>
                        <a:t>2</a:t>
                      </a:r>
                    </a:p>
                  </a:txBody>
                  <a:tcPr>
                    <a:solidFill>
                      <a:srgbClr val="ABDA78"/>
                    </a:solidFill>
                  </a:tcPr>
                </a:tc>
                <a:tc>
                  <a:txBody>
                    <a:bodyPr/>
                    <a:lstStyle/>
                    <a:p>
                      <a:pPr algn="ctr"/>
                      <a:r>
                        <a:rPr lang="en-US" sz="1400" dirty="0"/>
                        <a:t>Item3</a:t>
                      </a:r>
                    </a:p>
                  </a:txBody>
                  <a:tcPr>
                    <a:solidFill>
                      <a:srgbClr val="ABDA78"/>
                    </a:solidFill>
                  </a:tcPr>
                </a:tc>
                <a:tc>
                  <a:txBody>
                    <a:bodyPr/>
                    <a:lstStyle/>
                    <a:p>
                      <a:pPr algn="ctr"/>
                      <a:r>
                        <a:rPr lang="en-US" sz="1400" dirty="0"/>
                        <a:t>10.0</a:t>
                      </a:r>
                    </a:p>
                  </a:txBody>
                  <a:tcPr>
                    <a:solidFill>
                      <a:srgbClr val="ABDA78"/>
                    </a:solidFill>
                  </a:tcPr>
                </a:tc>
                <a:tc>
                  <a:txBody>
                    <a:bodyPr/>
                    <a:lstStyle/>
                    <a:p>
                      <a:pPr algn="ctr"/>
                      <a:r>
                        <a:rPr lang="en-US" sz="1400" dirty="0"/>
                        <a:t>2011</a:t>
                      </a:r>
                    </a:p>
                  </a:txBody>
                  <a:tcPr>
                    <a:solidFill>
                      <a:srgbClr val="ABDA78"/>
                    </a:solidFill>
                  </a:tcPr>
                </a:tc>
                <a:extLst>
                  <a:ext uri="{0D108BD9-81ED-4DB2-BD59-A6C34878D82A}">
                    <a16:rowId xmlns:a16="http://schemas.microsoft.com/office/drawing/2014/main" val="10003"/>
                  </a:ext>
                </a:extLst>
              </a:tr>
            </a:tbl>
          </a:graphicData>
        </a:graphic>
      </p:graphicFrame>
      <p:sp>
        <p:nvSpPr>
          <p:cNvPr id="9" name="Rectangle 8"/>
          <p:cNvSpPr/>
          <p:nvPr/>
        </p:nvSpPr>
        <p:spPr>
          <a:xfrm>
            <a:off x="7620000" y="2133600"/>
            <a:ext cx="914400" cy="228600"/>
          </a:xfrm>
          <a:prstGeom prst="rect">
            <a:avLst/>
          </a:prstGeom>
          <a:solidFill>
            <a:schemeClr val="tx2">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err="1">
                <a:solidFill>
                  <a:srgbClr val="1F497D"/>
                </a:solidFill>
              </a:rPr>
              <a:t>OrderTab</a:t>
            </a:r>
            <a:endParaRPr lang="en-US" sz="1200" dirty="0">
              <a:solidFill>
                <a:srgbClr val="1F497D"/>
              </a:solidFill>
            </a:endParaRPr>
          </a:p>
        </p:txBody>
      </p:sp>
      <p:graphicFrame>
        <p:nvGraphicFramePr>
          <p:cNvPr id="10" name="Table 9"/>
          <p:cNvGraphicFramePr>
            <a:graphicFrameLocks noGrp="1"/>
          </p:cNvGraphicFramePr>
          <p:nvPr/>
        </p:nvGraphicFramePr>
        <p:xfrm>
          <a:off x="7620000" y="5440680"/>
          <a:ext cx="1562100" cy="883920"/>
        </p:xfrm>
        <a:graphic>
          <a:graphicData uri="http://schemas.openxmlformats.org/drawingml/2006/table">
            <a:tbl>
              <a:tblPr firstRow="1" bandRow="1">
                <a:tableStyleId>{5C22544A-7EE6-4342-B048-85BDC9FD1C3A}</a:tableStyleId>
              </a:tblPr>
              <a:tblGrid>
                <a:gridCol w="781050">
                  <a:extLst>
                    <a:ext uri="{9D8B030D-6E8A-4147-A177-3AD203B41FA5}">
                      <a16:colId xmlns:a16="http://schemas.microsoft.com/office/drawing/2014/main" val="20000"/>
                    </a:ext>
                  </a:extLst>
                </a:gridCol>
                <a:gridCol w="781050">
                  <a:extLst>
                    <a:ext uri="{9D8B030D-6E8A-4147-A177-3AD203B41FA5}">
                      <a16:colId xmlns:a16="http://schemas.microsoft.com/office/drawing/2014/main" val="20001"/>
                    </a:ext>
                  </a:extLst>
                </a:gridCol>
              </a:tblGrid>
              <a:tr h="272481">
                <a:tc>
                  <a:txBody>
                    <a:bodyPr/>
                    <a:lstStyle/>
                    <a:p>
                      <a:r>
                        <a:rPr lang="en-US" sz="1200" dirty="0" err="1"/>
                        <a:t>CustId</a:t>
                      </a:r>
                      <a:endParaRPr lang="en-US" sz="1200" dirty="0"/>
                    </a:p>
                  </a:txBody>
                  <a:tcPr/>
                </a:tc>
                <a:tc>
                  <a:txBody>
                    <a:bodyPr/>
                    <a:lstStyle/>
                    <a:p>
                      <a:r>
                        <a:rPr lang="en-US" sz="1200" dirty="0"/>
                        <a:t>Amount</a:t>
                      </a:r>
                    </a:p>
                  </a:txBody>
                  <a:tcPr/>
                </a:tc>
                <a:extLst>
                  <a:ext uri="{0D108BD9-81ED-4DB2-BD59-A6C34878D82A}">
                    <a16:rowId xmlns:a16="http://schemas.microsoft.com/office/drawing/2014/main" val="10000"/>
                  </a:ext>
                </a:extLst>
              </a:tr>
              <a:tr h="239373">
                <a:tc>
                  <a:txBody>
                    <a:bodyPr/>
                    <a:lstStyle/>
                    <a:p>
                      <a:pPr algn="ctr"/>
                      <a:r>
                        <a:rPr lang="en-US" sz="1400" dirty="0">
                          <a:solidFill>
                            <a:schemeClr val="tx1"/>
                          </a:solidFill>
                        </a:rPr>
                        <a:t>1</a:t>
                      </a:r>
                    </a:p>
                  </a:txBody>
                  <a:tcPr>
                    <a:solidFill>
                      <a:srgbClr val="F8AB6C"/>
                    </a:solidFill>
                  </a:tcPr>
                </a:tc>
                <a:tc>
                  <a:txBody>
                    <a:bodyPr/>
                    <a:lstStyle/>
                    <a:p>
                      <a:pPr algn="ctr"/>
                      <a:r>
                        <a:rPr lang="en-US" sz="1400" dirty="0">
                          <a:solidFill>
                            <a:schemeClr val="tx1"/>
                          </a:solidFill>
                        </a:rPr>
                        <a:t>16.0</a:t>
                      </a:r>
                    </a:p>
                  </a:txBody>
                  <a:tcPr>
                    <a:solidFill>
                      <a:srgbClr val="F8AB6C"/>
                    </a:solidFill>
                  </a:tcPr>
                </a:tc>
                <a:extLst>
                  <a:ext uri="{0D108BD9-81ED-4DB2-BD59-A6C34878D82A}">
                    <a16:rowId xmlns:a16="http://schemas.microsoft.com/office/drawing/2014/main" val="10001"/>
                  </a:ext>
                </a:extLst>
              </a:tr>
              <a:tr h="239373">
                <a:tc>
                  <a:txBody>
                    <a:bodyPr/>
                    <a:lstStyle/>
                    <a:p>
                      <a:pPr algn="ctr"/>
                      <a:r>
                        <a:rPr lang="en-US" sz="1400" dirty="0"/>
                        <a:t>2</a:t>
                      </a:r>
                    </a:p>
                  </a:txBody>
                  <a:tcPr>
                    <a:solidFill>
                      <a:srgbClr val="ABDA78"/>
                    </a:solidFill>
                  </a:tcPr>
                </a:tc>
                <a:tc>
                  <a:txBody>
                    <a:bodyPr/>
                    <a:lstStyle/>
                    <a:p>
                      <a:pPr algn="ctr"/>
                      <a:r>
                        <a:rPr lang="en-US" sz="1400" baseline="0" dirty="0"/>
                        <a:t>  </a:t>
                      </a:r>
                      <a:r>
                        <a:rPr lang="en-US" sz="1400" dirty="0"/>
                        <a:t>7.0</a:t>
                      </a:r>
                    </a:p>
                  </a:txBody>
                  <a:tcPr>
                    <a:solidFill>
                      <a:srgbClr val="ABDA78"/>
                    </a:solidFill>
                  </a:tcPr>
                </a:tc>
                <a:extLst>
                  <a:ext uri="{0D108BD9-81ED-4DB2-BD59-A6C34878D82A}">
                    <a16:rowId xmlns:a16="http://schemas.microsoft.com/office/drawing/2014/main" val="10002"/>
                  </a:ext>
                </a:extLst>
              </a:tr>
            </a:tbl>
          </a:graphicData>
        </a:graphic>
      </p:graphicFrame>
      <p:sp>
        <p:nvSpPr>
          <p:cNvPr id="11" name="Rectangle 10"/>
          <p:cNvSpPr/>
          <p:nvPr/>
        </p:nvSpPr>
        <p:spPr>
          <a:xfrm>
            <a:off x="7620000" y="5135880"/>
            <a:ext cx="1143000" cy="228600"/>
          </a:xfrm>
          <a:prstGeom prst="rect">
            <a:avLst/>
          </a:prstGeom>
          <a:solidFill>
            <a:schemeClr val="tx2">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rgbClr val="1F497D"/>
                </a:solidFill>
              </a:rPr>
              <a:t>Output</a:t>
            </a:r>
          </a:p>
        </p:txBody>
      </p:sp>
      <p:sp>
        <p:nvSpPr>
          <p:cNvPr id="12" name="Slide Number Placeholder 11"/>
          <p:cNvSpPr>
            <a:spLocks noGrp="1"/>
          </p:cNvSpPr>
          <p:nvPr>
            <p:ph type="sldNum" sz="quarter" idx="12"/>
          </p:nvPr>
        </p:nvSpPr>
        <p:spPr/>
        <p:txBody>
          <a:bodyPr/>
          <a:lstStyle/>
          <a:p>
            <a:fld id="{919E6677-47B7-46DC-8403-1EACAC47B6FA}" type="slidenum">
              <a:rPr lang="en-US" smtClean="0">
                <a:solidFill>
                  <a:prstClr val="black">
                    <a:tint val="75000"/>
                  </a:prstClr>
                </a:solidFill>
              </a:rPr>
              <a:pPr/>
              <a:t>2</a:t>
            </a:fld>
            <a:endParaRPr lang="en-US" dirty="0">
              <a:solidFill>
                <a:prstClr val="black">
                  <a:tint val="75000"/>
                </a:prstClr>
              </a:solidFill>
            </a:endParaRPr>
          </a:p>
        </p:txBody>
      </p:sp>
      <p:sp>
        <p:nvSpPr>
          <p:cNvPr id="18" name="Right Brace 17"/>
          <p:cNvSpPr/>
          <p:nvPr/>
        </p:nvSpPr>
        <p:spPr>
          <a:xfrm>
            <a:off x="5029200" y="3657600"/>
            <a:ext cx="228600" cy="609600"/>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9" name="TextBox 18"/>
          <p:cNvSpPr txBox="1"/>
          <p:nvPr/>
        </p:nvSpPr>
        <p:spPr>
          <a:xfrm>
            <a:off x="5181600" y="3745468"/>
            <a:ext cx="1777346" cy="338554"/>
          </a:xfrm>
          <a:prstGeom prst="rect">
            <a:avLst/>
          </a:prstGeom>
          <a:noFill/>
        </p:spPr>
        <p:txBody>
          <a:bodyPr wrap="none" rtlCol="0">
            <a:spAutoFit/>
          </a:bodyPr>
          <a:lstStyle/>
          <a:p>
            <a:r>
              <a:rPr lang="en-US" sz="1600" dirty="0">
                <a:solidFill>
                  <a:prstClr val="black"/>
                </a:solidFill>
                <a:latin typeface="Calibri"/>
              </a:rPr>
              <a:t> For each customer</a:t>
            </a:r>
          </a:p>
        </p:txBody>
      </p:sp>
      <p:sp>
        <p:nvSpPr>
          <p:cNvPr id="20" name="Right Brace 19"/>
          <p:cNvSpPr/>
          <p:nvPr/>
        </p:nvSpPr>
        <p:spPr>
          <a:xfrm>
            <a:off x="5181600" y="4343400"/>
            <a:ext cx="228600" cy="228600"/>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1" name="TextBox 20"/>
          <p:cNvSpPr txBox="1"/>
          <p:nvPr/>
        </p:nvSpPr>
        <p:spPr>
          <a:xfrm>
            <a:off x="5355742" y="4114801"/>
            <a:ext cx="2158476" cy="584775"/>
          </a:xfrm>
          <a:prstGeom prst="rect">
            <a:avLst/>
          </a:prstGeom>
          <a:noFill/>
        </p:spPr>
        <p:txBody>
          <a:bodyPr wrap="none" rtlCol="0">
            <a:spAutoFit/>
          </a:bodyPr>
          <a:lstStyle/>
          <a:p>
            <a:r>
              <a:rPr lang="en-US" sz="1600" dirty="0">
                <a:solidFill>
                  <a:prstClr val="black"/>
                </a:solidFill>
                <a:latin typeface="Calibri"/>
              </a:rPr>
              <a:t>Adds the price for each </a:t>
            </a:r>
          </a:p>
          <a:p>
            <a:r>
              <a:rPr lang="en-US" sz="1600" dirty="0">
                <a:solidFill>
                  <a:prstClr val="black"/>
                </a:solidFill>
                <a:latin typeface="Calibri"/>
              </a:rPr>
              <a:t>item</a:t>
            </a:r>
          </a:p>
        </p:txBody>
      </p:sp>
      <p:sp>
        <p:nvSpPr>
          <p:cNvPr id="23" name="TextBox 22"/>
          <p:cNvSpPr txBox="1"/>
          <p:nvPr/>
        </p:nvSpPr>
        <p:spPr>
          <a:xfrm>
            <a:off x="6258936" y="4648201"/>
            <a:ext cx="1288814" cy="830997"/>
          </a:xfrm>
          <a:prstGeom prst="rect">
            <a:avLst/>
          </a:prstGeom>
          <a:noFill/>
        </p:spPr>
        <p:txBody>
          <a:bodyPr wrap="none" rtlCol="0">
            <a:spAutoFit/>
          </a:bodyPr>
          <a:lstStyle/>
          <a:p>
            <a:r>
              <a:rPr lang="en-US" sz="1600" dirty="0">
                <a:solidFill>
                  <a:prstClr val="black"/>
                </a:solidFill>
                <a:latin typeface="Calibri"/>
              </a:rPr>
              <a:t>Subtracts the</a:t>
            </a:r>
          </a:p>
          <a:p>
            <a:r>
              <a:rPr lang="en-US" sz="1600" dirty="0">
                <a:solidFill>
                  <a:prstClr val="black"/>
                </a:solidFill>
                <a:latin typeface="Calibri"/>
              </a:rPr>
              <a:t>Discount for</a:t>
            </a:r>
          </a:p>
          <a:p>
            <a:r>
              <a:rPr lang="en-US" sz="1600" dirty="0">
                <a:solidFill>
                  <a:prstClr val="black"/>
                </a:solidFill>
                <a:latin typeface="Calibri"/>
              </a:rPr>
              <a:t>each item</a:t>
            </a:r>
          </a:p>
        </p:txBody>
      </p:sp>
      <p:sp>
        <p:nvSpPr>
          <p:cNvPr id="24" name="Right Brace 23"/>
          <p:cNvSpPr/>
          <p:nvPr/>
        </p:nvSpPr>
        <p:spPr>
          <a:xfrm>
            <a:off x="6019800" y="4648200"/>
            <a:ext cx="228600" cy="838200"/>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6" name="Right Brace 25"/>
          <p:cNvSpPr/>
          <p:nvPr/>
        </p:nvSpPr>
        <p:spPr>
          <a:xfrm>
            <a:off x="5181600" y="5562600"/>
            <a:ext cx="228600" cy="609600"/>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27" name="TextBox 26"/>
          <p:cNvSpPr txBox="1"/>
          <p:nvPr/>
        </p:nvSpPr>
        <p:spPr>
          <a:xfrm>
            <a:off x="5461655" y="5638801"/>
            <a:ext cx="1988237" cy="584775"/>
          </a:xfrm>
          <a:prstGeom prst="rect">
            <a:avLst/>
          </a:prstGeom>
          <a:noFill/>
        </p:spPr>
        <p:txBody>
          <a:bodyPr wrap="none" rtlCol="0">
            <a:spAutoFit/>
          </a:bodyPr>
          <a:lstStyle/>
          <a:p>
            <a:r>
              <a:rPr lang="en-US" sz="1600" dirty="0">
                <a:solidFill>
                  <a:prstClr val="black"/>
                </a:solidFill>
                <a:latin typeface="Calibri"/>
              </a:rPr>
              <a:t>Generates output for </a:t>
            </a:r>
          </a:p>
          <a:p>
            <a:r>
              <a:rPr lang="en-US" sz="1600" dirty="0">
                <a:solidFill>
                  <a:prstClr val="black"/>
                </a:solidFill>
                <a:latin typeface="Calibri"/>
              </a:rPr>
              <a:t>each customer</a:t>
            </a:r>
          </a:p>
        </p:txBody>
      </p:sp>
    </p:spTree>
    <p:extLst>
      <p:ext uri="{BB962C8B-B14F-4D97-AF65-F5344CB8AC3E}">
        <p14:creationId xmlns:p14="http://schemas.microsoft.com/office/powerpoint/2010/main" val="34823643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Slide Number Placeholder 5"/>
          <p:cNvSpPr>
            <a:spLocks noGrp="1"/>
          </p:cNvSpPr>
          <p:nvPr>
            <p:ph type="sldNum" sz="quarter" idx="12"/>
          </p:nvPr>
        </p:nvSpPr>
        <p:spPr>
          <a:noFill/>
        </p:spPr>
        <p:txBody>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fld id="{D7F75B0C-7CEF-4A53-9E8A-05E88FE08C8B}" type="slidenum">
              <a:rPr lang="en-US" sz="1400"/>
              <a:pPr>
                <a:spcBef>
                  <a:spcPct val="0"/>
                </a:spcBef>
                <a:buFontTx/>
                <a:buNone/>
              </a:pPr>
              <a:t>20</a:t>
            </a:fld>
            <a:endParaRPr lang="en-US" sz="1400"/>
          </a:p>
        </p:txBody>
      </p:sp>
      <p:sp>
        <p:nvSpPr>
          <p:cNvPr id="19461" name="Rectangle 2"/>
          <p:cNvSpPr>
            <a:spLocks noGrp="1" noChangeArrowheads="1"/>
          </p:cNvSpPr>
          <p:nvPr>
            <p:ph type="title"/>
          </p:nvPr>
        </p:nvSpPr>
        <p:spPr/>
        <p:txBody>
          <a:bodyPr/>
          <a:lstStyle/>
          <a:p>
            <a:pPr eaLnBrk="1" hangingPunct="1"/>
            <a:r>
              <a:rPr lang="en-US" sz="2800"/>
              <a:t>Experimental Results: Cost of Collection vs. Number of Machines</a:t>
            </a:r>
          </a:p>
        </p:txBody>
      </p:sp>
      <p:sp>
        <p:nvSpPr>
          <p:cNvPr id="19462" name="Rectangle 3"/>
          <p:cNvSpPr>
            <a:spLocks noGrp="1" noChangeArrowheads="1"/>
          </p:cNvSpPr>
          <p:nvPr>
            <p:ph type="body" idx="1"/>
          </p:nvPr>
        </p:nvSpPr>
        <p:spPr>
          <a:xfrm>
            <a:off x="1981200" y="1143000"/>
            <a:ext cx="8229600" cy="685800"/>
          </a:xfrm>
        </p:spPr>
        <p:txBody>
          <a:bodyPr/>
          <a:lstStyle/>
          <a:p>
            <a:pPr eaLnBrk="1" hangingPunct="1"/>
            <a:r>
              <a:rPr lang="en-US"/>
              <a:t>Experiments with 12 ABAP programs</a:t>
            </a:r>
          </a:p>
          <a:p>
            <a:pPr lvl="1" eaLnBrk="1" hangingPunct="1"/>
            <a:endParaRPr lang="en-US"/>
          </a:p>
        </p:txBody>
      </p:sp>
      <p:pic>
        <p:nvPicPr>
          <p:cNvPr id="1946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1600200"/>
            <a:ext cx="5918200" cy="4027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464" name="Text Box 6"/>
          <p:cNvSpPr txBox="1">
            <a:spLocks noChangeArrowheads="1"/>
          </p:cNvSpPr>
          <p:nvPr/>
        </p:nvSpPr>
        <p:spPr bwMode="auto">
          <a:xfrm>
            <a:off x="7600950" y="1981201"/>
            <a:ext cx="3067050" cy="2563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Summary: </a:t>
            </a:r>
          </a:p>
          <a:p>
            <a:pPr eaLnBrk="1" hangingPunct="1">
              <a:spcBef>
                <a:spcPct val="0"/>
              </a:spcBef>
              <a:buFontTx/>
              <a:buNone/>
            </a:pPr>
            <a:r>
              <a:rPr lang="en-US" sz="1800"/>
              <a:t>Average benefit vs. machine</a:t>
            </a:r>
          </a:p>
          <a:p>
            <a:pPr eaLnBrk="1" hangingPunct="1">
              <a:spcBef>
                <a:spcPct val="0"/>
              </a:spcBef>
              <a:buFontTx/>
              <a:buNone/>
            </a:pPr>
            <a:r>
              <a:rPr lang="en-US" sz="1800"/>
              <a:t>62, 49, 44, 38, 32, 31</a:t>
            </a:r>
          </a:p>
          <a:p>
            <a:pPr eaLnBrk="1" hangingPunct="1">
              <a:spcBef>
                <a:spcPct val="0"/>
              </a:spcBef>
              <a:buFontTx/>
              <a:buNone/>
            </a:pPr>
            <a:r>
              <a:rPr lang="en-US" sz="1800"/>
              <a:t>(2 to 7 machines)</a:t>
            </a:r>
          </a:p>
          <a:p>
            <a:pPr eaLnBrk="1" hangingPunct="1">
              <a:spcBef>
                <a:spcPct val="0"/>
              </a:spcBef>
              <a:buFontTx/>
              <a:buNone/>
            </a:pPr>
            <a:endParaRPr lang="en-US" sz="1800"/>
          </a:p>
          <a:p>
            <a:pPr eaLnBrk="1" hangingPunct="1">
              <a:spcBef>
                <a:spcPct val="0"/>
              </a:spcBef>
              <a:buFontTx/>
              <a:buNone/>
            </a:pPr>
            <a:r>
              <a:rPr lang="en-US" sz="1800"/>
              <a:t>For rls, inap, zrep – </a:t>
            </a:r>
          </a:p>
          <a:p>
            <a:pPr eaLnBrk="1" hangingPunct="1">
              <a:spcBef>
                <a:spcPct val="0"/>
              </a:spcBef>
              <a:buFontTx/>
              <a:buNone/>
            </a:pPr>
            <a:r>
              <a:rPr lang="en-US" sz="1800"/>
              <a:t>no reduction as profile </a:t>
            </a:r>
          </a:p>
          <a:p>
            <a:pPr eaLnBrk="1" hangingPunct="1">
              <a:spcBef>
                <a:spcPct val="0"/>
              </a:spcBef>
              <a:buFontTx/>
              <a:buNone/>
            </a:pPr>
            <a:r>
              <a:rPr lang="en-US" sz="1800"/>
              <a:t>did not follow the trace</a:t>
            </a:r>
          </a:p>
          <a:p>
            <a:pPr eaLnBrk="1" hangingPunct="1">
              <a:spcBef>
                <a:spcPct val="0"/>
              </a:spcBef>
              <a:buFontTx/>
              <a:buNone/>
            </a:pPr>
            <a:r>
              <a:rPr lang="en-US" sz="1800"/>
              <a:t>(Approximation 1)</a:t>
            </a:r>
          </a:p>
        </p:txBody>
      </p:sp>
    </p:spTree>
    <p:extLst>
      <p:ext uri="{BB962C8B-B14F-4D97-AF65-F5344CB8AC3E}">
        <p14:creationId xmlns:p14="http://schemas.microsoft.com/office/powerpoint/2010/main" val="15016342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Slide Number Placeholder 5"/>
          <p:cNvSpPr>
            <a:spLocks noGrp="1"/>
          </p:cNvSpPr>
          <p:nvPr>
            <p:ph type="sldNum" sz="quarter" idx="12"/>
          </p:nvPr>
        </p:nvSpPr>
        <p:spPr>
          <a:noFill/>
        </p:spPr>
        <p:txBody>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fld id="{C670E482-880B-4957-8B5C-96CD5618E9E6}" type="slidenum">
              <a:rPr lang="en-US" sz="1400"/>
              <a:pPr>
                <a:spcBef>
                  <a:spcPct val="0"/>
                </a:spcBef>
                <a:buFontTx/>
                <a:buNone/>
              </a:pPr>
              <a:t>21</a:t>
            </a:fld>
            <a:endParaRPr lang="en-US" sz="1400"/>
          </a:p>
        </p:txBody>
      </p:sp>
      <p:sp>
        <p:nvSpPr>
          <p:cNvPr id="20485" name="Rectangle 2"/>
          <p:cNvSpPr>
            <a:spLocks noGrp="1" noChangeArrowheads="1"/>
          </p:cNvSpPr>
          <p:nvPr>
            <p:ph type="title"/>
          </p:nvPr>
        </p:nvSpPr>
        <p:spPr/>
        <p:txBody>
          <a:bodyPr>
            <a:normAutofit/>
          </a:bodyPr>
          <a:lstStyle/>
          <a:p>
            <a:pPr eaLnBrk="1" hangingPunct="1"/>
            <a:r>
              <a:rPr lang="en-US"/>
              <a:t>Comparing Parallel Distribution Strategies</a:t>
            </a:r>
          </a:p>
        </p:txBody>
      </p:sp>
      <p:pic>
        <p:nvPicPr>
          <p:cNvPr id="2048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8975" y="1028701"/>
            <a:ext cx="8305800" cy="3332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487" name="Text Box 5"/>
          <p:cNvSpPr txBox="1">
            <a:spLocks noChangeArrowheads="1"/>
          </p:cNvSpPr>
          <p:nvPr/>
        </p:nvSpPr>
        <p:spPr bwMode="auto">
          <a:xfrm>
            <a:off x="1965325" y="4676776"/>
            <a:ext cx="719455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Summary: </a:t>
            </a:r>
          </a:p>
          <a:p>
            <a:pPr eaLnBrk="1" hangingPunct="1">
              <a:spcBef>
                <a:spcPct val="0"/>
              </a:spcBef>
              <a:buFontTx/>
              <a:buNone/>
            </a:pPr>
            <a:r>
              <a:rPr lang="en-US" sz="1800"/>
              <a:t>For Trace profile </a:t>
            </a:r>
          </a:p>
          <a:p>
            <a:pPr eaLnBrk="1" hangingPunct="1">
              <a:spcBef>
                <a:spcPct val="0"/>
              </a:spcBef>
              <a:buFontTx/>
              <a:buNone/>
            </a:pPr>
            <a:r>
              <a:rPr lang="en-US" sz="1800"/>
              <a:t>      a)  optimized grouping is better than function-wise grouping</a:t>
            </a:r>
          </a:p>
          <a:p>
            <a:pPr eaLnBrk="1" hangingPunct="1">
              <a:spcBef>
                <a:spcPct val="0"/>
              </a:spcBef>
              <a:buFontTx/>
              <a:buNone/>
            </a:pPr>
            <a:r>
              <a:rPr lang="en-US" sz="1800"/>
              <a:t>      b)  fine-grained wins 6/12 cases, with lesser number of functions. </a:t>
            </a:r>
          </a:p>
        </p:txBody>
      </p:sp>
      <p:sp>
        <p:nvSpPr>
          <p:cNvPr id="20488" name="Text Box 8"/>
          <p:cNvSpPr txBox="1">
            <a:spLocks noChangeArrowheads="1"/>
          </p:cNvSpPr>
          <p:nvPr/>
        </p:nvSpPr>
        <p:spPr bwMode="auto">
          <a:xfrm>
            <a:off x="1524000" y="2514600"/>
            <a:ext cx="4905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t>Hits</a:t>
            </a:r>
          </a:p>
        </p:txBody>
      </p:sp>
      <p:sp>
        <p:nvSpPr>
          <p:cNvPr id="20489" name="Text Box 9"/>
          <p:cNvSpPr txBox="1">
            <a:spLocks noChangeArrowheads="1"/>
          </p:cNvSpPr>
          <p:nvPr/>
        </p:nvSpPr>
        <p:spPr bwMode="auto">
          <a:xfrm>
            <a:off x="3890964" y="4208463"/>
            <a:ext cx="9429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t>Machines</a:t>
            </a:r>
          </a:p>
        </p:txBody>
      </p:sp>
      <p:sp>
        <p:nvSpPr>
          <p:cNvPr id="20490" name="TextBox 1"/>
          <p:cNvSpPr txBox="1">
            <a:spLocks noChangeArrowheads="1"/>
          </p:cNvSpPr>
          <p:nvPr/>
        </p:nvSpPr>
        <p:spPr bwMode="auto">
          <a:xfrm>
            <a:off x="2667001" y="876300"/>
            <a:ext cx="6207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800"/>
              <a:t>inap</a:t>
            </a:r>
          </a:p>
        </p:txBody>
      </p:sp>
      <p:sp>
        <p:nvSpPr>
          <p:cNvPr id="20491" name="TextBox 10"/>
          <p:cNvSpPr txBox="1">
            <a:spLocks noChangeArrowheads="1"/>
          </p:cNvSpPr>
          <p:nvPr/>
        </p:nvSpPr>
        <p:spPr bwMode="auto">
          <a:xfrm>
            <a:off x="6477000" y="928688"/>
            <a:ext cx="7239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800"/>
              <a:t>order</a:t>
            </a:r>
          </a:p>
        </p:txBody>
      </p:sp>
    </p:spTree>
    <p:extLst>
      <p:ext uri="{BB962C8B-B14F-4D97-AF65-F5344CB8AC3E}">
        <p14:creationId xmlns:p14="http://schemas.microsoft.com/office/powerpoint/2010/main" val="16896206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Slide Number Placeholder 5"/>
          <p:cNvSpPr>
            <a:spLocks noGrp="1"/>
          </p:cNvSpPr>
          <p:nvPr>
            <p:ph type="sldNum" sz="quarter" idx="12"/>
          </p:nvPr>
        </p:nvSpPr>
        <p:spPr>
          <a:noFill/>
        </p:spPr>
        <p:txBody>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fld id="{D21D300E-6E04-44C8-871D-16468CA110EC}" type="slidenum">
              <a:rPr lang="en-US" sz="1400"/>
              <a:pPr>
                <a:spcBef>
                  <a:spcPct val="0"/>
                </a:spcBef>
                <a:buFontTx/>
                <a:buNone/>
              </a:pPr>
              <a:t>22</a:t>
            </a:fld>
            <a:endParaRPr lang="en-US" sz="1400"/>
          </a:p>
        </p:txBody>
      </p:sp>
      <p:sp>
        <p:nvSpPr>
          <p:cNvPr id="23557" name="Rectangle 2"/>
          <p:cNvSpPr>
            <a:spLocks noGrp="1" noChangeArrowheads="1"/>
          </p:cNvSpPr>
          <p:nvPr>
            <p:ph type="title"/>
          </p:nvPr>
        </p:nvSpPr>
        <p:spPr/>
        <p:txBody>
          <a:bodyPr/>
          <a:lstStyle/>
          <a:p>
            <a:pPr eaLnBrk="1" hangingPunct="1"/>
            <a:r>
              <a:rPr lang="en-US" dirty="0"/>
              <a:t>Recap</a:t>
            </a:r>
          </a:p>
        </p:txBody>
      </p:sp>
      <p:sp>
        <p:nvSpPr>
          <p:cNvPr id="17411" name="Rectangle 3"/>
          <p:cNvSpPr>
            <a:spLocks noGrp="1" noChangeArrowheads="1"/>
          </p:cNvSpPr>
          <p:nvPr>
            <p:ph type="body" idx="1"/>
          </p:nvPr>
        </p:nvSpPr>
        <p:spPr>
          <a:xfrm>
            <a:off x="1981200" y="1143000"/>
            <a:ext cx="8229600" cy="4572000"/>
          </a:xfrm>
        </p:spPr>
        <p:txBody>
          <a:bodyPr>
            <a:normAutofit/>
          </a:bodyPr>
          <a:lstStyle/>
          <a:p>
            <a:pPr eaLnBrk="1" hangingPunct="1">
              <a:lnSpc>
                <a:spcPct val="90000"/>
              </a:lnSpc>
            </a:pPr>
            <a:r>
              <a:rPr lang="en-US" dirty="0"/>
              <a:t>Assumptions</a:t>
            </a:r>
          </a:p>
          <a:p>
            <a:pPr eaLnBrk="1" hangingPunct="1">
              <a:lnSpc>
                <a:spcPct val="90000"/>
              </a:lnSpc>
            </a:pPr>
            <a:r>
              <a:rPr lang="en-US" dirty="0"/>
              <a:t>Summary</a:t>
            </a:r>
          </a:p>
          <a:p>
            <a:pPr lvl="1" eaLnBrk="1" hangingPunct="1">
              <a:lnSpc>
                <a:spcPct val="90000"/>
              </a:lnSpc>
            </a:pPr>
            <a:r>
              <a:rPr lang="en-US" dirty="0"/>
              <a:t>Divide and Conquer based program tracing for single threaded programs</a:t>
            </a:r>
          </a:p>
          <a:p>
            <a:pPr lvl="1" eaLnBrk="1" hangingPunct="1">
              <a:lnSpc>
                <a:spcPct val="90000"/>
              </a:lnSpc>
            </a:pPr>
            <a:r>
              <a:rPr lang="en-US" dirty="0"/>
              <a:t>Necessary and sufficient condition to guarantee realizability</a:t>
            </a:r>
          </a:p>
          <a:p>
            <a:pPr lvl="1" eaLnBrk="1" hangingPunct="1">
              <a:lnSpc>
                <a:spcPct val="90000"/>
              </a:lnSpc>
            </a:pPr>
            <a:r>
              <a:rPr lang="en-US" dirty="0"/>
              <a:t>Effective distribution strategy for parallel distribution</a:t>
            </a:r>
          </a:p>
          <a:p>
            <a:pPr lvl="2" eaLnBrk="1" hangingPunct="1">
              <a:lnSpc>
                <a:spcPct val="90000"/>
              </a:lnSpc>
            </a:pPr>
            <a:r>
              <a:rPr lang="en-US" dirty="0"/>
              <a:t>Multiple machines – with or without limit</a:t>
            </a:r>
          </a:p>
          <a:p>
            <a:pPr lvl="3" eaLnBrk="1" hangingPunct="1">
              <a:lnSpc>
                <a:spcPct val="90000"/>
              </a:lnSpc>
            </a:pPr>
            <a:r>
              <a:rPr lang="en-US" sz="1600" dirty="0"/>
              <a:t>Static distribution (all witnesses are pre-assigned in queues)</a:t>
            </a:r>
          </a:p>
          <a:p>
            <a:pPr lvl="3" eaLnBrk="1" hangingPunct="1">
              <a:lnSpc>
                <a:spcPct val="90000"/>
              </a:lnSpc>
            </a:pPr>
            <a:r>
              <a:rPr lang="en-US" sz="1600" dirty="0"/>
              <a:t>NP-Completeness</a:t>
            </a:r>
          </a:p>
          <a:p>
            <a:pPr lvl="1" eaLnBrk="1" hangingPunct="1">
              <a:lnSpc>
                <a:spcPct val="90000"/>
              </a:lnSpc>
            </a:pPr>
            <a:r>
              <a:rPr lang="en-US" dirty="0"/>
              <a:t>An algorithm to convert Ball-</a:t>
            </a:r>
            <a:r>
              <a:rPr lang="en-US" dirty="0" err="1"/>
              <a:t>Larus</a:t>
            </a:r>
            <a:r>
              <a:rPr lang="en-US" dirty="0"/>
              <a:t>’ edge-optimal solution to node-optimal solution</a:t>
            </a:r>
          </a:p>
          <a:p>
            <a:pPr eaLnBrk="1" hangingPunct="1">
              <a:lnSpc>
                <a:spcPct val="90000"/>
              </a:lnSpc>
            </a:pPr>
            <a:r>
              <a:rPr lang="en-US" dirty="0"/>
              <a:t>Extensions:  Dynamic Scheduling strategies  </a:t>
            </a:r>
          </a:p>
          <a:p>
            <a:pPr lvl="1" eaLnBrk="1" hangingPunct="1">
              <a:lnSpc>
                <a:spcPct val="90000"/>
              </a:lnSpc>
              <a:buFontTx/>
              <a:buNone/>
            </a:pPr>
            <a:endParaRPr lang="en-US" dirty="0"/>
          </a:p>
          <a:p>
            <a:pPr lvl="1" eaLnBrk="1" hangingPunct="1">
              <a:lnSpc>
                <a:spcPct val="90000"/>
              </a:lnSpc>
            </a:pPr>
            <a:endParaRPr lang="en-US" dirty="0"/>
          </a:p>
        </p:txBody>
      </p:sp>
    </p:spTree>
    <p:extLst>
      <p:ext uri="{BB962C8B-B14F-4D97-AF65-F5344CB8AC3E}">
        <p14:creationId xmlns:p14="http://schemas.microsoft.com/office/powerpoint/2010/main" val="42774592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1981200" y="111126"/>
            <a:ext cx="8229600" cy="574675"/>
          </a:xfrm>
        </p:spPr>
        <p:txBody>
          <a:bodyPr/>
          <a:lstStyle/>
          <a:p>
            <a:pPr eaLnBrk="1" hangingPunct="1"/>
            <a:r>
              <a:rPr lang="en-US"/>
              <a:t>Path Profiling</a:t>
            </a:r>
          </a:p>
        </p:txBody>
      </p:sp>
      <p:sp>
        <p:nvSpPr>
          <p:cNvPr id="6147" name="Content Placeholder 2"/>
          <p:cNvSpPr>
            <a:spLocks noGrp="1"/>
          </p:cNvSpPr>
          <p:nvPr>
            <p:ph idx="1"/>
          </p:nvPr>
        </p:nvSpPr>
        <p:spPr>
          <a:xfrm>
            <a:off x="1905000" y="914399"/>
            <a:ext cx="8077201" cy="4572000"/>
          </a:xfrm>
        </p:spPr>
        <p:txBody>
          <a:bodyPr>
            <a:normAutofit lnSpcReduction="10000"/>
          </a:bodyPr>
          <a:lstStyle/>
          <a:p>
            <a:pPr eaLnBrk="1" hangingPunct="1"/>
            <a:r>
              <a:rPr lang="en-US" dirty="0"/>
              <a:t>Determines how many times each acyclic path in a procedure executes [intra-procedural/acyclic version]</a:t>
            </a:r>
          </a:p>
          <a:p>
            <a:pPr lvl="1" eaLnBrk="1" hangingPunct="1"/>
            <a:r>
              <a:rPr lang="en-US" dirty="0"/>
              <a:t>Ball &amp; </a:t>
            </a:r>
            <a:r>
              <a:rPr lang="en-US" dirty="0" err="1"/>
              <a:t>Larus</a:t>
            </a:r>
            <a:r>
              <a:rPr lang="en-US" dirty="0"/>
              <a:t> (MICRO’96)</a:t>
            </a:r>
          </a:p>
          <a:p>
            <a:pPr lvl="2" eaLnBrk="1" hangingPunct="1"/>
            <a:r>
              <a:rPr lang="en-US" dirty="0"/>
              <a:t>Assigns integer values to edges such </a:t>
            </a:r>
          </a:p>
          <a:p>
            <a:pPr marL="914400" lvl="2" indent="0">
              <a:buNone/>
            </a:pPr>
            <a:r>
              <a:rPr lang="en-US" dirty="0"/>
              <a:t>   that no two acyclic paths compute the </a:t>
            </a:r>
          </a:p>
          <a:p>
            <a:pPr marL="914400" lvl="2" indent="0">
              <a:buNone/>
            </a:pPr>
            <a:r>
              <a:rPr lang="en-US" dirty="0"/>
              <a:t>   same path sum. </a:t>
            </a:r>
          </a:p>
          <a:p>
            <a:pPr eaLnBrk="1" hangingPunct="1"/>
            <a:r>
              <a:rPr lang="en-US" dirty="0"/>
              <a:t>Overhead</a:t>
            </a:r>
          </a:p>
          <a:p>
            <a:pPr lvl="1" eaLnBrk="1" hangingPunct="1"/>
            <a:r>
              <a:rPr lang="en-US" dirty="0"/>
              <a:t>Average overhead 31% (6 to 97%) [Ball-</a:t>
            </a:r>
            <a:r>
              <a:rPr lang="en-US" dirty="0" err="1"/>
              <a:t>Larus</a:t>
            </a:r>
            <a:r>
              <a:rPr lang="en-US" dirty="0"/>
              <a:t>]</a:t>
            </a:r>
          </a:p>
          <a:p>
            <a:pPr lvl="1" eaLnBrk="1" hangingPunct="1"/>
            <a:r>
              <a:rPr lang="en-US" dirty="0"/>
              <a:t>Average runtime overhead of 50% with worst case overhead of 132% [</a:t>
            </a:r>
            <a:r>
              <a:rPr lang="en-US" dirty="0" err="1"/>
              <a:t>Vaswani</a:t>
            </a:r>
            <a:r>
              <a:rPr lang="en-US" dirty="0"/>
              <a:t> et al.]</a:t>
            </a:r>
          </a:p>
          <a:p>
            <a:pPr eaLnBrk="1" hangingPunct="1"/>
            <a:r>
              <a:rPr lang="en-US" dirty="0"/>
              <a:t>Solution proposed</a:t>
            </a:r>
          </a:p>
          <a:p>
            <a:pPr lvl="1" eaLnBrk="1" hangingPunct="1"/>
            <a:r>
              <a:rPr lang="en-US" dirty="0"/>
              <a:t>Use of parallelization to distribute the overheads into multiple cores</a:t>
            </a:r>
          </a:p>
        </p:txBody>
      </p:sp>
      <p:grpSp>
        <p:nvGrpSpPr>
          <p:cNvPr id="4" name="Group 3"/>
          <p:cNvGrpSpPr/>
          <p:nvPr/>
        </p:nvGrpSpPr>
        <p:grpSpPr>
          <a:xfrm>
            <a:off x="9144000" y="1752600"/>
            <a:ext cx="1295400" cy="1922462"/>
            <a:chOff x="1676400" y="3182938"/>
            <a:chExt cx="1295400" cy="1922462"/>
          </a:xfrm>
        </p:grpSpPr>
        <p:sp>
          <p:nvSpPr>
            <p:cNvPr id="5" name="TextBox 10"/>
            <p:cNvSpPr txBox="1">
              <a:spLocks noChangeArrowheads="1"/>
            </p:cNvSpPr>
            <p:nvPr/>
          </p:nvSpPr>
          <p:spPr bwMode="auto">
            <a:xfrm>
              <a:off x="2155825" y="3182938"/>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b1</a:t>
              </a:r>
            </a:p>
          </p:txBody>
        </p:sp>
        <p:sp>
          <p:nvSpPr>
            <p:cNvPr id="6" name="TextBox 11"/>
            <p:cNvSpPr txBox="1">
              <a:spLocks noChangeArrowheads="1"/>
            </p:cNvSpPr>
            <p:nvPr/>
          </p:nvSpPr>
          <p:spPr bwMode="auto">
            <a:xfrm>
              <a:off x="1774825" y="3660775"/>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b2</a:t>
              </a:r>
            </a:p>
          </p:txBody>
        </p:sp>
        <p:sp>
          <p:nvSpPr>
            <p:cNvPr id="7" name="TextBox 12"/>
            <p:cNvSpPr txBox="1">
              <a:spLocks noChangeArrowheads="1"/>
            </p:cNvSpPr>
            <p:nvPr/>
          </p:nvSpPr>
          <p:spPr bwMode="auto">
            <a:xfrm>
              <a:off x="2146300" y="4800600"/>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b7</a:t>
              </a:r>
            </a:p>
          </p:txBody>
        </p:sp>
        <p:sp>
          <p:nvSpPr>
            <p:cNvPr id="8" name="Oval 7"/>
            <p:cNvSpPr/>
            <p:nvPr/>
          </p:nvSpPr>
          <p:spPr>
            <a:xfrm>
              <a:off x="2070100" y="4800600"/>
              <a:ext cx="152400" cy="152400"/>
            </a:xfrm>
            <a:prstGeom prst="ellipse">
              <a:avLst/>
            </a:prstGeom>
            <a:solidFill>
              <a:schemeClr val="accent2"/>
            </a:solidFill>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9" name="Oval 8"/>
            <p:cNvSpPr/>
            <p:nvPr/>
          </p:nvSpPr>
          <p:spPr>
            <a:xfrm>
              <a:off x="2070100" y="3352800"/>
              <a:ext cx="152400" cy="152400"/>
            </a:xfrm>
            <a:prstGeom prst="ellipse">
              <a:avLst/>
            </a:prstGeom>
            <a:solidFill>
              <a:schemeClr val="accent2"/>
            </a:solidFill>
            <a:ln>
              <a:solidFill>
                <a:schemeClr val="accent2"/>
              </a:solidFill>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0" name="TextBox 22"/>
            <p:cNvSpPr txBox="1">
              <a:spLocks noChangeArrowheads="1"/>
            </p:cNvSpPr>
            <p:nvPr/>
          </p:nvSpPr>
          <p:spPr bwMode="auto">
            <a:xfrm>
              <a:off x="2222500" y="4038600"/>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dirty="0">
                  <a:latin typeface="Calibri" panose="020F0502020204030204" pitchFamily="34" charset="0"/>
                </a:rPr>
                <a:t>b4</a:t>
              </a:r>
            </a:p>
          </p:txBody>
        </p:sp>
        <p:cxnSp>
          <p:nvCxnSpPr>
            <p:cNvPr id="11" name="Straight Arrow Connector 10"/>
            <p:cNvCxnSpPr>
              <a:stCxn id="9" idx="3"/>
            </p:cNvCxnSpPr>
            <p:nvPr/>
          </p:nvCxnSpPr>
          <p:spPr>
            <a:xfrm rot="5400000">
              <a:off x="1796256" y="3452019"/>
              <a:ext cx="265113" cy="327025"/>
            </a:xfrm>
            <a:prstGeom prst="straightConnector1">
              <a:avLst/>
            </a:prstGeom>
            <a:ln w="1270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9" idx="5"/>
            </p:cNvCxnSpPr>
            <p:nvPr/>
          </p:nvCxnSpPr>
          <p:spPr>
            <a:xfrm rot="16200000" flipH="1">
              <a:off x="2231231" y="3452019"/>
              <a:ext cx="265113" cy="327025"/>
            </a:xfrm>
            <a:prstGeom prst="straightConnector1">
              <a:avLst/>
            </a:prstGeom>
            <a:ln w="1270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endCxn id="23" idx="1"/>
            </p:cNvCxnSpPr>
            <p:nvPr/>
          </p:nvCxnSpPr>
          <p:spPr>
            <a:xfrm rot="16200000" flipH="1">
              <a:off x="1803400" y="3860800"/>
              <a:ext cx="250825" cy="327025"/>
            </a:xfrm>
            <a:prstGeom prst="straightConnector1">
              <a:avLst/>
            </a:prstGeom>
            <a:ln w="1270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endCxn id="23" idx="7"/>
            </p:cNvCxnSpPr>
            <p:nvPr/>
          </p:nvCxnSpPr>
          <p:spPr>
            <a:xfrm rot="5400000">
              <a:off x="2238375" y="3860800"/>
              <a:ext cx="250825" cy="327025"/>
            </a:xfrm>
            <a:prstGeom prst="straightConnector1">
              <a:avLst/>
            </a:prstGeom>
            <a:ln w="1270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15" name="TextBox 28"/>
            <p:cNvSpPr txBox="1">
              <a:spLocks noChangeArrowheads="1"/>
            </p:cNvSpPr>
            <p:nvPr/>
          </p:nvSpPr>
          <p:spPr bwMode="auto">
            <a:xfrm>
              <a:off x="2540000" y="3657600"/>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b3</a:t>
              </a:r>
            </a:p>
          </p:txBody>
        </p:sp>
        <p:sp>
          <p:nvSpPr>
            <p:cNvPr id="16" name="TextBox 11"/>
            <p:cNvSpPr txBox="1">
              <a:spLocks noChangeArrowheads="1"/>
            </p:cNvSpPr>
            <p:nvPr/>
          </p:nvSpPr>
          <p:spPr bwMode="auto">
            <a:xfrm>
              <a:off x="1774825" y="4422775"/>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b5</a:t>
              </a:r>
            </a:p>
          </p:txBody>
        </p:sp>
        <p:sp>
          <p:nvSpPr>
            <p:cNvPr id="17" name="Oval 19"/>
            <p:cNvSpPr/>
            <p:nvPr/>
          </p:nvSpPr>
          <p:spPr>
            <a:xfrm>
              <a:off x="2070100" y="4100513"/>
              <a:ext cx="152400" cy="152400"/>
            </a:xfrm>
            <a:prstGeom prst="ellipse">
              <a:avLst/>
            </a:prstGeom>
            <a:solidFill>
              <a:schemeClr val="accent2"/>
            </a:solidFill>
            <a:ln>
              <a:solidFill>
                <a:schemeClr val="accent2"/>
              </a:solidFill>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cxnSp>
          <p:nvCxnSpPr>
            <p:cNvPr id="18" name="Straight Arrow Connector 24"/>
            <p:cNvCxnSpPr>
              <a:cxnSpLocks noChangeShapeType="1"/>
            </p:cNvCxnSpPr>
            <p:nvPr/>
          </p:nvCxnSpPr>
          <p:spPr bwMode="auto">
            <a:xfrm flipH="1">
              <a:off x="1752600" y="4230688"/>
              <a:ext cx="339725" cy="265112"/>
            </a:xfrm>
            <a:prstGeom prst="straightConnector1">
              <a:avLst/>
            </a:prstGeom>
            <a:noFill/>
            <a:ln w="1270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9" name="Straight Arrow Connector 25"/>
            <p:cNvCxnSpPr>
              <a:cxnSpLocks noChangeShapeType="1"/>
            </p:cNvCxnSpPr>
            <p:nvPr/>
          </p:nvCxnSpPr>
          <p:spPr bwMode="auto">
            <a:xfrm>
              <a:off x="2200275" y="4230688"/>
              <a:ext cx="327025" cy="265112"/>
            </a:xfrm>
            <a:prstGeom prst="straightConnector1">
              <a:avLst/>
            </a:prstGeom>
            <a:noFill/>
            <a:ln w="1270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20" name="Straight Arrow Connector 26"/>
            <p:cNvCxnSpPr>
              <a:endCxn id="23" idx="1"/>
            </p:cNvCxnSpPr>
            <p:nvPr/>
          </p:nvCxnSpPr>
          <p:spPr>
            <a:xfrm rot="16200000" flipH="1">
              <a:off x="1790700" y="4610100"/>
              <a:ext cx="250825" cy="327025"/>
            </a:xfrm>
            <a:prstGeom prst="straightConnector1">
              <a:avLst/>
            </a:prstGeom>
            <a:ln w="1270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1" name="Straight Arrow Connector 27"/>
            <p:cNvCxnSpPr>
              <a:endCxn id="23" idx="7"/>
            </p:cNvCxnSpPr>
            <p:nvPr/>
          </p:nvCxnSpPr>
          <p:spPr>
            <a:xfrm rot="5400000">
              <a:off x="2238375" y="4610100"/>
              <a:ext cx="250825" cy="327025"/>
            </a:xfrm>
            <a:prstGeom prst="straightConnector1">
              <a:avLst/>
            </a:prstGeom>
            <a:ln w="1270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22" name="TextBox 28"/>
            <p:cNvSpPr txBox="1">
              <a:spLocks noChangeArrowheads="1"/>
            </p:cNvSpPr>
            <p:nvPr/>
          </p:nvSpPr>
          <p:spPr bwMode="auto">
            <a:xfrm>
              <a:off x="2603500" y="4419600"/>
              <a:ext cx="368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b6</a:t>
              </a:r>
            </a:p>
          </p:txBody>
        </p:sp>
        <p:sp>
          <p:nvSpPr>
            <p:cNvPr id="23" name="Oval 16"/>
            <p:cNvSpPr/>
            <p:nvPr/>
          </p:nvSpPr>
          <p:spPr>
            <a:xfrm>
              <a:off x="2438400" y="3733800"/>
              <a:ext cx="152400" cy="152400"/>
            </a:xfrm>
            <a:prstGeom prst="ellipse">
              <a:avLst/>
            </a:prstGeom>
            <a:solidFill>
              <a:schemeClr val="accent2"/>
            </a:solidFill>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24" name="Oval 16"/>
            <p:cNvSpPr/>
            <p:nvPr/>
          </p:nvSpPr>
          <p:spPr>
            <a:xfrm>
              <a:off x="2451100" y="4495800"/>
              <a:ext cx="152400" cy="152400"/>
            </a:xfrm>
            <a:prstGeom prst="ellipse">
              <a:avLst/>
            </a:prstGeom>
            <a:solidFill>
              <a:schemeClr val="accent2"/>
            </a:solidFill>
            <a:ln>
              <a:solidFill>
                <a:schemeClr val="accent2"/>
              </a:solidFill>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25" name="Oval 16"/>
            <p:cNvSpPr/>
            <p:nvPr/>
          </p:nvSpPr>
          <p:spPr>
            <a:xfrm>
              <a:off x="1676400" y="3733800"/>
              <a:ext cx="152400" cy="152400"/>
            </a:xfrm>
            <a:prstGeom prst="ellipse">
              <a:avLst/>
            </a:prstGeom>
            <a:solidFill>
              <a:schemeClr val="accent2"/>
            </a:solidFill>
            <a:ln>
              <a:solidFill>
                <a:schemeClr val="accent2"/>
              </a:solidFill>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26" name="Oval 16"/>
            <p:cNvSpPr/>
            <p:nvPr/>
          </p:nvSpPr>
          <p:spPr>
            <a:xfrm>
              <a:off x="1676400" y="4495800"/>
              <a:ext cx="152400" cy="152400"/>
            </a:xfrm>
            <a:prstGeom prst="ellipse">
              <a:avLst/>
            </a:prstGeom>
            <a:solidFill>
              <a:schemeClr val="accent2"/>
            </a:solidFill>
            <a:ln>
              <a:solidFill>
                <a:schemeClr val="accent2"/>
              </a:solidFill>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27" name="TextBox 28"/>
            <p:cNvSpPr txBox="1">
              <a:spLocks noChangeArrowheads="1"/>
            </p:cNvSpPr>
            <p:nvPr/>
          </p:nvSpPr>
          <p:spPr bwMode="auto">
            <a:xfrm>
              <a:off x="1676400" y="3335338"/>
              <a:ext cx="2746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solidFill>
                    <a:srgbClr val="FF0000"/>
                  </a:solidFill>
                  <a:latin typeface="Calibri" panose="020F0502020204030204" pitchFamily="34" charset="0"/>
                </a:rPr>
                <a:t>0</a:t>
              </a:r>
            </a:p>
          </p:txBody>
        </p:sp>
        <p:sp>
          <p:nvSpPr>
            <p:cNvPr id="28" name="TextBox 28"/>
            <p:cNvSpPr txBox="1">
              <a:spLocks noChangeArrowheads="1"/>
            </p:cNvSpPr>
            <p:nvPr/>
          </p:nvSpPr>
          <p:spPr bwMode="auto">
            <a:xfrm>
              <a:off x="1676400" y="4097338"/>
              <a:ext cx="2746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solidFill>
                    <a:srgbClr val="FF0000"/>
                  </a:solidFill>
                  <a:latin typeface="Calibri" panose="020F0502020204030204" pitchFamily="34" charset="0"/>
                </a:rPr>
                <a:t>0</a:t>
              </a:r>
            </a:p>
          </p:txBody>
        </p:sp>
        <p:sp>
          <p:nvSpPr>
            <p:cNvPr id="29" name="TextBox 28"/>
            <p:cNvSpPr txBox="1">
              <a:spLocks noChangeArrowheads="1"/>
            </p:cNvSpPr>
            <p:nvPr/>
          </p:nvSpPr>
          <p:spPr bwMode="auto">
            <a:xfrm>
              <a:off x="2468563" y="4173538"/>
              <a:ext cx="2746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solidFill>
                    <a:srgbClr val="FF0000"/>
                  </a:solidFill>
                  <a:latin typeface="Calibri" panose="020F0502020204030204" pitchFamily="34" charset="0"/>
                </a:rPr>
                <a:t>1</a:t>
              </a:r>
            </a:p>
          </p:txBody>
        </p:sp>
        <p:sp>
          <p:nvSpPr>
            <p:cNvPr id="30" name="TextBox 28"/>
            <p:cNvSpPr txBox="1">
              <a:spLocks noChangeArrowheads="1"/>
            </p:cNvSpPr>
            <p:nvPr/>
          </p:nvSpPr>
          <p:spPr bwMode="auto">
            <a:xfrm>
              <a:off x="2438400" y="3411538"/>
              <a:ext cx="2746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solidFill>
                    <a:srgbClr val="FF0000"/>
                  </a:solidFill>
                  <a:latin typeface="Calibri" panose="020F0502020204030204" pitchFamily="34" charset="0"/>
                </a:rPr>
                <a:t>2</a:t>
              </a:r>
            </a:p>
          </p:txBody>
        </p:sp>
      </p:grpSp>
      <p:sp>
        <p:nvSpPr>
          <p:cNvPr id="2" name="Slide Number Placeholder 1"/>
          <p:cNvSpPr>
            <a:spLocks noGrp="1"/>
          </p:cNvSpPr>
          <p:nvPr>
            <p:ph type="sldNum" sz="quarter" idx="12"/>
          </p:nvPr>
        </p:nvSpPr>
        <p:spPr/>
        <p:txBody>
          <a:bodyPr/>
          <a:lstStyle/>
          <a:p>
            <a:pPr>
              <a:defRPr/>
            </a:pPr>
            <a:fld id="{94ABA8D7-01AB-4934-8EB2-4FC804FF4FDF}" type="slidenum">
              <a:rPr lang="en-US" smtClean="0"/>
              <a:pPr>
                <a:defRPr/>
              </a:pPr>
              <a:t>23</a:t>
            </a:fld>
            <a:endParaRPr lang="en-US"/>
          </a:p>
        </p:txBody>
      </p:sp>
    </p:spTree>
    <p:extLst>
      <p:ext uri="{BB962C8B-B14F-4D97-AF65-F5344CB8AC3E}">
        <p14:creationId xmlns:p14="http://schemas.microsoft.com/office/powerpoint/2010/main" val="3474844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7">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40360"/>
            <a:ext cx="8229600" cy="574040"/>
          </a:xfrm>
        </p:spPr>
        <p:txBody>
          <a:bodyPr/>
          <a:lstStyle/>
          <a:p>
            <a:r>
              <a:rPr lang="en-US" dirty="0"/>
              <a:t>Naive Parallelization: Parallel Ball-</a:t>
            </a:r>
            <a:r>
              <a:rPr lang="en-US" dirty="0" err="1"/>
              <a:t>Larus</a:t>
            </a:r>
            <a:r>
              <a:rPr lang="en-US" dirty="0"/>
              <a:t> (PBL)</a:t>
            </a:r>
          </a:p>
        </p:txBody>
      </p:sp>
      <p:sp>
        <p:nvSpPr>
          <p:cNvPr id="4" name="Isosceles Triangle 3"/>
          <p:cNvSpPr/>
          <p:nvPr/>
        </p:nvSpPr>
        <p:spPr>
          <a:xfrm>
            <a:off x="3962400" y="1439863"/>
            <a:ext cx="990600" cy="762000"/>
          </a:xfrm>
          <a:prstGeom prst="triangle">
            <a:avLst/>
          </a:prstGeom>
          <a:solidFill>
            <a:srgbClr val="E8D4B6"/>
          </a:solidFill>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a:p>
        </p:txBody>
      </p:sp>
      <p:sp>
        <p:nvSpPr>
          <p:cNvPr id="5" name="Isosceles Triangle 4"/>
          <p:cNvSpPr/>
          <p:nvPr/>
        </p:nvSpPr>
        <p:spPr>
          <a:xfrm>
            <a:off x="5562600" y="1447800"/>
            <a:ext cx="990600" cy="762000"/>
          </a:xfrm>
          <a:prstGeom prst="triangl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a:p>
        </p:txBody>
      </p:sp>
      <p:sp>
        <p:nvSpPr>
          <p:cNvPr id="6" name="Isosceles Triangle 5"/>
          <p:cNvSpPr/>
          <p:nvPr/>
        </p:nvSpPr>
        <p:spPr>
          <a:xfrm>
            <a:off x="7402513" y="1427163"/>
            <a:ext cx="990600" cy="762000"/>
          </a:xfrm>
          <a:prstGeom prst="triangle">
            <a:avLst/>
          </a:prstGeom>
          <a:solidFill>
            <a:srgbClr val="BEBEBE"/>
          </a:solidFill>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a:p>
        </p:txBody>
      </p:sp>
      <p:sp>
        <p:nvSpPr>
          <p:cNvPr id="7" name="Isosceles Triangle 6"/>
          <p:cNvSpPr/>
          <p:nvPr/>
        </p:nvSpPr>
        <p:spPr>
          <a:xfrm>
            <a:off x="9296400" y="1447800"/>
            <a:ext cx="990600" cy="762000"/>
          </a:xfrm>
          <a:prstGeom prst="triangle">
            <a:avLst/>
          </a:prstGeom>
          <a:solidFill>
            <a:srgbClr val="7030A0"/>
          </a:solidFill>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a:p>
        </p:txBody>
      </p:sp>
      <p:pic>
        <p:nvPicPr>
          <p:cNvPr id="8" name="Picture 319" descr="machine"/>
          <p:cNvPicPr>
            <a:picLocks noChangeAspect="1" noChangeArrowheads="1"/>
          </p:cNvPicPr>
          <p:nvPr/>
        </p:nvPicPr>
        <p:blipFill>
          <a:blip r:embed="rId2">
            <a:extLst>
              <a:ext uri="{28A0092B-C50C-407E-A947-70E740481C1C}">
                <a14:useLocalDpi xmlns:a14="http://schemas.microsoft.com/office/drawing/2010/main" val="0"/>
              </a:ext>
            </a:extLst>
          </a:blip>
          <a:srcRect r="88333" b="86667"/>
          <a:stretch>
            <a:fillRect/>
          </a:stretch>
        </p:blipFill>
        <p:spPr bwMode="auto">
          <a:xfrm>
            <a:off x="4953000" y="4838700"/>
            <a:ext cx="1066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19" descr="machine"/>
          <p:cNvPicPr>
            <a:picLocks noChangeAspect="1" noChangeArrowheads="1"/>
          </p:cNvPicPr>
          <p:nvPr/>
        </p:nvPicPr>
        <p:blipFill>
          <a:blip r:embed="rId2">
            <a:extLst>
              <a:ext uri="{28A0092B-C50C-407E-A947-70E740481C1C}">
                <a14:useLocalDpi xmlns:a14="http://schemas.microsoft.com/office/drawing/2010/main" val="0"/>
              </a:ext>
            </a:extLst>
          </a:blip>
          <a:srcRect r="88333" b="86667"/>
          <a:stretch>
            <a:fillRect/>
          </a:stretch>
        </p:blipFill>
        <p:spPr bwMode="auto">
          <a:xfrm>
            <a:off x="7810500" y="4860694"/>
            <a:ext cx="1066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1745050" y="1644134"/>
            <a:ext cx="1286571" cy="369332"/>
          </a:xfrm>
          <a:prstGeom prst="rect">
            <a:avLst/>
          </a:prstGeom>
          <a:noFill/>
        </p:spPr>
        <p:txBody>
          <a:bodyPr wrap="none" rtlCol="0">
            <a:spAutoFit/>
          </a:bodyPr>
          <a:lstStyle/>
          <a:p>
            <a:r>
              <a:rPr lang="en-US" dirty="0"/>
              <a:t>Procedures</a:t>
            </a:r>
          </a:p>
        </p:txBody>
      </p:sp>
      <p:sp>
        <p:nvSpPr>
          <p:cNvPr id="11" name="TextBox 10"/>
          <p:cNvSpPr txBox="1"/>
          <p:nvPr/>
        </p:nvSpPr>
        <p:spPr>
          <a:xfrm>
            <a:off x="1600200" y="4996934"/>
            <a:ext cx="740908" cy="369332"/>
          </a:xfrm>
          <a:prstGeom prst="rect">
            <a:avLst/>
          </a:prstGeom>
          <a:noFill/>
        </p:spPr>
        <p:txBody>
          <a:bodyPr wrap="none" rtlCol="0">
            <a:spAutoFit/>
          </a:bodyPr>
          <a:lstStyle/>
          <a:p>
            <a:r>
              <a:rPr lang="en-US" dirty="0"/>
              <a:t>Cores</a:t>
            </a:r>
          </a:p>
        </p:txBody>
      </p:sp>
      <p:sp>
        <p:nvSpPr>
          <p:cNvPr id="14" name="TextBox 13"/>
          <p:cNvSpPr txBox="1"/>
          <p:nvPr/>
        </p:nvSpPr>
        <p:spPr>
          <a:xfrm>
            <a:off x="2157145" y="5880399"/>
            <a:ext cx="8206055" cy="646331"/>
          </a:xfrm>
          <a:prstGeom prst="rect">
            <a:avLst/>
          </a:prstGeom>
          <a:noFill/>
        </p:spPr>
        <p:txBody>
          <a:bodyPr wrap="square" rtlCol="0">
            <a:spAutoFit/>
          </a:bodyPr>
          <a:lstStyle/>
          <a:p>
            <a:r>
              <a:rPr lang="en-US" dirty="0"/>
              <a:t>Challenge:   Even distribution of  profiling overhead to machines as overall overhead is determined by the slowest machine</a:t>
            </a:r>
          </a:p>
        </p:txBody>
      </p:sp>
      <p:sp>
        <p:nvSpPr>
          <p:cNvPr id="15" name="Rectangle 14"/>
          <p:cNvSpPr/>
          <p:nvPr/>
        </p:nvSpPr>
        <p:spPr>
          <a:xfrm>
            <a:off x="3276601" y="2559762"/>
            <a:ext cx="6553199" cy="923330"/>
          </a:xfrm>
          <a:prstGeom prst="rect">
            <a:avLst/>
          </a:prstGeom>
        </p:spPr>
        <p:txBody>
          <a:bodyPr wrap="square">
            <a:spAutoFit/>
          </a:bodyPr>
          <a:lstStyle/>
          <a:p>
            <a:pPr lvl="1" eaLnBrk="1" hangingPunct="1"/>
            <a:r>
              <a:rPr lang="en-US" dirty="0"/>
              <a:t>Create multiple copies of the program each profiling (disjoint) subset of procedures. Run each copy in different core, in parallel with same input</a:t>
            </a:r>
          </a:p>
        </p:txBody>
      </p:sp>
      <p:sp>
        <p:nvSpPr>
          <p:cNvPr id="3" name="Slide Number Placeholder 2"/>
          <p:cNvSpPr>
            <a:spLocks noGrp="1"/>
          </p:cNvSpPr>
          <p:nvPr>
            <p:ph type="sldNum" sz="quarter" idx="12"/>
          </p:nvPr>
        </p:nvSpPr>
        <p:spPr/>
        <p:txBody>
          <a:bodyPr/>
          <a:lstStyle/>
          <a:p>
            <a:pPr>
              <a:defRPr/>
            </a:pPr>
            <a:fld id="{94ABA8D7-01AB-4934-8EB2-4FC804FF4FDF}" type="slidenum">
              <a:rPr lang="en-US" smtClean="0"/>
              <a:pPr>
                <a:defRPr/>
              </a:pPr>
              <a:t>24</a:t>
            </a:fld>
            <a:endParaRPr lang="en-US"/>
          </a:p>
        </p:txBody>
      </p:sp>
    </p:spTree>
    <p:extLst>
      <p:ext uri="{BB962C8B-B14F-4D97-AF65-F5344CB8AC3E}">
        <p14:creationId xmlns:p14="http://schemas.microsoft.com/office/powerpoint/2010/main" val="2691215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3.33333E-6 7.40741E-7 L 0.05417 0.3456 " pathEditMode="relative" rAng="0" ptsTypes="AA">
                                      <p:cBhvr>
                                        <p:cTn id="10" dur="2000" fill="hold"/>
                                        <p:tgtEl>
                                          <p:spTgt spid="4"/>
                                        </p:tgtEl>
                                        <p:attrNameLst>
                                          <p:attrName>ppt_x</p:attrName>
                                          <p:attrName>ppt_y</p:attrName>
                                        </p:attrNameLst>
                                      </p:cBhvr>
                                      <p:rCtr x="2708" y="17269"/>
                                    </p:animMotion>
                                  </p:childTnLst>
                                </p:cTn>
                              </p:par>
                            </p:childTnLst>
                          </p:cTn>
                        </p:par>
                        <p:par>
                          <p:cTn id="11" fill="hold">
                            <p:stCondLst>
                              <p:cond delay="2000"/>
                            </p:stCondLst>
                            <p:childTnLst>
                              <p:par>
                                <p:cTn id="12" presetID="42" presetClass="path" presetSubtype="0" accel="50000" decel="50000" fill="hold" grpId="0" nodeType="afterEffect">
                                  <p:stCondLst>
                                    <p:cond delay="0"/>
                                  </p:stCondLst>
                                  <p:childTnLst>
                                    <p:animMotion origin="layout" path="M -3.33333E-6 3.33333E-6 L 0.19167 0.35347 " pathEditMode="relative" rAng="0" ptsTypes="AA">
                                      <p:cBhvr>
                                        <p:cTn id="13" dur="2000" fill="hold"/>
                                        <p:tgtEl>
                                          <p:spTgt spid="5"/>
                                        </p:tgtEl>
                                        <p:attrNameLst>
                                          <p:attrName>ppt_x</p:attrName>
                                          <p:attrName>ppt_y</p:attrName>
                                        </p:attrNameLst>
                                      </p:cBhvr>
                                      <p:rCtr x="9583" y="17662"/>
                                    </p:animMotion>
                                  </p:childTnLst>
                                </p:cTn>
                              </p:par>
                            </p:childTnLst>
                          </p:cTn>
                        </p:par>
                        <p:par>
                          <p:cTn id="14" fill="hold">
                            <p:stCondLst>
                              <p:cond delay="4000"/>
                            </p:stCondLst>
                            <p:childTnLst>
                              <p:par>
                                <p:cTn id="15" presetID="42" presetClass="path" presetSubtype="0" accel="50000" decel="50000" fill="hold" grpId="0" nodeType="afterEffect">
                                  <p:stCondLst>
                                    <p:cond delay="0"/>
                                  </p:stCondLst>
                                  <p:childTnLst>
                                    <p:animMotion origin="layout" path="M 1.38889E-6 2.59259E-6 L -0.20538 0.34745 " pathEditMode="relative" rAng="0" ptsTypes="AA">
                                      <p:cBhvr>
                                        <p:cTn id="16" dur="2000" fill="hold"/>
                                        <p:tgtEl>
                                          <p:spTgt spid="6"/>
                                        </p:tgtEl>
                                        <p:attrNameLst>
                                          <p:attrName>ppt_x</p:attrName>
                                          <p:attrName>ppt_y</p:attrName>
                                        </p:attrNameLst>
                                      </p:cBhvr>
                                      <p:rCtr x="-10278" y="17361"/>
                                    </p:animMotion>
                                  </p:childTnLst>
                                </p:cTn>
                              </p:par>
                            </p:childTnLst>
                          </p:cTn>
                        </p:par>
                        <p:par>
                          <p:cTn id="17" fill="hold">
                            <p:stCondLst>
                              <p:cond delay="6000"/>
                            </p:stCondLst>
                            <p:childTnLst>
                              <p:par>
                                <p:cTn id="18" presetID="42" presetClass="path" presetSubtype="0" accel="50000" decel="50000" fill="hold" grpId="0" nodeType="afterEffect">
                                  <p:stCondLst>
                                    <p:cond delay="0"/>
                                  </p:stCondLst>
                                  <p:childTnLst>
                                    <p:animMotion origin="layout" path="M 3.33333E-6 3.33333E-6 L -0.1 0.35555 " pathEditMode="relative" rAng="0" ptsTypes="AA">
                                      <p:cBhvr>
                                        <p:cTn id="19" dur="2000" fill="hold"/>
                                        <p:tgtEl>
                                          <p:spTgt spid="7"/>
                                        </p:tgtEl>
                                        <p:attrNameLst>
                                          <p:attrName>ppt_x</p:attrName>
                                          <p:attrName>ppt_y</p:attrName>
                                        </p:attrNameLst>
                                      </p:cBhvr>
                                      <p:rCtr x="-5000" y="17778"/>
                                    </p:animMotion>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14" grpId="0"/>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p:cNvGrpSpPr/>
          <p:nvPr/>
        </p:nvGrpSpPr>
        <p:grpSpPr>
          <a:xfrm>
            <a:off x="3345295" y="2116343"/>
            <a:ext cx="2408015" cy="2486641"/>
            <a:chOff x="6888385" y="637559"/>
            <a:chExt cx="2408015" cy="2486641"/>
          </a:xfrm>
        </p:grpSpPr>
        <p:sp>
          <p:nvSpPr>
            <p:cNvPr id="18" name="Isosceles Triangle 17"/>
            <p:cNvSpPr/>
            <p:nvPr/>
          </p:nvSpPr>
          <p:spPr>
            <a:xfrm>
              <a:off x="6918771" y="637559"/>
              <a:ext cx="2377629" cy="2486641"/>
            </a:xfrm>
            <a:prstGeom prst="triangle">
              <a:avLst/>
            </a:prstGeom>
            <a:solidFill>
              <a:srgbClr val="E8D4B6"/>
            </a:solidFill>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a:p>
          </p:txBody>
        </p:sp>
        <p:sp>
          <p:nvSpPr>
            <p:cNvPr id="20" name="Isosceles Triangle 19"/>
            <p:cNvSpPr/>
            <p:nvPr/>
          </p:nvSpPr>
          <p:spPr>
            <a:xfrm>
              <a:off x="6888385" y="637559"/>
              <a:ext cx="1711101" cy="2486641"/>
            </a:xfrm>
            <a:prstGeom prst="triangle">
              <a:avLst>
                <a:gd name="adj" fmla="val 6922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p:txBody>
          <a:bodyPr>
            <a:normAutofit fontScale="90000"/>
          </a:bodyPr>
          <a:lstStyle/>
          <a:p>
            <a:r>
              <a:rPr lang="en-US" dirty="0"/>
              <a:t>PBL Drawback: Uneven distribution </a:t>
            </a:r>
            <a:br>
              <a:rPr lang="en-US" dirty="0"/>
            </a:br>
            <a:r>
              <a:rPr lang="en-US" dirty="0"/>
              <a:t>and New Idea</a:t>
            </a:r>
          </a:p>
        </p:txBody>
      </p:sp>
      <p:pic>
        <p:nvPicPr>
          <p:cNvPr id="4" name="Picture 319" descr="machine"/>
          <p:cNvPicPr>
            <a:picLocks noChangeAspect="1" noChangeArrowheads="1"/>
          </p:cNvPicPr>
          <p:nvPr/>
        </p:nvPicPr>
        <p:blipFill>
          <a:blip r:embed="rId2">
            <a:extLst>
              <a:ext uri="{28A0092B-C50C-407E-A947-70E740481C1C}">
                <a14:useLocalDpi xmlns:a14="http://schemas.microsoft.com/office/drawing/2010/main" val="0"/>
              </a:ext>
            </a:extLst>
          </a:blip>
          <a:srcRect r="88333" b="86667"/>
          <a:stretch>
            <a:fillRect/>
          </a:stretch>
        </p:blipFill>
        <p:spPr bwMode="auto">
          <a:xfrm>
            <a:off x="3886200" y="4814032"/>
            <a:ext cx="1066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19" descr="machine"/>
          <p:cNvPicPr>
            <a:picLocks noChangeAspect="1" noChangeArrowheads="1"/>
          </p:cNvPicPr>
          <p:nvPr/>
        </p:nvPicPr>
        <p:blipFill>
          <a:blip r:embed="rId2">
            <a:extLst>
              <a:ext uri="{28A0092B-C50C-407E-A947-70E740481C1C}">
                <a14:useLocalDpi xmlns:a14="http://schemas.microsoft.com/office/drawing/2010/main" val="0"/>
              </a:ext>
            </a:extLst>
          </a:blip>
          <a:srcRect r="88333" b="86667"/>
          <a:stretch>
            <a:fillRect/>
          </a:stretch>
        </p:blipFill>
        <p:spPr bwMode="auto">
          <a:xfrm>
            <a:off x="7010400" y="3881919"/>
            <a:ext cx="1066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6"/>
          <p:cNvCxnSpPr/>
          <p:nvPr/>
        </p:nvCxnSpPr>
        <p:spPr>
          <a:xfrm>
            <a:off x="3429000" y="5499832"/>
            <a:ext cx="198120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8" name="Straight Connector 7"/>
          <p:cNvCxnSpPr/>
          <p:nvPr/>
        </p:nvCxnSpPr>
        <p:spPr>
          <a:xfrm>
            <a:off x="6553200" y="4567719"/>
            <a:ext cx="198120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1" name="Straight Connector 10"/>
          <p:cNvCxnSpPr/>
          <p:nvPr/>
        </p:nvCxnSpPr>
        <p:spPr>
          <a:xfrm flipV="1">
            <a:off x="5410200" y="4567720"/>
            <a:ext cx="1143000" cy="932112"/>
          </a:xfrm>
          <a:prstGeom prst="line">
            <a:avLst/>
          </a:prstGeom>
          <a:ln w="38100"/>
        </p:spPr>
        <p:style>
          <a:lnRef idx="1">
            <a:schemeClr val="dk1"/>
          </a:lnRef>
          <a:fillRef idx="0">
            <a:schemeClr val="dk1"/>
          </a:fillRef>
          <a:effectRef idx="0">
            <a:schemeClr val="dk1"/>
          </a:effectRef>
          <a:fontRef idx="minor">
            <a:schemeClr val="tx1"/>
          </a:fontRef>
        </p:style>
      </p:cxnSp>
      <p:sp>
        <p:nvSpPr>
          <p:cNvPr id="14" name="Isosceles Triangle 13"/>
          <p:cNvSpPr/>
          <p:nvPr/>
        </p:nvSpPr>
        <p:spPr>
          <a:xfrm>
            <a:off x="5587001" y="5038058"/>
            <a:ext cx="800100" cy="1515143"/>
          </a:xfrm>
          <a:prstGeom prst="triangl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p:cNvSpPr/>
          <p:nvPr/>
        </p:nvSpPr>
        <p:spPr>
          <a:xfrm>
            <a:off x="3326258" y="2129320"/>
            <a:ext cx="2377629" cy="2486641"/>
          </a:xfrm>
          <a:prstGeom prst="triangle">
            <a:avLst/>
          </a:prstGeom>
          <a:solidFill>
            <a:srgbClr val="E8D4B6"/>
          </a:solidFill>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a:p>
        </p:txBody>
      </p:sp>
      <p:sp>
        <p:nvSpPr>
          <p:cNvPr id="16" name="Isosceles Triangle 15"/>
          <p:cNvSpPr/>
          <p:nvPr/>
        </p:nvSpPr>
        <p:spPr>
          <a:xfrm>
            <a:off x="6788649" y="3264419"/>
            <a:ext cx="762000" cy="512764"/>
          </a:xfrm>
          <a:prstGeom prst="triangl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a:p>
        </p:txBody>
      </p:sp>
      <p:sp>
        <p:nvSpPr>
          <p:cNvPr id="17" name="Isosceles Triangle 16"/>
          <p:cNvSpPr/>
          <p:nvPr/>
        </p:nvSpPr>
        <p:spPr>
          <a:xfrm>
            <a:off x="7696201" y="3264420"/>
            <a:ext cx="652409" cy="512763"/>
          </a:xfrm>
          <a:prstGeom prst="triangle">
            <a:avLst/>
          </a:prstGeom>
          <a:solidFill>
            <a:srgbClr val="BEBEBE"/>
          </a:solidFill>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a:p>
        </p:txBody>
      </p:sp>
      <p:grpSp>
        <p:nvGrpSpPr>
          <p:cNvPr id="23" name="Group 22"/>
          <p:cNvGrpSpPr/>
          <p:nvPr/>
        </p:nvGrpSpPr>
        <p:grpSpPr>
          <a:xfrm>
            <a:off x="3334163" y="2129320"/>
            <a:ext cx="2408015" cy="2486641"/>
            <a:chOff x="6781800" y="3990359"/>
            <a:chExt cx="2408015" cy="2486641"/>
          </a:xfrm>
        </p:grpSpPr>
        <p:sp>
          <p:nvSpPr>
            <p:cNvPr id="21" name="Isosceles Triangle 20"/>
            <p:cNvSpPr/>
            <p:nvPr/>
          </p:nvSpPr>
          <p:spPr>
            <a:xfrm>
              <a:off x="6812186" y="3990359"/>
              <a:ext cx="2377629" cy="2486641"/>
            </a:xfrm>
            <a:prstGeom prst="triangle">
              <a:avLst/>
            </a:prstGeom>
            <a:solidFill>
              <a:schemeClr val="bg1"/>
            </a:solidFill>
            <a:ln>
              <a:solidFill>
                <a:srgbClr val="E8D4B6"/>
              </a:solidFill>
            </a:ln>
            <a:effectLst/>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a:p>
          </p:txBody>
        </p:sp>
        <p:sp>
          <p:nvSpPr>
            <p:cNvPr id="22" name="Isosceles Triangle 21"/>
            <p:cNvSpPr/>
            <p:nvPr/>
          </p:nvSpPr>
          <p:spPr>
            <a:xfrm>
              <a:off x="6781800" y="3990359"/>
              <a:ext cx="1711101" cy="2486641"/>
            </a:xfrm>
            <a:prstGeom prst="triangle">
              <a:avLst>
                <a:gd name="adj" fmla="val 69225"/>
              </a:avLst>
            </a:prstGeom>
            <a:solidFill>
              <a:srgbClr val="E8D4B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lide Number Placeholder 2"/>
          <p:cNvSpPr>
            <a:spLocks noGrp="1"/>
          </p:cNvSpPr>
          <p:nvPr>
            <p:ph type="sldNum" sz="quarter" idx="12"/>
          </p:nvPr>
        </p:nvSpPr>
        <p:spPr/>
        <p:txBody>
          <a:bodyPr/>
          <a:lstStyle/>
          <a:p>
            <a:pPr>
              <a:defRPr/>
            </a:pPr>
            <a:fld id="{94ABA8D7-01AB-4934-8EB2-4FC804FF4FDF}" type="slidenum">
              <a:rPr lang="en-US" smtClean="0"/>
              <a:pPr>
                <a:defRPr/>
              </a:pPr>
              <a:t>25</a:t>
            </a:fld>
            <a:endParaRPr lang="en-US"/>
          </a:p>
        </p:txBody>
      </p:sp>
    </p:spTree>
    <p:extLst>
      <p:ext uri="{BB962C8B-B14F-4D97-AF65-F5344CB8AC3E}">
        <p14:creationId xmlns:p14="http://schemas.microsoft.com/office/powerpoint/2010/main" val="1670247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8.33333E-7 -4.81481E-6 L 0.3283 -0.20208 " pathEditMode="relative" rAng="0" ptsTypes="AA">
                                      <p:cBhvr>
                                        <p:cTn id="6" dur="2000" fill="hold"/>
                                        <p:tgtEl>
                                          <p:spTgt spid="24"/>
                                        </p:tgtEl>
                                        <p:attrNameLst>
                                          <p:attrName>ppt_x</p:attrName>
                                          <p:attrName>ppt_y</p:attrName>
                                        </p:attrNameLst>
                                      </p:cBhvr>
                                      <p:rCtr x="16406" y="-10116"/>
                                    </p:animMotion>
                                  </p:childTnLst>
                                </p:cTn>
                              </p:par>
                              <p:par>
                                <p:cTn id="7" presetID="10"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animEffect transition="in" filter="fade">
                                      <p:cBhvr>
                                        <p:cTn id="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p:cNvGrpSpPr/>
          <p:nvPr/>
        </p:nvGrpSpPr>
        <p:grpSpPr>
          <a:xfrm>
            <a:off x="6339793" y="1086346"/>
            <a:ext cx="2408015" cy="2486641"/>
            <a:chOff x="6888385" y="637559"/>
            <a:chExt cx="2408015" cy="2486641"/>
          </a:xfrm>
        </p:grpSpPr>
        <p:sp>
          <p:nvSpPr>
            <p:cNvPr id="18" name="Isosceles Triangle 17"/>
            <p:cNvSpPr/>
            <p:nvPr/>
          </p:nvSpPr>
          <p:spPr>
            <a:xfrm>
              <a:off x="6918771" y="637559"/>
              <a:ext cx="2377629" cy="2486641"/>
            </a:xfrm>
            <a:prstGeom prst="triangle">
              <a:avLst/>
            </a:prstGeom>
            <a:solidFill>
              <a:srgbClr val="E8D4B6"/>
            </a:solidFill>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a:p>
          </p:txBody>
        </p:sp>
        <p:sp>
          <p:nvSpPr>
            <p:cNvPr id="20" name="Isosceles Triangle 19"/>
            <p:cNvSpPr/>
            <p:nvPr/>
          </p:nvSpPr>
          <p:spPr>
            <a:xfrm>
              <a:off x="6888385" y="637559"/>
              <a:ext cx="1711101" cy="2486641"/>
            </a:xfrm>
            <a:prstGeom prst="triangle">
              <a:avLst>
                <a:gd name="adj" fmla="val 6922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p:txBody>
          <a:bodyPr/>
          <a:lstStyle/>
          <a:p>
            <a:r>
              <a:rPr lang="en-US" dirty="0"/>
              <a:t>Partitioned Path Profiling: Goal</a:t>
            </a:r>
          </a:p>
        </p:txBody>
      </p:sp>
      <p:pic>
        <p:nvPicPr>
          <p:cNvPr id="4" name="Picture 319" descr="machine"/>
          <p:cNvPicPr>
            <a:picLocks noChangeAspect="1" noChangeArrowheads="1"/>
          </p:cNvPicPr>
          <p:nvPr/>
        </p:nvPicPr>
        <p:blipFill>
          <a:blip r:embed="rId2">
            <a:extLst>
              <a:ext uri="{28A0092B-C50C-407E-A947-70E740481C1C}">
                <a14:useLocalDpi xmlns:a14="http://schemas.microsoft.com/office/drawing/2010/main" val="0"/>
              </a:ext>
            </a:extLst>
          </a:blip>
          <a:srcRect r="88333" b="86667"/>
          <a:stretch>
            <a:fillRect/>
          </a:stretch>
        </p:blipFill>
        <p:spPr bwMode="auto">
          <a:xfrm>
            <a:off x="3838244" y="4252806"/>
            <a:ext cx="1066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19" descr="machine"/>
          <p:cNvPicPr>
            <a:picLocks noChangeAspect="1" noChangeArrowheads="1"/>
          </p:cNvPicPr>
          <p:nvPr/>
        </p:nvPicPr>
        <p:blipFill>
          <a:blip r:embed="rId2">
            <a:extLst>
              <a:ext uri="{28A0092B-C50C-407E-A947-70E740481C1C}">
                <a14:useLocalDpi xmlns:a14="http://schemas.microsoft.com/office/drawing/2010/main" val="0"/>
              </a:ext>
            </a:extLst>
          </a:blip>
          <a:srcRect r="88333" b="86667"/>
          <a:stretch>
            <a:fillRect/>
          </a:stretch>
        </p:blipFill>
        <p:spPr bwMode="auto">
          <a:xfrm>
            <a:off x="7010400" y="4267200"/>
            <a:ext cx="1066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6"/>
          <p:cNvCxnSpPr/>
          <p:nvPr/>
        </p:nvCxnSpPr>
        <p:spPr>
          <a:xfrm>
            <a:off x="3381044" y="5029200"/>
            <a:ext cx="198120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8" name="Straight Connector 7"/>
          <p:cNvCxnSpPr/>
          <p:nvPr/>
        </p:nvCxnSpPr>
        <p:spPr>
          <a:xfrm>
            <a:off x="6568392" y="5033776"/>
            <a:ext cx="1981200"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1" name="Straight Connector 10"/>
          <p:cNvCxnSpPr/>
          <p:nvPr/>
        </p:nvCxnSpPr>
        <p:spPr>
          <a:xfrm>
            <a:off x="5362244" y="5029200"/>
            <a:ext cx="1206148" cy="1"/>
          </a:xfrm>
          <a:prstGeom prst="line">
            <a:avLst/>
          </a:prstGeom>
          <a:ln w="38100"/>
        </p:spPr>
        <p:style>
          <a:lnRef idx="1">
            <a:schemeClr val="dk1"/>
          </a:lnRef>
          <a:fillRef idx="0">
            <a:schemeClr val="dk1"/>
          </a:fillRef>
          <a:effectRef idx="0">
            <a:schemeClr val="dk1"/>
          </a:effectRef>
          <a:fontRef idx="minor">
            <a:schemeClr val="tx1"/>
          </a:fontRef>
        </p:style>
      </p:cxnSp>
      <p:sp>
        <p:nvSpPr>
          <p:cNvPr id="14" name="Isosceles Triangle 13"/>
          <p:cNvSpPr/>
          <p:nvPr/>
        </p:nvSpPr>
        <p:spPr>
          <a:xfrm>
            <a:off x="5587001" y="5029201"/>
            <a:ext cx="800100" cy="1515143"/>
          </a:xfrm>
          <a:prstGeom prst="triangl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p:cNvSpPr/>
          <p:nvPr/>
        </p:nvSpPr>
        <p:spPr>
          <a:xfrm>
            <a:off x="6788649" y="3649700"/>
            <a:ext cx="762000" cy="512764"/>
          </a:xfrm>
          <a:prstGeom prst="triangl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a:p>
        </p:txBody>
      </p:sp>
      <p:sp>
        <p:nvSpPr>
          <p:cNvPr id="17" name="Isosceles Triangle 16"/>
          <p:cNvSpPr/>
          <p:nvPr/>
        </p:nvSpPr>
        <p:spPr>
          <a:xfrm>
            <a:off x="7696201" y="3649701"/>
            <a:ext cx="652409" cy="512763"/>
          </a:xfrm>
          <a:prstGeom prst="triangle">
            <a:avLst/>
          </a:prstGeom>
          <a:solidFill>
            <a:srgbClr val="BEBEBE"/>
          </a:solidFill>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a:p>
        </p:txBody>
      </p:sp>
      <p:grpSp>
        <p:nvGrpSpPr>
          <p:cNvPr id="23" name="Group 22"/>
          <p:cNvGrpSpPr/>
          <p:nvPr/>
        </p:nvGrpSpPr>
        <p:grpSpPr>
          <a:xfrm>
            <a:off x="3152445" y="1583713"/>
            <a:ext cx="2408015" cy="2486641"/>
            <a:chOff x="6781800" y="3990359"/>
            <a:chExt cx="2408015" cy="2486641"/>
          </a:xfrm>
        </p:grpSpPr>
        <p:sp>
          <p:nvSpPr>
            <p:cNvPr id="21" name="Isosceles Triangle 20"/>
            <p:cNvSpPr/>
            <p:nvPr/>
          </p:nvSpPr>
          <p:spPr>
            <a:xfrm>
              <a:off x="6812186" y="3990359"/>
              <a:ext cx="2377629" cy="2486641"/>
            </a:xfrm>
            <a:prstGeom prst="triangle">
              <a:avLst/>
            </a:prstGeom>
            <a:solidFill>
              <a:schemeClr val="bg1"/>
            </a:solidFill>
            <a:ln>
              <a:solidFill>
                <a:srgbClr val="E8D4B6"/>
              </a:solidFill>
            </a:ln>
            <a:effectLst/>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a:p>
          </p:txBody>
        </p:sp>
        <p:sp>
          <p:nvSpPr>
            <p:cNvPr id="22" name="Isosceles Triangle 21"/>
            <p:cNvSpPr/>
            <p:nvPr/>
          </p:nvSpPr>
          <p:spPr>
            <a:xfrm>
              <a:off x="6781800" y="3990359"/>
              <a:ext cx="1711101" cy="2486641"/>
            </a:xfrm>
            <a:prstGeom prst="triangle">
              <a:avLst>
                <a:gd name="adj" fmla="val 69225"/>
              </a:avLst>
            </a:prstGeom>
            <a:solidFill>
              <a:srgbClr val="E8D4B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lide Number Placeholder 2"/>
          <p:cNvSpPr>
            <a:spLocks noGrp="1"/>
          </p:cNvSpPr>
          <p:nvPr>
            <p:ph type="sldNum" sz="quarter" idx="12"/>
          </p:nvPr>
        </p:nvSpPr>
        <p:spPr/>
        <p:txBody>
          <a:bodyPr/>
          <a:lstStyle/>
          <a:p>
            <a:pPr>
              <a:defRPr/>
            </a:pPr>
            <a:fld id="{94ABA8D7-01AB-4934-8EB2-4FC804FF4FDF}" type="slidenum">
              <a:rPr lang="en-US" smtClean="0"/>
              <a:pPr>
                <a:defRPr/>
              </a:pPr>
              <a:t>26</a:t>
            </a:fld>
            <a:endParaRPr lang="en-US"/>
          </a:p>
        </p:txBody>
      </p:sp>
    </p:spTree>
    <p:extLst>
      <p:ext uri="{BB962C8B-B14F-4D97-AF65-F5344CB8AC3E}">
        <p14:creationId xmlns:p14="http://schemas.microsoft.com/office/powerpoint/2010/main" val="38713326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pattFill prst="pct5">
          <a:fgClr>
            <a:schemeClr val="bg2"/>
          </a:fgClr>
          <a:bgClr>
            <a:schemeClr val="bg1"/>
          </a:bgClr>
        </a:pattFill>
        <a:effectLst/>
      </p:bgPr>
    </p:bg>
    <p:spTree>
      <p:nvGrpSpPr>
        <p:cNvPr id="1" name=""/>
        <p:cNvGrpSpPr/>
        <p:nvPr/>
      </p:nvGrpSpPr>
      <p:grpSpPr>
        <a:xfrm>
          <a:off x="0" y="0"/>
          <a:ext cx="0" cy="0"/>
          <a:chOff x="0" y="0"/>
          <a:chExt cx="0" cy="0"/>
        </a:xfrm>
      </p:grpSpPr>
      <p:pic>
        <p:nvPicPr>
          <p:cNvPr id="35" name="Picture 319" descr="machine"/>
          <p:cNvPicPr>
            <a:picLocks noChangeAspect="1" noChangeArrowheads="1"/>
          </p:cNvPicPr>
          <p:nvPr/>
        </p:nvPicPr>
        <p:blipFill>
          <a:blip r:embed="rId2">
            <a:extLst>
              <a:ext uri="{28A0092B-C50C-407E-A947-70E740481C1C}">
                <a14:useLocalDpi xmlns:a14="http://schemas.microsoft.com/office/drawing/2010/main" val="0"/>
              </a:ext>
            </a:extLst>
          </a:blip>
          <a:srcRect r="88333" b="86667"/>
          <a:stretch>
            <a:fillRect/>
          </a:stretch>
        </p:blipFill>
        <p:spPr bwMode="auto">
          <a:xfrm>
            <a:off x="7035800" y="4929188"/>
            <a:ext cx="1066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319" descr="machine"/>
          <p:cNvPicPr>
            <a:picLocks noChangeAspect="1" noChangeArrowheads="1"/>
          </p:cNvPicPr>
          <p:nvPr/>
        </p:nvPicPr>
        <p:blipFill>
          <a:blip r:embed="rId2">
            <a:extLst>
              <a:ext uri="{28A0092B-C50C-407E-A947-70E740481C1C}">
                <a14:useLocalDpi xmlns:a14="http://schemas.microsoft.com/office/drawing/2010/main" val="0"/>
              </a:ext>
            </a:extLst>
          </a:blip>
          <a:srcRect r="88333" b="86667"/>
          <a:stretch>
            <a:fillRect/>
          </a:stretch>
        </p:blipFill>
        <p:spPr bwMode="auto">
          <a:xfrm>
            <a:off x="4533900" y="4838700"/>
            <a:ext cx="1066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6" name="Title 1"/>
          <p:cNvSpPr>
            <a:spLocks noGrp="1"/>
          </p:cNvSpPr>
          <p:nvPr>
            <p:ph type="title"/>
          </p:nvPr>
        </p:nvSpPr>
        <p:spPr>
          <a:xfrm>
            <a:off x="1981200" y="111126"/>
            <a:ext cx="8229600" cy="574675"/>
          </a:xfrm>
        </p:spPr>
        <p:txBody>
          <a:bodyPr/>
          <a:lstStyle/>
          <a:p>
            <a:r>
              <a:rPr lang="en-US" dirty="0"/>
              <a:t>P3: Overview and Challenges</a:t>
            </a:r>
          </a:p>
        </p:txBody>
      </p:sp>
      <p:sp>
        <p:nvSpPr>
          <p:cNvPr id="2" name="Isosceles Triangle 1"/>
          <p:cNvSpPr/>
          <p:nvPr/>
        </p:nvSpPr>
        <p:spPr>
          <a:xfrm>
            <a:off x="2819400" y="982663"/>
            <a:ext cx="990600" cy="762000"/>
          </a:xfrm>
          <a:prstGeom prst="triangle">
            <a:avLst/>
          </a:prstGeom>
          <a:solidFill>
            <a:srgbClr val="E8D4B6"/>
          </a:solidFill>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a:p>
        </p:txBody>
      </p:sp>
      <p:sp>
        <p:nvSpPr>
          <p:cNvPr id="5" name="Isosceles Triangle 4"/>
          <p:cNvSpPr/>
          <p:nvPr/>
        </p:nvSpPr>
        <p:spPr>
          <a:xfrm>
            <a:off x="4419600" y="990600"/>
            <a:ext cx="990600" cy="762000"/>
          </a:xfrm>
          <a:prstGeom prst="triangl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a:p>
        </p:txBody>
      </p:sp>
      <p:sp>
        <p:nvSpPr>
          <p:cNvPr id="6" name="Isosceles Triangle 5"/>
          <p:cNvSpPr/>
          <p:nvPr/>
        </p:nvSpPr>
        <p:spPr>
          <a:xfrm>
            <a:off x="6259513" y="969963"/>
            <a:ext cx="990600" cy="762000"/>
          </a:xfrm>
          <a:prstGeom prst="triangle">
            <a:avLst/>
          </a:prstGeom>
          <a:solidFill>
            <a:srgbClr val="BEBEBE"/>
          </a:solidFill>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a:p>
        </p:txBody>
      </p:sp>
      <p:sp>
        <p:nvSpPr>
          <p:cNvPr id="9" name="Isosceles Triangle 8"/>
          <p:cNvSpPr/>
          <p:nvPr/>
        </p:nvSpPr>
        <p:spPr>
          <a:xfrm>
            <a:off x="8153400" y="990600"/>
            <a:ext cx="990600" cy="762000"/>
          </a:xfrm>
          <a:prstGeom prst="triangle">
            <a:avLst/>
          </a:prstGeom>
          <a:solidFill>
            <a:srgbClr val="7030A0"/>
          </a:solidFill>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a:p>
        </p:txBody>
      </p:sp>
      <p:sp>
        <p:nvSpPr>
          <p:cNvPr id="10" name="Isosceles Triangle 9"/>
          <p:cNvSpPr/>
          <p:nvPr/>
        </p:nvSpPr>
        <p:spPr>
          <a:xfrm>
            <a:off x="3657600" y="3124200"/>
            <a:ext cx="990600" cy="762000"/>
          </a:xfrm>
          <a:prstGeom prst="triangl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a:p>
        </p:txBody>
      </p:sp>
      <p:sp>
        <p:nvSpPr>
          <p:cNvPr id="13" name="Isosceles Triangle 12"/>
          <p:cNvSpPr/>
          <p:nvPr/>
        </p:nvSpPr>
        <p:spPr>
          <a:xfrm>
            <a:off x="4114800" y="3124200"/>
            <a:ext cx="533400" cy="762000"/>
          </a:xfrm>
          <a:prstGeom prst="triangle">
            <a:avLst>
              <a:gd name="adj" fmla="val 6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36" name="Group 35"/>
          <p:cNvGrpSpPr>
            <a:grpSpLocks/>
          </p:cNvGrpSpPr>
          <p:nvPr/>
        </p:nvGrpSpPr>
        <p:grpSpPr bwMode="auto">
          <a:xfrm>
            <a:off x="5105400" y="3124200"/>
            <a:ext cx="990600" cy="762000"/>
            <a:chOff x="3581400" y="3124200"/>
            <a:chExt cx="990600" cy="762000"/>
          </a:xfrm>
        </p:grpSpPr>
        <p:sp>
          <p:nvSpPr>
            <p:cNvPr id="15" name="Isosceles Triangle 14"/>
            <p:cNvSpPr/>
            <p:nvPr/>
          </p:nvSpPr>
          <p:spPr>
            <a:xfrm>
              <a:off x="3581400" y="3124200"/>
              <a:ext cx="990600" cy="762000"/>
            </a:xfrm>
            <a:prstGeom prst="triangle">
              <a:avLst/>
            </a:prstGeom>
            <a:solidFill>
              <a:schemeClr val="bg1"/>
            </a:solidFill>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a:p>
          </p:txBody>
        </p:sp>
        <p:sp>
          <p:nvSpPr>
            <p:cNvPr id="16" name="Isosceles Triangle 15"/>
            <p:cNvSpPr/>
            <p:nvPr/>
          </p:nvSpPr>
          <p:spPr>
            <a:xfrm>
              <a:off x="4038600" y="3124200"/>
              <a:ext cx="533400" cy="762000"/>
            </a:xfrm>
            <a:prstGeom prst="triangle">
              <a:avLst>
                <a:gd name="adj" fmla="val 6701"/>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17" name="Isosceles Triangle 16"/>
          <p:cNvSpPr/>
          <p:nvPr/>
        </p:nvSpPr>
        <p:spPr>
          <a:xfrm>
            <a:off x="7353300" y="3208338"/>
            <a:ext cx="990600" cy="762000"/>
          </a:xfrm>
          <a:prstGeom prst="triangle">
            <a:avLst/>
          </a:prstGeom>
          <a:solidFill>
            <a:schemeClr val="bg1"/>
          </a:solidFill>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a:p>
        </p:txBody>
      </p:sp>
      <p:sp>
        <p:nvSpPr>
          <p:cNvPr id="14" name="Isosceles Triangle 13"/>
          <p:cNvSpPr/>
          <p:nvPr/>
        </p:nvSpPr>
        <p:spPr>
          <a:xfrm rot="238743">
            <a:off x="7683501" y="3236914"/>
            <a:ext cx="354013" cy="746125"/>
          </a:xfrm>
          <a:prstGeom prst="triangle">
            <a:avLst>
              <a:gd name="adj" fmla="val 38610"/>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Isosceles Triangle 18"/>
          <p:cNvSpPr/>
          <p:nvPr/>
        </p:nvSpPr>
        <p:spPr>
          <a:xfrm>
            <a:off x="8458200" y="3200400"/>
            <a:ext cx="990600" cy="762000"/>
          </a:xfrm>
          <a:prstGeom prst="triangle">
            <a:avLst/>
          </a:prstGeom>
          <a:solidFill>
            <a:srgbClr val="7030A0"/>
          </a:solidFill>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a:p>
        </p:txBody>
      </p:sp>
      <p:sp>
        <p:nvSpPr>
          <p:cNvPr id="18" name="Isosceles Triangle 17"/>
          <p:cNvSpPr/>
          <p:nvPr/>
        </p:nvSpPr>
        <p:spPr>
          <a:xfrm>
            <a:off x="8801100" y="3233778"/>
            <a:ext cx="647700" cy="736600"/>
          </a:xfrm>
          <a:prstGeom prst="triangle">
            <a:avLst>
              <a:gd name="adj" fmla="val 2380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33" name="Group 32"/>
          <p:cNvGrpSpPr>
            <a:grpSpLocks/>
          </p:cNvGrpSpPr>
          <p:nvPr/>
        </p:nvGrpSpPr>
        <p:grpSpPr bwMode="auto">
          <a:xfrm>
            <a:off x="9525000" y="3200400"/>
            <a:ext cx="990600" cy="762000"/>
            <a:chOff x="8001000" y="3200400"/>
            <a:chExt cx="990600" cy="762000"/>
          </a:xfrm>
        </p:grpSpPr>
        <p:sp>
          <p:nvSpPr>
            <p:cNvPr id="21" name="Isosceles Triangle 20"/>
            <p:cNvSpPr/>
            <p:nvPr/>
          </p:nvSpPr>
          <p:spPr>
            <a:xfrm>
              <a:off x="8001000" y="3200400"/>
              <a:ext cx="990600" cy="762000"/>
            </a:xfrm>
            <a:prstGeom prst="triangle">
              <a:avLst/>
            </a:prstGeom>
            <a:solidFill>
              <a:srgbClr val="7030A0"/>
            </a:solidFill>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a:p>
          </p:txBody>
        </p:sp>
        <p:sp>
          <p:nvSpPr>
            <p:cNvPr id="24" name="Isosceles Triangle 23"/>
            <p:cNvSpPr/>
            <p:nvPr/>
          </p:nvSpPr>
          <p:spPr>
            <a:xfrm>
              <a:off x="8001000" y="3200400"/>
              <a:ext cx="685800" cy="762000"/>
            </a:xfrm>
            <a:prstGeom prst="triangle">
              <a:avLst>
                <a:gd name="adj" fmla="val 71993"/>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sp>
        <p:nvSpPr>
          <p:cNvPr id="26" name="Rectangle 25"/>
          <p:cNvSpPr/>
          <p:nvPr/>
        </p:nvSpPr>
        <p:spPr>
          <a:xfrm>
            <a:off x="2990851" y="1845488"/>
            <a:ext cx="7659221" cy="1181248"/>
          </a:xfrm>
          <a:prstGeom prst="rect">
            <a:avLst/>
          </a:prstGeom>
          <a:ln>
            <a:noFill/>
          </a:ln>
        </p:spPr>
        <p:style>
          <a:lnRef idx="2">
            <a:schemeClr val="accent3"/>
          </a:lnRef>
          <a:fillRef idx="1">
            <a:schemeClr val="lt1"/>
          </a:fillRef>
          <a:effectRef idx="0">
            <a:schemeClr val="accent3"/>
          </a:effectRef>
          <a:fontRef idx="minor">
            <a:schemeClr val="dk1"/>
          </a:fontRef>
        </p:style>
        <p:txBody>
          <a:bodyPr anchor="ctr"/>
          <a:lstStyle/>
          <a:p>
            <a:pPr algn="ctr">
              <a:defRPr/>
            </a:pPr>
            <a:endParaRPr lang="en-US" dirty="0"/>
          </a:p>
        </p:txBody>
      </p:sp>
      <p:sp>
        <p:nvSpPr>
          <p:cNvPr id="11280" name="TextBox 26"/>
          <p:cNvSpPr txBox="1">
            <a:spLocks noChangeArrowheads="1"/>
          </p:cNvSpPr>
          <p:nvPr/>
        </p:nvSpPr>
        <p:spPr bwMode="auto">
          <a:xfrm>
            <a:off x="1600201" y="2209800"/>
            <a:ext cx="101021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sz="1400" dirty="0"/>
              <a:t>Profitable</a:t>
            </a:r>
          </a:p>
          <a:p>
            <a:r>
              <a:rPr lang="en-US" sz="1400" dirty="0"/>
              <a:t>Procedure</a:t>
            </a:r>
          </a:p>
          <a:p>
            <a:r>
              <a:rPr lang="en-US" sz="1400" dirty="0"/>
              <a:t>Selection</a:t>
            </a:r>
          </a:p>
        </p:txBody>
      </p:sp>
      <p:sp>
        <p:nvSpPr>
          <p:cNvPr id="11281" name="TextBox 28"/>
          <p:cNvSpPr txBox="1">
            <a:spLocks noChangeArrowheads="1"/>
          </p:cNvSpPr>
          <p:nvPr/>
        </p:nvSpPr>
        <p:spPr bwMode="auto">
          <a:xfrm>
            <a:off x="1623848" y="3313212"/>
            <a:ext cx="12096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sz="1400" dirty="0"/>
              <a:t>Path Selection</a:t>
            </a:r>
          </a:p>
        </p:txBody>
      </p:sp>
      <p:sp>
        <p:nvSpPr>
          <p:cNvPr id="30" name="TextBox 29"/>
          <p:cNvSpPr txBox="1">
            <a:spLocks noChangeArrowheads="1"/>
          </p:cNvSpPr>
          <p:nvPr/>
        </p:nvSpPr>
        <p:spPr bwMode="auto">
          <a:xfrm>
            <a:off x="1600200" y="4724401"/>
            <a:ext cx="10810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sz="1400"/>
              <a:t>Distribution</a:t>
            </a:r>
          </a:p>
        </p:txBody>
      </p:sp>
      <p:grpSp>
        <p:nvGrpSpPr>
          <p:cNvPr id="20" name="Group 19"/>
          <p:cNvGrpSpPr/>
          <p:nvPr/>
        </p:nvGrpSpPr>
        <p:grpSpPr>
          <a:xfrm>
            <a:off x="3032089" y="2222023"/>
            <a:ext cx="6707679" cy="601892"/>
            <a:chOff x="1646473" y="2067028"/>
            <a:chExt cx="6707679" cy="601892"/>
          </a:xfrm>
        </p:grpSpPr>
        <p:sp>
          <p:nvSpPr>
            <p:cNvPr id="3" name="Rectangle 2"/>
            <p:cNvSpPr/>
            <p:nvPr/>
          </p:nvSpPr>
          <p:spPr>
            <a:xfrm>
              <a:off x="1738311" y="2149926"/>
              <a:ext cx="6615841" cy="369332"/>
            </a:xfrm>
            <a:prstGeom prst="rect">
              <a:avLst/>
            </a:prstGeom>
            <a:solidFill>
              <a:schemeClr val="bg1"/>
            </a:solidFill>
          </p:spPr>
          <p:txBody>
            <a:bodyPr wrap="square">
              <a:spAutoFit/>
            </a:bodyPr>
            <a:lstStyle/>
            <a:p>
              <a:pPr lvl="1" eaLnBrk="1" hangingPunct="1">
                <a:defRPr/>
              </a:pPr>
              <a:r>
                <a:rPr lang="en-US" dirty="0"/>
                <a:t>C1: How do we select a procedure for partitioning its paths</a:t>
              </a:r>
            </a:p>
          </p:txBody>
        </p:sp>
        <p:pic>
          <p:nvPicPr>
            <p:cNvPr id="12" name="Picture 11"/>
            <p:cNvPicPr>
              <a:picLocks noChangeAspect="1"/>
            </p:cNvPicPr>
            <p:nvPr/>
          </p:nvPicPr>
          <p:blipFill>
            <a:blip r:embed="rId3"/>
            <a:stretch>
              <a:fillRect/>
            </a:stretch>
          </p:blipFill>
          <p:spPr>
            <a:xfrm>
              <a:off x="1646473" y="2067028"/>
              <a:ext cx="589854" cy="601892"/>
            </a:xfrm>
            <a:prstGeom prst="rect">
              <a:avLst/>
            </a:prstGeom>
          </p:spPr>
        </p:pic>
      </p:grpSp>
      <p:grpSp>
        <p:nvGrpSpPr>
          <p:cNvPr id="32" name="Group 31"/>
          <p:cNvGrpSpPr/>
          <p:nvPr/>
        </p:nvGrpSpPr>
        <p:grpSpPr>
          <a:xfrm>
            <a:off x="7343819" y="2912290"/>
            <a:ext cx="2133600" cy="1104159"/>
            <a:chOff x="7448029" y="4197762"/>
            <a:chExt cx="2133600" cy="1045365"/>
          </a:xfrm>
        </p:grpSpPr>
        <p:sp>
          <p:nvSpPr>
            <p:cNvPr id="31" name="Rectangle 30"/>
            <p:cNvSpPr/>
            <p:nvPr/>
          </p:nvSpPr>
          <p:spPr>
            <a:xfrm>
              <a:off x="7448029" y="4197762"/>
              <a:ext cx="2133600" cy="10453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28"/>
            <p:cNvGrpSpPr/>
            <p:nvPr/>
          </p:nvGrpSpPr>
          <p:grpSpPr>
            <a:xfrm>
              <a:off x="8171929" y="4418280"/>
              <a:ext cx="990600" cy="762000"/>
              <a:chOff x="8171929" y="4418280"/>
              <a:chExt cx="990600" cy="762000"/>
            </a:xfrm>
          </p:grpSpPr>
          <p:sp>
            <p:nvSpPr>
              <p:cNvPr id="43" name="Isosceles Triangle 42"/>
              <p:cNvSpPr/>
              <p:nvPr/>
            </p:nvSpPr>
            <p:spPr bwMode="auto">
              <a:xfrm>
                <a:off x="8171929" y="4418280"/>
                <a:ext cx="990600" cy="762000"/>
              </a:xfrm>
              <a:prstGeom prst="triangle">
                <a:avLst/>
              </a:prstGeom>
              <a:solidFill>
                <a:schemeClr val="bg1"/>
              </a:solidFill>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a:p>
            </p:txBody>
          </p:sp>
          <p:sp>
            <p:nvSpPr>
              <p:cNvPr id="44" name="Isosceles Triangle 43"/>
              <p:cNvSpPr/>
              <p:nvPr/>
            </p:nvSpPr>
            <p:spPr bwMode="auto">
              <a:xfrm>
                <a:off x="8171929" y="4418280"/>
                <a:ext cx="685800" cy="762000"/>
              </a:xfrm>
              <a:prstGeom prst="triangle">
                <a:avLst>
                  <a:gd name="adj" fmla="val 71993"/>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grpSp>
      <p:sp>
        <p:nvSpPr>
          <p:cNvPr id="7" name="Rectangle 6"/>
          <p:cNvSpPr/>
          <p:nvPr/>
        </p:nvSpPr>
        <p:spPr>
          <a:xfrm>
            <a:off x="2705100" y="2771910"/>
            <a:ext cx="7962900" cy="30692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p:cNvGrpSpPr/>
          <p:nvPr/>
        </p:nvGrpSpPr>
        <p:grpSpPr>
          <a:xfrm>
            <a:off x="2917107" y="3034536"/>
            <a:ext cx="7732964" cy="1024540"/>
            <a:chOff x="2286000" y="3018651"/>
            <a:chExt cx="5257800" cy="1024540"/>
          </a:xfrm>
          <a:solidFill>
            <a:schemeClr val="bg1"/>
          </a:solidFill>
        </p:grpSpPr>
        <p:sp>
          <p:nvSpPr>
            <p:cNvPr id="4" name="Rectangle 3"/>
            <p:cNvSpPr/>
            <p:nvPr/>
          </p:nvSpPr>
          <p:spPr>
            <a:xfrm>
              <a:off x="2286000" y="3059668"/>
              <a:ext cx="5257800" cy="923330"/>
            </a:xfrm>
            <a:prstGeom prst="rect">
              <a:avLst/>
            </a:prstGeom>
            <a:grpFill/>
          </p:spPr>
          <p:txBody>
            <a:bodyPr wrap="square">
              <a:spAutoFit/>
            </a:bodyPr>
            <a:lstStyle/>
            <a:p>
              <a:pPr lvl="1" eaLnBrk="1" hangingPunct="1">
                <a:defRPr/>
              </a:pPr>
              <a:r>
                <a:rPr lang="en-US" dirty="0"/>
                <a:t>   C2: Precise &amp; Efficient profiling of a subset of intra-procedural paths</a:t>
              </a:r>
            </a:p>
            <a:p>
              <a:pPr lvl="1" eaLnBrk="1" hangingPunct="1">
                <a:defRPr/>
              </a:pPr>
              <a:r>
                <a:rPr lang="en-US" dirty="0"/>
                <a:t> </a:t>
              </a:r>
            </a:p>
            <a:p>
              <a:pPr lvl="1" eaLnBrk="1" hangingPunct="1">
                <a:defRPr/>
              </a:pPr>
              <a:r>
                <a:rPr lang="en-US" dirty="0"/>
                <a:t>   C3: How to form the path partition of a procedure</a:t>
              </a:r>
            </a:p>
          </p:txBody>
        </p:sp>
        <p:pic>
          <p:nvPicPr>
            <p:cNvPr id="23" name="Picture 22"/>
            <p:cNvPicPr>
              <a:picLocks noChangeAspect="1"/>
            </p:cNvPicPr>
            <p:nvPr/>
          </p:nvPicPr>
          <p:blipFill>
            <a:blip r:embed="rId3"/>
            <a:stretch>
              <a:fillRect/>
            </a:stretch>
          </p:blipFill>
          <p:spPr>
            <a:xfrm>
              <a:off x="2364177" y="3018651"/>
              <a:ext cx="411612" cy="502682"/>
            </a:xfrm>
            <a:prstGeom prst="rect">
              <a:avLst/>
            </a:prstGeom>
            <a:grpFill/>
          </p:spPr>
        </p:pic>
        <p:pic>
          <p:nvPicPr>
            <p:cNvPr id="39" name="Picture 38"/>
            <p:cNvPicPr>
              <a:picLocks noChangeAspect="1"/>
            </p:cNvPicPr>
            <p:nvPr/>
          </p:nvPicPr>
          <p:blipFill>
            <a:blip r:embed="rId3"/>
            <a:stretch>
              <a:fillRect/>
            </a:stretch>
          </p:blipFill>
          <p:spPr>
            <a:xfrm>
              <a:off x="2335965" y="3540509"/>
              <a:ext cx="433610" cy="502682"/>
            </a:xfrm>
            <a:prstGeom prst="rect">
              <a:avLst/>
            </a:prstGeom>
            <a:grpFill/>
          </p:spPr>
        </p:pic>
      </p:grpSp>
      <p:grpSp>
        <p:nvGrpSpPr>
          <p:cNvPr id="27" name="Group 26"/>
          <p:cNvGrpSpPr/>
          <p:nvPr/>
        </p:nvGrpSpPr>
        <p:grpSpPr>
          <a:xfrm>
            <a:off x="2895600" y="4648200"/>
            <a:ext cx="7722488" cy="502682"/>
            <a:chOff x="826930" y="5500244"/>
            <a:chExt cx="6640669" cy="502682"/>
          </a:xfrm>
        </p:grpSpPr>
        <p:sp>
          <p:nvSpPr>
            <p:cNvPr id="28" name="Content Placeholder 2"/>
            <p:cNvSpPr txBox="1">
              <a:spLocks/>
            </p:cNvSpPr>
            <p:nvPr/>
          </p:nvSpPr>
          <p:spPr bwMode="auto">
            <a:xfrm>
              <a:off x="826930" y="5562600"/>
              <a:ext cx="6640669" cy="381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har char="•"/>
                <a:defRPr sz="24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eaLnBrk="1" hangingPunct="1">
                <a:buNone/>
                <a:defRPr/>
              </a:pPr>
              <a:r>
                <a:rPr lang="en-US" sz="1800" dirty="0"/>
                <a:t>   C4: How to distribute the profiles for effective load balancing</a:t>
              </a:r>
            </a:p>
            <a:p>
              <a:pPr>
                <a:defRPr/>
              </a:pPr>
              <a:endParaRPr lang="en-US" sz="1800" dirty="0"/>
            </a:p>
          </p:txBody>
        </p:sp>
        <p:pic>
          <p:nvPicPr>
            <p:cNvPr id="40" name="Picture 39"/>
            <p:cNvPicPr>
              <a:picLocks noChangeAspect="1"/>
            </p:cNvPicPr>
            <p:nvPr/>
          </p:nvPicPr>
          <p:blipFill>
            <a:blip r:embed="rId3"/>
            <a:stretch>
              <a:fillRect/>
            </a:stretch>
          </p:blipFill>
          <p:spPr>
            <a:xfrm>
              <a:off x="924031" y="5500244"/>
              <a:ext cx="492628" cy="502682"/>
            </a:xfrm>
            <a:prstGeom prst="rect">
              <a:avLst/>
            </a:prstGeom>
          </p:spPr>
        </p:pic>
      </p:grpSp>
      <p:sp>
        <p:nvSpPr>
          <p:cNvPr id="8" name="Slide Number Placeholder 7"/>
          <p:cNvSpPr>
            <a:spLocks noGrp="1"/>
          </p:cNvSpPr>
          <p:nvPr>
            <p:ph type="sldNum" sz="quarter" idx="12"/>
          </p:nvPr>
        </p:nvSpPr>
        <p:spPr/>
        <p:txBody>
          <a:bodyPr/>
          <a:lstStyle/>
          <a:p>
            <a:pPr>
              <a:defRPr/>
            </a:pPr>
            <a:fld id="{94ABA8D7-01AB-4934-8EB2-4FC804FF4FDF}" type="slidenum">
              <a:rPr lang="en-US" smtClean="0"/>
              <a:pPr>
                <a:defRPr/>
              </a:pPr>
              <a:t>27</a:t>
            </a:fld>
            <a:endParaRPr lang="en-US"/>
          </a:p>
        </p:txBody>
      </p:sp>
    </p:spTree>
    <p:extLst>
      <p:ext uri="{BB962C8B-B14F-4D97-AF65-F5344CB8AC3E}">
        <p14:creationId xmlns:p14="http://schemas.microsoft.com/office/powerpoint/2010/main" val="2056488814"/>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path" presetSubtype="0" accel="50000" decel="50000" fill="hold" grpId="0" nodeType="clickEffect">
                                  <p:stCondLst>
                                    <p:cond delay="0"/>
                                  </p:stCondLst>
                                  <p:childTnLst>
                                    <p:animMotion origin="layout" path="M 4.0766E-17 0 L -3.33333E-6 0.13889 " pathEditMode="relative" rAng="0" ptsTypes="AA">
                                      <p:cBhvr>
                                        <p:cTn id="6" dur="2000" fill="hold"/>
                                        <p:tgtEl>
                                          <p:spTgt spid="5"/>
                                        </p:tgtEl>
                                        <p:attrNameLst>
                                          <p:attrName>ppt_x</p:attrName>
                                          <p:attrName>ppt_y</p:attrName>
                                        </p:attrNameLst>
                                      </p:cBhvr>
                                      <p:rCtr x="-208" y="6944"/>
                                    </p:animMotion>
                                  </p:childTnLst>
                                </p:cTn>
                              </p:par>
                              <p:par>
                                <p:cTn id="7" presetID="1" presetClass="entr" presetSubtype="0" fill="hold" grpId="0" nodeType="withEffect">
                                  <p:stCondLst>
                                    <p:cond delay="0"/>
                                  </p:stCondLst>
                                  <p:childTnLst>
                                    <p:set>
                                      <p:cBhvr>
                                        <p:cTn id="8" dur="1" fill="hold">
                                          <p:stCondLst>
                                            <p:cond delay="0"/>
                                          </p:stCondLst>
                                        </p:cTn>
                                        <p:tgtEl>
                                          <p:spTgt spid="11280"/>
                                        </p:tgtEl>
                                        <p:attrNameLst>
                                          <p:attrName>style.visibility</p:attrName>
                                        </p:attrNameLst>
                                      </p:cBhvr>
                                      <p:to>
                                        <p:strVal val="visible"/>
                                      </p:to>
                                    </p:set>
                                  </p:childTnLst>
                                </p:cTn>
                              </p:par>
                              <p:par>
                                <p:cTn id="9" presetID="42" presetClass="path" presetSubtype="0" accel="50000" decel="50000" fill="hold" grpId="0" nodeType="withEffect">
                                  <p:stCondLst>
                                    <p:cond delay="0"/>
                                  </p:stCondLst>
                                  <p:childTnLst>
                                    <p:animMotion origin="layout" path="M 3.33333E-6 0 L 3.33333E-6 0.13889 " pathEditMode="relative" rAng="0" ptsTypes="AA">
                                      <p:cBhvr>
                                        <p:cTn id="10" dur="2000" fill="hold"/>
                                        <p:tgtEl>
                                          <p:spTgt spid="9"/>
                                        </p:tgtEl>
                                        <p:attrNameLst>
                                          <p:attrName>ppt_x</p:attrName>
                                          <p:attrName>ppt_y</p:attrName>
                                        </p:attrNameLst>
                                      </p:cBhvr>
                                      <p:rCtr x="0" y="6944"/>
                                    </p:animMotion>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 presetClass="entr" presetSubtype="0" fill="hold" grpId="0" nodeType="withEffect">
                                  <p:stCondLst>
                                    <p:cond delay="0"/>
                                  </p:stCondLst>
                                  <p:childTnLst>
                                    <p:set>
                                      <p:cBhvr>
                                        <p:cTn id="17" dur="1" fill="hold">
                                          <p:stCondLst>
                                            <p:cond delay="0"/>
                                          </p:stCondLst>
                                        </p:cTn>
                                        <p:tgtEl>
                                          <p:spTgt spid="11281"/>
                                        </p:tgtEl>
                                        <p:attrNameLst>
                                          <p:attrName>style.visibility</p:attrName>
                                        </p:attrNameLst>
                                      </p:cBhvr>
                                      <p:to>
                                        <p:strVal val="visible"/>
                                      </p:to>
                                    </p:set>
                                  </p:childTnLst>
                                </p:cTn>
                              </p:par>
                              <p:par>
                                <p:cTn id="18" presetID="10" presetClass="entr" presetSubtype="0"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500"/>
                                        <p:tgtEl>
                                          <p:spTgt spid="19"/>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par>
                                <p:cTn id="33" presetID="10" presetClass="entr" presetSubtype="0" fill="hold" nodeType="with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fade">
                                      <p:cBhvr>
                                        <p:cTn id="35" dur="500"/>
                                        <p:tgtEl>
                                          <p:spTgt spid="36"/>
                                        </p:tgtEl>
                                      </p:cBhvr>
                                    </p:animEffect>
                                  </p:childTnLst>
                                </p:cTn>
                              </p:par>
                              <p:par>
                                <p:cTn id="36" presetID="10" presetClass="entr" presetSubtype="0" fill="hold" nodeType="withEffect">
                                  <p:stCondLst>
                                    <p:cond delay="0"/>
                                  </p:stCondLst>
                                  <p:childTnLst>
                                    <p:set>
                                      <p:cBhvr>
                                        <p:cTn id="37" dur="1" fill="hold">
                                          <p:stCondLst>
                                            <p:cond delay="0"/>
                                          </p:stCondLst>
                                        </p:cTn>
                                        <p:tgtEl>
                                          <p:spTgt spid="33"/>
                                        </p:tgtEl>
                                        <p:attrNameLst>
                                          <p:attrName>style.visibility</p:attrName>
                                        </p:attrNameLst>
                                      </p:cBhvr>
                                      <p:to>
                                        <p:strVal val="visible"/>
                                      </p:to>
                                    </p:set>
                                    <p:animEffect transition="in" filter="fade">
                                      <p:cBhvr>
                                        <p:cTn id="38" dur="500"/>
                                        <p:tgtEl>
                                          <p:spTgt spid="33"/>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fade">
                                      <p:cBhvr>
                                        <p:cTn id="41" dur="500"/>
                                        <p:tgtEl>
                                          <p:spTgt spid="26"/>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30"/>
                                        </p:tgtEl>
                                        <p:attrNameLst>
                                          <p:attrName>style.visibility</p:attrName>
                                        </p:attrNameLst>
                                      </p:cBhvr>
                                      <p:to>
                                        <p:strVal val="visible"/>
                                      </p:to>
                                    </p:set>
                                  </p:childTnLst>
                                </p:cTn>
                              </p:par>
                              <p:par>
                                <p:cTn id="46" presetID="35" presetClass="path" presetSubtype="0" accel="50000" decel="50000" fill="hold" nodeType="withEffect">
                                  <p:stCondLst>
                                    <p:cond delay="0"/>
                                  </p:stCondLst>
                                  <p:childTnLst>
                                    <p:animMotion origin="layout" path="M 3.33333E-6 -2.22222E-6 L -0.4875 -0.00347 " pathEditMode="relative" rAng="0" ptsTypes="AA">
                                      <p:cBhvr>
                                        <p:cTn id="47" dur="2000" fill="hold"/>
                                        <p:tgtEl>
                                          <p:spTgt spid="33"/>
                                        </p:tgtEl>
                                        <p:attrNameLst>
                                          <p:attrName>ppt_x</p:attrName>
                                          <p:attrName>ppt_y</p:attrName>
                                        </p:attrNameLst>
                                      </p:cBhvr>
                                      <p:rCtr x="-24375" y="-185"/>
                                    </p:animMotion>
                                  </p:childTnLst>
                                </p:cTn>
                              </p:par>
                              <p:par>
                                <p:cTn id="48" presetID="63" presetClass="path" presetSubtype="0" accel="50000" decel="50000" fill="hold" nodeType="withEffect">
                                  <p:stCondLst>
                                    <p:cond delay="0"/>
                                  </p:stCondLst>
                                  <p:childTnLst>
                                    <p:animMotion origin="layout" path="M -3.33333E-6 -1.11111E-6 L 0.48333 0.01111 " pathEditMode="relative" rAng="0" ptsTypes="AA">
                                      <p:cBhvr>
                                        <p:cTn id="49" dur="2000" fill="hold"/>
                                        <p:tgtEl>
                                          <p:spTgt spid="36"/>
                                        </p:tgtEl>
                                        <p:attrNameLst>
                                          <p:attrName>ppt_x</p:attrName>
                                          <p:attrName>ppt_y</p:attrName>
                                        </p:attrNameLst>
                                      </p:cBhvr>
                                      <p:rCtr x="24375" y="370"/>
                                    </p:animMotion>
                                  </p:childTnLst>
                                </p:cTn>
                              </p:par>
                              <p:par>
                                <p:cTn id="50" presetID="63" presetClass="path" presetSubtype="0" accel="50000" decel="50000" fill="hold" grpId="0" nodeType="withEffect">
                                  <p:stCondLst>
                                    <p:cond delay="0"/>
                                  </p:stCondLst>
                                  <p:childTnLst>
                                    <p:animMotion origin="layout" path="M -3.33333E-6 -2.59259E-6 L 0.49584 0.4456 " pathEditMode="relative" rAng="0" ptsTypes="AA">
                                      <p:cBhvr>
                                        <p:cTn id="51" dur="2000" fill="hold"/>
                                        <p:tgtEl>
                                          <p:spTgt spid="2"/>
                                        </p:tgtEl>
                                        <p:attrNameLst>
                                          <p:attrName>ppt_x</p:attrName>
                                          <p:attrName>ppt_y</p:attrName>
                                        </p:attrNameLst>
                                      </p:cBhvr>
                                      <p:rCtr x="24792" y="22269"/>
                                    </p:animMotion>
                                  </p:childTnLst>
                                </p:cTn>
                              </p:par>
                              <p:par>
                                <p:cTn id="52" presetID="35" presetClass="path" presetSubtype="0" accel="50000" decel="50000" fill="hold" grpId="0" nodeType="withEffect">
                                  <p:stCondLst>
                                    <p:cond delay="0"/>
                                  </p:stCondLst>
                                  <p:childTnLst>
                                    <p:animMotion origin="layout" path="M 1.38889E-6 -7.40741E-7 L -0.28455 0.44745 " pathEditMode="relative" rAng="0" ptsTypes="AA">
                                      <p:cBhvr>
                                        <p:cTn id="53" dur="2000" fill="hold"/>
                                        <p:tgtEl>
                                          <p:spTgt spid="6"/>
                                        </p:tgtEl>
                                        <p:attrNameLst>
                                          <p:attrName>ppt_x</p:attrName>
                                          <p:attrName>ppt_y</p:attrName>
                                        </p:attrNameLst>
                                      </p:cBhvr>
                                      <p:rCtr x="-14236" y="22361"/>
                                    </p:animMotion>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32"/>
                                        </p:tgtEl>
                                        <p:attrNameLst>
                                          <p:attrName>style.visibility</p:attrName>
                                        </p:attrNameLst>
                                      </p:cBhvr>
                                      <p:to>
                                        <p:strVal val="visible"/>
                                      </p:to>
                                    </p:set>
                                    <p:animEffect transition="in" filter="fade">
                                      <p:cBhvr>
                                        <p:cTn id="58" dur="500"/>
                                        <p:tgtEl>
                                          <p:spTgt spid="32"/>
                                        </p:tgtEl>
                                      </p:cBhvr>
                                    </p:animEffec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20"/>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7"/>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25"/>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9" grpId="0" animBg="1"/>
      <p:bldP spid="10" grpId="0" animBg="1"/>
      <p:bldP spid="13" grpId="0" animBg="1"/>
      <p:bldP spid="17" grpId="0" animBg="1"/>
      <p:bldP spid="14" grpId="0" animBg="1"/>
      <p:bldP spid="19" grpId="0" animBg="1"/>
      <p:bldP spid="18" grpId="0" animBg="1"/>
      <p:bldP spid="26" grpId="0" animBg="1"/>
      <p:bldP spid="11280" grpId="0"/>
      <p:bldP spid="11281" grpId="0"/>
      <p:bldP spid="30" grpId="0"/>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81000"/>
            <a:ext cx="8229600" cy="574040"/>
          </a:xfrm>
        </p:spPr>
        <p:txBody>
          <a:bodyPr>
            <a:normAutofit fontScale="90000"/>
          </a:bodyPr>
          <a:lstStyle/>
          <a:p>
            <a:r>
              <a:rPr lang="en-US" dirty="0"/>
              <a:t>C2: Precise &amp; Efficient Profiling of Subset of </a:t>
            </a:r>
            <a:br>
              <a:rPr lang="en-US" dirty="0"/>
            </a:br>
            <a:r>
              <a:rPr lang="en-US" dirty="0"/>
              <a:t>Intra-Procedural Paths</a:t>
            </a:r>
          </a:p>
        </p:txBody>
      </p:sp>
      <p:grpSp>
        <p:nvGrpSpPr>
          <p:cNvPr id="4" name="Group 3"/>
          <p:cNvGrpSpPr/>
          <p:nvPr/>
        </p:nvGrpSpPr>
        <p:grpSpPr>
          <a:xfrm>
            <a:off x="4597675" y="1219201"/>
            <a:ext cx="2408015" cy="2486641"/>
            <a:chOff x="6781800" y="3990359"/>
            <a:chExt cx="2408015" cy="2486641"/>
          </a:xfrm>
        </p:grpSpPr>
        <p:sp>
          <p:nvSpPr>
            <p:cNvPr id="5" name="Isosceles Triangle 4"/>
            <p:cNvSpPr/>
            <p:nvPr/>
          </p:nvSpPr>
          <p:spPr>
            <a:xfrm>
              <a:off x="6812186" y="3990359"/>
              <a:ext cx="2377629" cy="2486641"/>
            </a:xfrm>
            <a:prstGeom prst="triangle">
              <a:avLst/>
            </a:prstGeom>
            <a:solidFill>
              <a:schemeClr val="bg1"/>
            </a:solidFill>
            <a:ln>
              <a:solidFill>
                <a:srgbClr val="E8D4B6"/>
              </a:solidFill>
            </a:ln>
            <a:effectLst/>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a:p>
          </p:txBody>
        </p:sp>
        <p:sp>
          <p:nvSpPr>
            <p:cNvPr id="6" name="Isosceles Triangle 5"/>
            <p:cNvSpPr/>
            <p:nvPr/>
          </p:nvSpPr>
          <p:spPr>
            <a:xfrm>
              <a:off x="6781800" y="3990359"/>
              <a:ext cx="1711101" cy="2486641"/>
            </a:xfrm>
            <a:prstGeom prst="triangle">
              <a:avLst>
                <a:gd name="adj" fmla="val 69225"/>
              </a:avLst>
            </a:prstGeom>
            <a:solidFill>
              <a:srgbClr val="E8D4B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Left Brace 6"/>
          <p:cNvSpPr/>
          <p:nvPr/>
        </p:nvSpPr>
        <p:spPr>
          <a:xfrm rot="16200000">
            <a:off x="5292044" y="3174270"/>
            <a:ext cx="381000" cy="1652461"/>
          </a:xfrm>
          <a:prstGeom prst="leftBrace">
            <a:avLst/>
          </a:prstGeom>
          <a:ln w="381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TextBox 7"/>
          <p:cNvSpPr txBox="1"/>
          <p:nvPr/>
        </p:nvSpPr>
        <p:spPr>
          <a:xfrm>
            <a:off x="4177028" y="4295159"/>
            <a:ext cx="2080698" cy="461665"/>
          </a:xfrm>
          <a:prstGeom prst="rect">
            <a:avLst/>
          </a:prstGeom>
          <a:noFill/>
        </p:spPr>
        <p:txBody>
          <a:bodyPr wrap="none" rtlCol="0">
            <a:spAutoFit/>
          </a:bodyPr>
          <a:lstStyle/>
          <a:p>
            <a:r>
              <a:rPr lang="en-US" sz="2400" b="1" i="1" dirty="0"/>
              <a:t>I</a:t>
            </a:r>
            <a:r>
              <a:rPr lang="en-US" dirty="0"/>
              <a:t> : Interesting Paths</a:t>
            </a:r>
          </a:p>
        </p:txBody>
      </p:sp>
      <p:sp>
        <p:nvSpPr>
          <p:cNvPr id="11" name="Left Brace 10"/>
          <p:cNvSpPr/>
          <p:nvPr/>
        </p:nvSpPr>
        <p:spPr>
          <a:xfrm rot="16200000">
            <a:off x="6499453" y="3684761"/>
            <a:ext cx="381000" cy="631478"/>
          </a:xfrm>
          <a:prstGeom prst="leftBrace">
            <a:avLst/>
          </a:prstGeom>
          <a:ln w="381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extBox 11"/>
          <p:cNvSpPr txBox="1"/>
          <p:nvPr/>
        </p:nvSpPr>
        <p:spPr>
          <a:xfrm>
            <a:off x="6502674" y="4343401"/>
            <a:ext cx="2401748" cy="461665"/>
          </a:xfrm>
          <a:prstGeom prst="rect">
            <a:avLst/>
          </a:prstGeom>
          <a:noFill/>
        </p:spPr>
        <p:txBody>
          <a:bodyPr wrap="none" rtlCol="0">
            <a:spAutoFit/>
          </a:bodyPr>
          <a:lstStyle/>
          <a:p>
            <a:r>
              <a:rPr lang="en-US" sz="2400" b="1" i="1" dirty="0"/>
              <a:t>I</a:t>
            </a:r>
            <a:r>
              <a:rPr lang="en-US" dirty="0"/>
              <a:t> : Un-Interesting Paths</a:t>
            </a:r>
          </a:p>
        </p:txBody>
      </p:sp>
      <p:sp>
        <p:nvSpPr>
          <p:cNvPr id="13" name="TextBox 12"/>
          <p:cNvSpPr txBox="1"/>
          <p:nvPr/>
        </p:nvSpPr>
        <p:spPr>
          <a:xfrm>
            <a:off x="2692674" y="5029200"/>
            <a:ext cx="4648200" cy="923330"/>
          </a:xfrm>
          <a:prstGeom prst="rect">
            <a:avLst/>
          </a:prstGeom>
          <a:noFill/>
        </p:spPr>
        <p:txBody>
          <a:bodyPr wrap="square" rtlCol="0">
            <a:spAutoFit/>
          </a:bodyPr>
          <a:lstStyle/>
          <a:p>
            <a:r>
              <a:rPr lang="en-US" dirty="0"/>
              <a:t>Preciseness:   </a:t>
            </a:r>
            <a:r>
              <a:rPr lang="en-US" dirty="0" err="1"/>
              <a:t>pid</a:t>
            </a:r>
            <a:r>
              <a:rPr lang="en-US" dirty="0"/>
              <a:t>(</a:t>
            </a:r>
            <a:r>
              <a:rPr lang="en-US" dirty="0" err="1"/>
              <a:t>i</a:t>
            </a:r>
            <a:r>
              <a:rPr lang="en-US" dirty="0"/>
              <a:t>) ≠ </a:t>
            </a:r>
            <a:r>
              <a:rPr lang="en-US" dirty="0" err="1"/>
              <a:t>pid</a:t>
            </a:r>
            <a:r>
              <a:rPr lang="en-US" dirty="0"/>
              <a:t> (j) where </a:t>
            </a:r>
            <a:r>
              <a:rPr lang="en-US" dirty="0" err="1"/>
              <a:t>i</a:t>
            </a:r>
            <a:r>
              <a:rPr lang="en-US" dirty="0"/>
              <a:t>, j </a:t>
            </a:r>
            <a:r>
              <a:rPr lang="az-Cyrl-AZ" dirty="0"/>
              <a:t>Є</a:t>
            </a:r>
            <a:r>
              <a:rPr lang="en-US" dirty="0"/>
              <a:t> </a:t>
            </a:r>
            <a:r>
              <a:rPr lang="en-US" b="1" i="1" dirty="0"/>
              <a:t>I</a:t>
            </a:r>
          </a:p>
          <a:p>
            <a:r>
              <a:rPr lang="en-US" b="1" i="1" dirty="0"/>
              <a:t>	          </a:t>
            </a:r>
            <a:r>
              <a:rPr lang="en-US" dirty="0" err="1"/>
              <a:t>pid</a:t>
            </a:r>
            <a:r>
              <a:rPr lang="en-US" dirty="0"/>
              <a:t>(</a:t>
            </a:r>
            <a:r>
              <a:rPr lang="en-US" dirty="0" err="1"/>
              <a:t>i</a:t>
            </a:r>
            <a:r>
              <a:rPr lang="en-US" dirty="0"/>
              <a:t>) ≠ </a:t>
            </a:r>
            <a:r>
              <a:rPr lang="en-US" dirty="0" err="1"/>
              <a:t>pid</a:t>
            </a:r>
            <a:r>
              <a:rPr lang="en-US" dirty="0"/>
              <a:t> (j) where i </a:t>
            </a:r>
            <a:r>
              <a:rPr lang="az-Cyrl-AZ" dirty="0"/>
              <a:t>Є</a:t>
            </a:r>
            <a:r>
              <a:rPr lang="en-US" dirty="0"/>
              <a:t> </a:t>
            </a:r>
            <a:r>
              <a:rPr lang="en-US" b="1" i="1" dirty="0"/>
              <a:t>I, </a:t>
            </a:r>
            <a:r>
              <a:rPr lang="en-US" dirty="0"/>
              <a:t>j </a:t>
            </a:r>
            <a:r>
              <a:rPr lang="az-Cyrl-AZ" dirty="0"/>
              <a:t>Є</a:t>
            </a:r>
            <a:r>
              <a:rPr lang="en-US" dirty="0"/>
              <a:t> </a:t>
            </a:r>
            <a:endParaRPr lang="en-US" b="1" i="1" dirty="0"/>
          </a:p>
          <a:p>
            <a:r>
              <a:rPr lang="en-US" b="1" i="1" dirty="0"/>
              <a:t>			</a:t>
            </a:r>
            <a:r>
              <a:rPr lang="en-US" dirty="0"/>
              <a:t>  </a:t>
            </a:r>
          </a:p>
        </p:txBody>
      </p:sp>
      <p:cxnSp>
        <p:nvCxnSpPr>
          <p:cNvPr id="15" name="Straight Connector 14"/>
          <p:cNvCxnSpPr/>
          <p:nvPr/>
        </p:nvCxnSpPr>
        <p:spPr>
          <a:xfrm>
            <a:off x="6578874" y="4425188"/>
            <a:ext cx="15240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6495415" y="5306199"/>
            <a:ext cx="319318" cy="461665"/>
          </a:xfrm>
          <a:prstGeom prst="rect">
            <a:avLst/>
          </a:prstGeom>
          <a:noFill/>
        </p:spPr>
        <p:txBody>
          <a:bodyPr wrap="none" rtlCol="0">
            <a:spAutoFit/>
          </a:bodyPr>
          <a:lstStyle/>
          <a:p>
            <a:r>
              <a:rPr lang="en-US" sz="2400" b="1" i="1" dirty="0"/>
              <a:t>I</a:t>
            </a:r>
            <a:r>
              <a:rPr lang="en-US" dirty="0"/>
              <a:t> </a:t>
            </a:r>
          </a:p>
        </p:txBody>
      </p:sp>
      <p:cxnSp>
        <p:nvCxnSpPr>
          <p:cNvPr id="18" name="Straight Connector 17"/>
          <p:cNvCxnSpPr/>
          <p:nvPr/>
        </p:nvCxnSpPr>
        <p:spPr>
          <a:xfrm>
            <a:off x="6544821" y="5397919"/>
            <a:ext cx="15240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2743200" y="5791201"/>
            <a:ext cx="7391400" cy="646331"/>
          </a:xfrm>
          <a:prstGeom prst="rect">
            <a:avLst/>
          </a:prstGeom>
          <a:noFill/>
        </p:spPr>
        <p:txBody>
          <a:bodyPr wrap="square" rtlCol="0">
            <a:spAutoFit/>
          </a:bodyPr>
          <a:lstStyle/>
          <a:p>
            <a:r>
              <a:rPr lang="en-US" dirty="0"/>
              <a:t>Efficiency:   Number of probes is preferably lesser than the number of probes in BL </a:t>
            </a:r>
            <a:r>
              <a:rPr lang="en-US" b="1" i="1" dirty="0"/>
              <a:t>		</a:t>
            </a:r>
            <a:r>
              <a:rPr lang="en-US" dirty="0"/>
              <a:t>  </a:t>
            </a:r>
          </a:p>
        </p:txBody>
      </p:sp>
      <p:sp>
        <p:nvSpPr>
          <p:cNvPr id="3" name="Slide Number Placeholder 2"/>
          <p:cNvSpPr>
            <a:spLocks noGrp="1"/>
          </p:cNvSpPr>
          <p:nvPr>
            <p:ph type="sldNum" sz="quarter" idx="12"/>
          </p:nvPr>
        </p:nvSpPr>
        <p:spPr/>
        <p:txBody>
          <a:bodyPr/>
          <a:lstStyle/>
          <a:p>
            <a:pPr>
              <a:defRPr/>
            </a:pPr>
            <a:fld id="{94ABA8D7-01AB-4934-8EB2-4FC804FF4FDF}" type="slidenum">
              <a:rPr lang="en-US" smtClean="0"/>
              <a:pPr>
                <a:defRPr/>
              </a:pPr>
              <a:t>28</a:t>
            </a:fld>
            <a:endParaRPr lang="en-US"/>
          </a:p>
        </p:txBody>
      </p:sp>
    </p:spTree>
    <p:extLst>
      <p:ext uri="{BB962C8B-B14F-4D97-AF65-F5344CB8AC3E}">
        <p14:creationId xmlns:p14="http://schemas.microsoft.com/office/powerpoint/2010/main" val="21698674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1981200" y="111126"/>
            <a:ext cx="8229600" cy="574675"/>
          </a:xfrm>
        </p:spPr>
        <p:txBody>
          <a:bodyPr/>
          <a:lstStyle/>
          <a:p>
            <a:pPr eaLnBrk="1" hangingPunct="1"/>
            <a:r>
              <a:rPr lang="en-US" sz="2800" dirty="0"/>
              <a:t>Selective Path Profiling (PASTE’02)</a:t>
            </a:r>
          </a:p>
        </p:txBody>
      </p:sp>
      <p:sp>
        <p:nvSpPr>
          <p:cNvPr id="13315" name="Content Placeholder 1"/>
          <p:cNvSpPr>
            <a:spLocks noGrp="1"/>
          </p:cNvSpPr>
          <p:nvPr>
            <p:ph idx="1"/>
          </p:nvPr>
        </p:nvSpPr>
        <p:spPr>
          <a:xfrm>
            <a:off x="1940719" y="658460"/>
            <a:ext cx="8229600" cy="1843087"/>
          </a:xfrm>
        </p:spPr>
        <p:txBody>
          <a:bodyPr/>
          <a:lstStyle/>
          <a:p>
            <a:r>
              <a:rPr lang="en-US" dirty="0"/>
              <a:t>SPP has three steps</a:t>
            </a:r>
          </a:p>
          <a:p>
            <a:pPr lvl="1"/>
            <a:r>
              <a:rPr lang="en-US" dirty="0"/>
              <a:t>Labeling: Process </a:t>
            </a:r>
            <a:r>
              <a:rPr lang="en-US" dirty="0">
                <a:solidFill>
                  <a:srgbClr val="FF0000"/>
                </a:solidFill>
              </a:rPr>
              <a:t>uninteresting edges (no interesting paths passing through these edges) </a:t>
            </a:r>
            <a:r>
              <a:rPr lang="en-US" dirty="0"/>
              <a:t>before interesting edges</a:t>
            </a:r>
          </a:p>
        </p:txBody>
      </p:sp>
      <p:sp>
        <p:nvSpPr>
          <p:cNvPr id="196" name="Oval 19"/>
          <p:cNvSpPr/>
          <p:nvPr/>
        </p:nvSpPr>
        <p:spPr bwMode="auto">
          <a:xfrm>
            <a:off x="3298825" y="289560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98" name="Straight Arrow Connector 24"/>
          <p:cNvCxnSpPr/>
          <p:nvPr/>
        </p:nvCxnSpPr>
        <p:spPr bwMode="auto">
          <a:xfrm>
            <a:off x="3417888" y="3000376"/>
            <a:ext cx="1458912" cy="885825"/>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9" name="Straight Arrow Connector 24"/>
          <p:cNvCxnSpPr>
            <a:stCxn id="196" idx="4"/>
          </p:cNvCxnSpPr>
          <p:nvPr/>
        </p:nvCxnSpPr>
        <p:spPr bwMode="auto">
          <a:xfrm>
            <a:off x="3368676" y="3017838"/>
            <a:ext cx="188913" cy="944562"/>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01" name="Straight Arrow Connector 24"/>
          <p:cNvCxnSpPr>
            <a:stCxn id="196" idx="3"/>
          </p:cNvCxnSpPr>
          <p:nvPr/>
        </p:nvCxnSpPr>
        <p:spPr bwMode="auto">
          <a:xfrm flipH="1">
            <a:off x="2362200" y="2999938"/>
            <a:ext cx="957084" cy="962463"/>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333781" y="2574023"/>
            <a:ext cx="312906" cy="369332"/>
          </a:xfrm>
          <a:prstGeom prst="rect">
            <a:avLst/>
          </a:prstGeom>
          <a:noFill/>
        </p:spPr>
        <p:txBody>
          <a:bodyPr wrap="none" rtlCol="0">
            <a:spAutoFit/>
          </a:bodyPr>
          <a:lstStyle/>
          <a:p>
            <a:r>
              <a:rPr lang="en-US" dirty="0"/>
              <a:t>a</a:t>
            </a:r>
          </a:p>
        </p:txBody>
      </p:sp>
      <p:sp>
        <p:nvSpPr>
          <p:cNvPr id="206" name="TextBox 205"/>
          <p:cNvSpPr txBox="1"/>
          <p:nvPr/>
        </p:nvSpPr>
        <p:spPr>
          <a:xfrm>
            <a:off x="2415334" y="3878132"/>
            <a:ext cx="312906" cy="369332"/>
          </a:xfrm>
          <a:prstGeom prst="rect">
            <a:avLst/>
          </a:prstGeom>
          <a:noFill/>
        </p:spPr>
        <p:txBody>
          <a:bodyPr wrap="none" rtlCol="0">
            <a:spAutoFit/>
          </a:bodyPr>
          <a:lstStyle/>
          <a:p>
            <a:r>
              <a:rPr lang="en-US" dirty="0"/>
              <a:t>b</a:t>
            </a:r>
          </a:p>
        </p:txBody>
      </p:sp>
      <p:sp>
        <p:nvSpPr>
          <p:cNvPr id="208" name="TextBox 207"/>
          <p:cNvSpPr txBox="1"/>
          <p:nvPr/>
        </p:nvSpPr>
        <p:spPr>
          <a:xfrm>
            <a:off x="3547287" y="3823772"/>
            <a:ext cx="300082" cy="369332"/>
          </a:xfrm>
          <a:prstGeom prst="rect">
            <a:avLst/>
          </a:prstGeom>
          <a:noFill/>
        </p:spPr>
        <p:txBody>
          <a:bodyPr wrap="none" rtlCol="0">
            <a:spAutoFit/>
          </a:bodyPr>
          <a:lstStyle/>
          <a:p>
            <a:r>
              <a:rPr lang="en-US" dirty="0"/>
              <a:t>c</a:t>
            </a:r>
          </a:p>
        </p:txBody>
      </p:sp>
      <p:sp>
        <p:nvSpPr>
          <p:cNvPr id="212" name="TextBox 211"/>
          <p:cNvSpPr txBox="1"/>
          <p:nvPr/>
        </p:nvSpPr>
        <p:spPr>
          <a:xfrm>
            <a:off x="4876800" y="3777295"/>
            <a:ext cx="312906" cy="369332"/>
          </a:xfrm>
          <a:prstGeom prst="rect">
            <a:avLst/>
          </a:prstGeom>
          <a:noFill/>
        </p:spPr>
        <p:txBody>
          <a:bodyPr wrap="none" rtlCol="0">
            <a:spAutoFit/>
          </a:bodyPr>
          <a:lstStyle/>
          <a:p>
            <a:r>
              <a:rPr lang="en-US" dirty="0"/>
              <a:t>d</a:t>
            </a:r>
          </a:p>
        </p:txBody>
      </p:sp>
      <p:sp>
        <p:nvSpPr>
          <p:cNvPr id="11" name="TextBox 10"/>
          <p:cNvSpPr txBox="1"/>
          <p:nvPr/>
        </p:nvSpPr>
        <p:spPr>
          <a:xfrm>
            <a:off x="2547807" y="3137993"/>
            <a:ext cx="319318" cy="369332"/>
          </a:xfrm>
          <a:prstGeom prst="rect">
            <a:avLst/>
          </a:prstGeom>
          <a:noFill/>
        </p:spPr>
        <p:txBody>
          <a:bodyPr wrap="none" rtlCol="0">
            <a:spAutoFit/>
          </a:bodyPr>
          <a:lstStyle/>
          <a:p>
            <a:r>
              <a:rPr lang="en-US" dirty="0"/>
              <a:t>0</a:t>
            </a:r>
          </a:p>
        </p:txBody>
      </p:sp>
      <p:sp>
        <p:nvSpPr>
          <p:cNvPr id="218" name="TextBox 217"/>
          <p:cNvSpPr txBox="1"/>
          <p:nvPr/>
        </p:nvSpPr>
        <p:spPr>
          <a:xfrm>
            <a:off x="3437589" y="3296502"/>
            <a:ext cx="460382" cy="369332"/>
          </a:xfrm>
          <a:prstGeom prst="rect">
            <a:avLst/>
          </a:prstGeom>
          <a:noFill/>
        </p:spPr>
        <p:txBody>
          <a:bodyPr wrap="none" rtlCol="0">
            <a:spAutoFit/>
          </a:bodyPr>
          <a:lstStyle/>
          <a:p>
            <a:r>
              <a:rPr lang="en-US" dirty="0" err="1"/>
              <a:t>Nb</a:t>
            </a:r>
            <a:endParaRPr lang="en-US" dirty="0"/>
          </a:p>
        </p:txBody>
      </p:sp>
      <p:sp>
        <p:nvSpPr>
          <p:cNvPr id="219" name="TextBox 218"/>
          <p:cNvSpPr txBox="1"/>
          <p:nvPr/>
        </p:nvSpPr>
        <p:spPr>
          <a:xfrm>
            <a:off x="4343401" y="3276600"/>
            <a:ext cx="854721" cy="369332"/>
          </a:xfrm>
          <a:prstGeom prst="rect">
            <a:avLst/>
          </a:prstGeom>
          <a:noFill/>
        </p:spPr>
        <p:txBody>
          <a:bodyPr wrap="none" rtlCol="0">
            <a:spAutoFit/>
          </a:bodyPr>
          <a:lstStyle/>
          <a:p>
            <a:r>
              <a:rPr lang="en-US" dirty="0" err="1"/>
              <a:t>Nb+Nc</a:t>
            </a:r>
            <a:endParaRPr lang="en-US" dirty="0"/>
          </a:p>
        </p:txBody>
      </p:sp>
      <p:sp>
        <p:nvSpPr>
          <p:cNvPr id="12" name="Isosceles Triangle 11"/>
          <p:cNvSpPr/>
          <p:nvPr/>
        </p:nvSpPr>
        <p:spPr>
          <a:xfrm>
            <a:off x="1861796" y="3937803"/>
            <a:ext cx="1011401" cy="14478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 name="Isosceles Triangle 223"/>
          <p:cNvSpPr/>
          <p:nvPr/>
        </p:nvSpPr>
        <p:spPr>
          <a:xfrm>
            <a:off x="3060308" y="3961961"/>
            <a:ext cx="978292" cy="14478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Isosceles Triangle 224"/>
          <p:cNvSpPr/>
          <p:nvPr/>
        </p:nvSpPr>
        <p:spPr>
          <a:xfrm>
            <a:off x="4387654" y="3878133"/>
            <a:ext cx="978292" cy="1531629"/>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Left Brace 225"/>
          <p:cNvSpPr/>
          <p:nvPr/>
        </p:nvSpPr>
        <p:spPr>
          <a:xfrm rot="16200000">
            <a:off x="2221023" y="5222047"/>
            <a:ext cx="311621" cy="992726"/>
          </a:xfrm>
          <a:prstGeom prst="leftBrace">
            <a:avLst/>
          </a:prstGeom>
          <a:ln w="381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8" name="TextBox 227"/>
          <p:cNvSpPr txBox="1"/>
          <p:nvPr/>
        </p:nvSpPr>
        <p:spPr>
          <a:xfrm>
            <a:off x="2415982" y="5715000"/>
            <a:ext cx="460382" cy="369332"/>
          </a:xfrm>
          <a:prstGeom prst="rect">
            <a:avLst/>
          </a:prstGeom>
          <a:noFill/>
        </p:spPr>
        <p:txBody>
          <a:bodyPr wrap="none" rtlCol="0">
            <a:spAutoFit/>
          </a:bodyPr>
          <a:lstStyle/>
          <a:p>
            <a:r>
              <a:rPr lang="en-US" dirty="0" err="1"/>
              <a:t>Nb</a:t>
            </a:r>
            <a:endParaRPr lang="en-US" dirty="0"/>
          </a:p>
        </p:txBody>
      </p:sp>
      <p:sp>
        <p:nvSpPr>
          <p:cNvPr id="229" name="Left Brace 228"/>
          <p:cNvSpPr/>
          <p:nvPr/>
        </p:nvSpPr>
        <p:spPr>
          <a:xfrm rot="16200000">
            <a:off x="3440223" y="5233715"/>
            <a:ext cx="311621" cy="992726"/>
          </a:xfrm>
          <a:prstGeom prst="leftBrace">
            <a:avLst/>
          </a:prstGeom>
          <a:ln w="381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0" name="TextBox 229"/>
          <p:cNvSpPr txBox="1"/>
          <p:nvPr/>
        </p:nvSpPr>
        <p:spPr>
          <a:xfrm>
            <a:off x="3635182" y="5726668"/>
            <a:ext cx="444352" cy="369332"/>
          </a:xfrm>
          <a:prstGeom prst="rect">
            <a:avLst/>
          </a:prstGeom>
          <a:noFill/>
        </p:spPr>
        <p:txBody>
          <a:bodyPr wrap="none" rtlCol="0">
            <a:spAutoFit/>
          </a:bodyPr>
          <a:lstStyle/>
          <a:p>
            <a:r>
              <a:rPr lang="en-US" dirty="0" err="1"/>
              <a:t>Nc</a:t>
            </a:r>
            <a:endParaRPr lang="en-US" dirty="0"/>
          </a:p>
        </p:txBody>
      </p:sp>
      <p:sp>
        <p:nvSpPr>
          <p:cNvPr id="232" name="Left Brace 231"/>
          <p:cNvSpPr/>
          <p:nvPr/>
        </p:nvSpPr>
        <p:spPr>
          <a:xfrm rot="16200000">
            <a:off x="4672247" y="5222048"/>
            <a:ext cx="311621" cy="992726"/>
          </a:xfrm>
          <a:prstGeom prst="leftBrace">
            <a:avLst/>
          </a:prstGeom>
          <a:ln w="381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6" name="TextBox 235"/>
          <p:cNvSpPr txBox="1"/>
          <p:nvPr/>
        </p:nvSpPr>
        <p:spPr>
          <a:xfrm>
            <a:off x="4867206" y="5715001"/>
            <a:ext cx="479618" cy="369332"/>
          </a:xfrm>
          <a:prstGeom prst="rect">
            <a:avLst/>
          </a:prstGeom>
          <a:noFill/>
        </p:spPr>
        <p:txBody>
          <a:bodyPr wrap="none" rtlCol="0">
            <a:spAutoFit/>
          </a:bodyPr>
          <a:lstStyle/>
          <a:p>
            <a:r>
              <a:rPr lang="en-US" dirty="0" err="1"/>
              <a:t>Nd</a:t>
            </a:r>
            <a:endParaRPr lang="en-US" dirty="0"/>
          </a:p>
        </p:txBody>
      </p:sp>
      <p:grpSp>
        <p:nvGrpSpPr>
          <p:cNvPr id="4" name="Group 3"/>
          <p:cNvGrpSpPr/>
          <p:nvPr/>
        </p:nvGrpSpPr>
        <p:grpSpPr>
          <a:xfrm>
            <a:off x="6268571" y="2594442"/>
            <a:ext cx="3515418" cy="3501559"/>
            <a:chOff x="4744571" y="2594441"/>
            <a:chExt cx="3515418" cy="3501559"/>
          </a:xfrm>
        </p:grpSpPr>
        <p:sp>
          <p:nvSpPr>
            <p:cNvPr id="260" name="Oval 19"/>
            <p:cNvSpPr/>
            <p:nvPr/>
          </p:nvSpPr>
          <p:spPr bwMode="auto">
            <a:xfrm>
              <a:off x="6181601" y="289560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261" name="Straight Arrow Connector 24"/>
            <p:cNvCxnSpPr/>
            <p:nvPr/>
          </p:nvCxnSpPr>
          <p:spPr bwMode="auto">
            <a:xfrm>
              <a:off x="6300664" y="3000375"/>
              <a:ext cx="1458912" cy="885825"/>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62" name="Straight Arrow Connector 24"/>
            <p:cNvCxnSpPr>
              <a:stCxn id="260" idx="4"/>
            </p:cNvCxnSpPr>
            <p:nvPr/>
          </p:nvCxnSpPr>
          <p:spPr bwMode="auto">
            <a:xfrm>
              <a:off x="6251451" y="3017838"/>
              <a:ext cx="188913" cy="944562"/>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63" name="Straight Arrow Connector 24"/>
            <p:cNvCxnSpPr>
              <a:stCxn id="260" idx="3"/>
            </p:cNvCxnSpPr>
            <p:nvPr/>
          </p:nvCxnSpPr>
          <p:spPr bwMode="auto">
            <a:xfrm flipH="1">
              <a:off x="5244976" y="2999937"/>
              <a:ext cx="957084" cy="962463"/>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264" name="TextBox 263"/>
            <p:cNvSpPr txBox="1"/>
            <p:nvPr/>
          </p:nvSpPr>
          <p:spPr>
            <a:xfrm>
              <a:off x="6207756" y="2594441"/>
              <a:ext cx="312906" cy="369332"/>
            </a:xfrm>
            <a:prstGeom prst="rect">
              <a:avLst/>
            </a:prstGeom>
            <a:noFill/>
          </p:spPr>
          <p:txBody>
            <a:bodyPr wrap="none" rtlCol="0">
              <a:spAutoFit/>
            </a:bodyPr>
            <a:lstStyle/>
            <a:p>
              <a:r>
                <a:rPr lang="en-US" dirty="0"/>
                <a:t>a</a:t>
              </a:r>
            </a:p>
          </p:txBody>
        </p:sp>
        <p:sp>
          <p:nvSpPr>
            <p:cNvPr id="265" name="TextBox 264"/>
            <p:cNvSpPr txBox="1"/>
            <p:nvPr/>
          </p:nvSpPr>
          <p:spPr>
            <a:xfrm>
              <a:off x="5298110" y="3878132"/>
              <a:ext cx="312906" cy="369332"/>
            </a:xfrm>
            <a:prstGeom prst="rect">
              <a:avLst/>
            </a:prstGeom>
            <a:noFill/>
          </p:spPr>
          <p:txBody>
            <a:bodyPr wrap="none" rtlCol="0">
              <a:spAutoFit/>
            </a:bodyPr>
            <a:lstStyle/>
            <a:p>
              <a:r>
                <a:rPr lang="en-US" dirty="0"/>
                <a:t>b</a:t>
              </a:r>
            </a:p>
          </p:txBody>
        </p:sp>
        <p:sp>
          <p:nvSpPr>
            <p:cNvPr id="266" name="TextBox 265"/>
            <p:cNvSpPr txBox="1"/>
            <p:nvPr/>
          </p:nvSpPr>
          <p:spPr>
            <a:xfrm>
              <a:off x="6430063" y="3823772"/>
              <a:ext cx="300082" cy="369332"/>
            </a:xfrm>
            <a:prstGeom prst="rect">
              <a:avLst/>
            </a:prstGeom>
            <a:noFill/>
          </p:spPr>
          <p:txBody>
            <a:bodyPr wrap="none" rtlCol="0">
              <a:spAutoFit/>
            </a:bodyPr>
            <a:lstStyle/>
            <a:p>
              <a:r>
                <a:rPr lang="en-US" dirty="0"/>
                <a:t>c</a:t>
              </a:r>
            </a:p>
          </p:txBody>
        </p:sp>
        <p:sp>
          <p:nvSpPr>
            <p:cNvPr id="267" name="TextBox 266"/>
            <p:cNvSpPr txBox="1"/>
            <p:nvPr/>
          </p:nvSpPr>
          <p:spPr>
            <a:xfrm>
              <a:off x="7759576" y="3777295"/>
              <a:ext cx="312906" cy="369332"/>
            </a:xfrm>
            <a:prstGeom prst="rect">
              <a:avLst/>
            </a:prstGeom>
            <a:noFill/>
          </p:spPr>
          <p:txBody>
            <a:bodyPr wrap="none" rtlCol="0">
              <a:spAutoFit/>
            </a:bodyPr>
            <a:lstStyle/>
            <a:p>
              <a:r>
                <a:rPr lang="en-US" dirty="0"/>
                <a:t>d</a:t>
              </a:r>
            </a:p>
          </p:txBody>
        </p:sp>
        <p:sp>
          <p:nvSpPr>
            <p:cNvPr id="268" name="TextBox 267"/>
            <p:cNvSpPr txBox="1"/>
            <p:nvPr/>
          </p:nvSpPr>
          <p:spPr>
            <a:xfrm>
              <a:off x="5430583" y="3137993"/>
              <a:ext cx="319318" cy="369332"/>
            </a:xfrm>
            <a:prstGeom prst="rect">
              <a:avLst/>
            </a:prstGeom>
            <a:noFill/>
          </p:spPr>
          <p:txBody>
            <a:bodyPr wrap="none" rtlCol="0">
              <a:spAutoFit/>
            </a:bodyPr>
            <a:lstStyle/>
            <a:p>
              <a:r>
                <a:rPr lang="en-US" dirty="0"/>
                <a:t>0</a:t>
              </a:r>
            </a:p>
          </p:txBody>
        </p:sp>
        <p:sp>
          <p:nvSpPr>
            <p:cNvPr id="269" name="TextBox 268"/>
            <p:cNvSpPr txBox="1"/>
            <p:nvPr/>
          </p:nvSpPr>
          <p:spPr>
            <a:xfrm>
              <a:off x="6320365" y="3296502"/>
              <a:ext cx="460382" cy="369332"/>
            </a:xfrm>
            <a:prstGeom prst="rect">
              <a:avLst/>
            </a:prstGeom>
            <a:noFill/>
          </p:spPr>
          <p:txBody>
            <a:bodyPr wrap="none" rtlCol="0">
              <a:spAutoFit/>
            </a:bodyPr>
            <a:lstStyle/>
            <a:p>
              <a:r>
                <a:rPr lang="en-US" dirty="0" err="1"/>
                <a:t>Nb</a:t>
              </a:r>
              <a:endParaRPr lang="en-US" dirty="0"/>
            </a:p>
          </p:txBody>
        </p:sp>
        <p:sp>
          <p:nvSpPr>
            <p:cNvPr id="270" name="TextBox 269"/>
            <p:cNvSpPr txBox="1"/>
            <p:nvPr/>
          </p:nvSpPr>
          <p:spPr>
            <a:xfrm>
              <a:off x="7226176" y="3276600"/>
              <a:ext cx="854721" cy="369332"/>
            </a:xfrm>
            <a:prstGeom prst="rect">
              <a:avLst/>
            </a:prstGeom>
            <a:noFill/>
          </p:spPr>
          <p:txBody>
            <a:bodyPr wrap="none" rtlCol="0">
              <a:spAutoFit/>
            </a:bodyPr>
            <a:lstStyle/>
            <a:p>
              <a:r>
                <a:rPr lang="en-US" dirty="0" err="1"/>
                <a:t>Nb+Nc</a:t>
              </a:r>
              <a:endParaRPr lang="en-US" dirty="0"/>
            </a:p>
          </p:txBody>
        </p:sp>
        <p:sp>
          <p:nvSpPr>
            <p:cNvPr id="271" name="Isosceles Triangle 270"/>
            <p:cNvSpPr/>
            <p:nvPr/>
          </p:nvSpPr>
          <p:spPr>
            <a:xfrm>
              <a:off x="4744571" y="3937803"/>
              <a:ext cx="1011401" cy="1447800"/>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2" name="Isosceles Triangle 271"/>
            <p:cNvSpPr/>
            <p:nvPr/>
          </p:nvSpPr>
          <p:spPr>
            <a:xfrm>
              <a:off x="5943084" y="3961961"/>
              <a:ext cx="978292" cy="14478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3" name="Isosceles Triangle 272"/>
            <p:cNvSpPr/>
            <p:nvPr/>
          </p:nvSpPr>
          <p:spPr>
            <a:xfrm>
              <a:off x="7267262" y="3886200"/>
              <a:ext cx="978292" cy="1531629"/>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4" name="Left Brace 273"/>
            <p:cNvSpPr/>
            <p:nvPr/>
          </p:nvSpPr>
          <p:spPr>
            <a:xfrm rot="16200000">
              <a:off x="5103798" y="5222047"/>
              <a:ext cx="311621" cy="992726"/>
            </a:xfrm>
            <a:prstGeom prst="leftBrace">
              <a:avLst/>
            </a:prstGeom>
            <a:ln w="381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5" name="TextBox 274"/>
            <p:cNvSpPr txBox="1"/>
            <p:nvPr/>
          </p:nvSpPr>
          <p:spPr>
            <a:xfrm>
              <a:off x="5298758" y="5715000"/>
              <a:ext cx="460382" cy="369332"/>
            </a:xfrm>
            <a:prstGeom prst="rect">
              <a:avLst/>
            </a:prstGeom>
            <a:noFill/>
          </p:spPr>
          <p:txBody>
            <a:bodyPr wrap="none" rtlCol="0">
              <a:spAutoFit/>
            </a:bodyPr>
            <a:lstStyle/>
            <a:p>
              <a:r>
                <a:rPr lang="en-US" dirty="0" err="1"/>
                <a:t>Nb</a:t>
              </a:r>
              <a:endParaRPr lang="en-US" dirty="0"/>
            </a:p>
          </p:txBody>
        </p:sp>
        <p:sp>
          <p:nvSpPr>
            <p:cNvPr id="276" name="Left Brace 275"/>
            <p:cNvSpPr/>
            <p:nvPr/>
          </p:nvSpPr>
          <p:spPr>
            <a:xfrm rot="16200000">
              <a:off x="6322998" y="5233715"/>
              <a:ext cx="311621" cy="992726"/>
            </a:xfrm>
            <a:prstGeom prst="leftBrace">
              <a:avLst/>
            </a:prstGeom>
            <a:ln w="381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7" name="TextBox 276"/>
            <p:cNvSpPr txBox="1"/>
            <p:nvPr/>
          </p:nvSpPr>
          <p:spPr>
            <a:xfrm>
              <a:off x="6517958" y="5726668"/>
              <a:ext cx="444352" cy="369332"/>
            </a:xfrm>
            <a:prstGeom prst="rect">
              <a:avLst/>
            </a:prstGeom>
            <a:noFill/>
          </p:spPr>
          <p:txBody>
            <a:bodyPr wrap="none" rtlCol="0">
              <a:spAutoFit/>
            </a:bodyPr>
            <a:lstStyle/>
            <a:p>
              <a:r>
                <a:rPr lang="en-US" dirty="0" err="1"/>
                <a:t>Nc</a:t>
              </a:r>
              <a:endParaRPr lang="en-US" dirty="0"/>
            </a:p>
          </p:txBody>
        </p:sp>
        <p:sp>
          <p:nvSpPr>
            <p:cNvPr id="278" name="Left Brace 277"/>
            <p:cNvSpPr/>
            <p:nvPr/>
          </p:nvSpPr>
          <p:spPr>
            <a:xfrm rot="16200000">
              <a:off x="7607815" y="5214888"/>
              <a:ext cx="311621" cy="992726"/>
            </a:xfrm>
            <a:prstGeom prst="leftBrace">
              <a:avLst/>
            </a:prstGeom>
            <a:ln w="381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9" name="TextBox 278"/>
            <p:cNvSpPr txBox="1"/>
            <p:nvPr/>
          </p:nvSpPr>
          <p:spPr>
            <a:xfrm>
              <a:off x="7765936" y="5701223"/>
              <a:ext cx="479618" cy="369332"/>
            </a:xfrm>
            <a:prstGeom prst="rect">
              <a:avLst/>
            </a:prstGeom>
            <a:noFill/>
          </p:spPr>
          <p:txBody>
            <a:bodyPr wrap="none" rtlCol="0">
              <a:spAutoFit/>
            </a:bodyPr>
            <a:lstStyle/>
            <a:p>
              <a:r>
                <a:rPr lang="en-US" dirty="0" err="1"/>
                <a:t>Nd</a:t>
              </a:r>
              <a:endParaRPr lang="en-US" dirty="0"/>
            </a:p>
          </p:txBody>
        </p:sp>
      </p:grpSp>
      <p:sp>
        <p:nvSpPr>
          <p:cNvPr id="2" name="TextBox 1"/>
          <p:cNvSpPr txBox="1"/>
          <p:nvPr/>
        </p:nvSpPr>
        <p:spPr>
          <a:xfrm>
            <a:off x="2650129" y="6452528"/>
            <a:ext cx="2145139" cy="369332"/>
          </a:xfrm>
          <a:prstGeom prst="rect">
            <a:avLst/>
          </a:prstGeom>
          <a:noFill/>
        </p:spPr>
        <p:txBody>
          <a:bodyPr wrap="none" rtlCol="0">
            <a:spAutoFit/>
          </a:bodyPr>
          <a:lstStyle/>
          <a:p>
            <a:r>
              <a:rPr lang="en-US" dirty="0"/>
              <a:t>Ball-</a:t>
            </a:r>
            <a:r>
              <a:rPr lang="en-US" dirty="0" err="1"/>
              <a:t>Larus</a:t>
            </a:r>
            <a:r>
              <a:rPr lang="en-US" dirty="0"/>
              <a:t>’ Labelling</a:t>
            </a:r>
          </a:p>
        </p:txBody>
      </p:sp>
      <p:sp>
        <p:nvSpPr>
          <p:cNvPr id="45" name="TextBox 44"/>
          <p:cNvSpPr txBox="1"/>
          <p:nvPr/>
        </p:nvSpPr>
        <p:spPr>
          <a:xfrm>
            <a:off x="7055100" y="6439710"/>
            <a:ext cx="1510350" cy="369332"/>
          </a:xfrm>
          <a:prstGeom prst="rect">
            <a:avLst/>
          </a:prstGeom>
          <a:noFill/>
        </p:spPr>
        <p:txBody>
          <a:bodyPr wrap="none" rtlCol="0">
            <a:spAutoFit/>
          </a:bodyPr>
          <a:lstStyle/>
          <a:p>
            <a:r>
              <a:rPr lang="en-US" dirty="0"/>
              <a:t>SPP Labelling</a:t>
            </a:r>
          </a:p>
        </p:txBody>
      </p:sp>
      <p:sp>
        <p:nvSpPr>
          <p:cNvPr id="3" name="Slide Number Placeholder 2"/>
          <p:cNvSpPr>
            <a:spLocks noGrp="1"/>
          </p:cNvSpPr>
          <p:nvPr>
            <p:ph type="sldNum" sz="quarter" idx="12"/>
          </p:nvPr>
        </p:nvSpPr>
        <p:spPr/>
        <p:txBody>
          <a:bodyPr/>
          <a:lstStyle/>
          <a:p>
            <a:pPr>
              <a:defRPr/>
            </a:pPr>
            <a:fld id="{94ABA8D7-01AB-4934-8EB2-4FC804FF4FDF}" type="slidenum">
              <a:rPr lang="en-US" smtClean="0"/>
              <a:pPr>
                <a:defRPr/>
              </a:pPr>
              <a:t>29</a:t>
            </a:fld>
            <a:endParaRPr lang="en-US"/>
          </a:p>
        </p:txBody>
      </p:sp>
    </p:spTree>
    <p:extLst>
      <p:ext uri="{BB962C8B-B14F-4D97-AF65-F5344CB8AC3E}">
        <p14:creationId xmlns:p14="http://schemas.microsoft.com/office/powerpoint/2010/main" val="692320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Motivation</a:t>
            </a:r>
          </a:p>
        </p:txBody>
      </p:sp>
      <p:sp>
        <p:nvSpPr>
          <p:cNvPr id="3" name="Content Placeholder 2"/>
          <p:cNvSpPr>
            <a:spLocks noGrp="1"/>
          </p:cNvSpPr>
          <p:nvPr>
            <p:ph idx="1"/>
          </p:nvPr>
        </p:nvSpPr>
        <p:spPr>
          <a:xfrm>
            <a:off x="1981200" y="1066800"/>
            <a:ext cx="8229600" cy="5181600"/>
          </a:xfrm>
        </p:spPr>
        <p:txBody>
          <a:bodyPr>
            <a:normAutofit/>
          </a:bodyPr>
          <a:lstStyle/>
          <a:p>
            <a:r>
              <a:rPr lang="en-US" dirty="0"/>
              <a:t>Production failures are reported as tickets</a:t>
            </a:r>
          </a:p>
          <a:p>
            <a:pPr lvl="1"/>
            <a:r>
              <a:rPr lang="en-US" dirty="0"/>
              <a:t>Bugs need to be solved urgently</a:t>
            </a:r>
          </a:p>
          <a:p>
            <a:pPr lvl="1"/>
            <a:r>
              <a:rPr lang="en-US" dirty="0"/>
              <a:t>Code has been tested, errors are mostly corner cases</a:t>
            </a:r>
          </a:p>
          <a:p>
            <a:r>
              <a:rPr lang="en-US" dirty="0"/>
              <a:t>Challenges</a:t>
            </a:r>
          </a:p>
          <a:p>
            <a:pPr lvl="1"/>
            <a:r>
              <a:rPr lang="en-US" dirty="0"/>
              <a:t>Handle both imperative and declarative syntax</a:t>
            </a:r>
          </a:p>
          <a:p>
            <a:pPr lvl="1"/>
            <a:r>
              <a:rPr lang="en-US" dirty="0"/>
              <a:t>Data driven</a:t>
            </a:r>
          </a:p>
          <a:p>
            <a:pPr lvl="2"/>
            <a:r>
              <a:rPr lang="en-US" dirty="0"/>
              <a:t>Behavior of the database commands is dependent on the underlying data</a:t>
            </a:r>
          </a:p>
          <a:p>
            <a:pPr lvl="1"/>
            <a:r>
              <a:rPr lang="en-US" dirty="0"/>
              <a:t>Different types of problems</a:t>
            </a:r>
          </a:p>
          <a:p>
            <a:pPr lvl="2"/>
            <a:r>
              <a:rPr lang="en-US" dirty="0"/>
              <a:t>Incorrect value</a:t>
            </a:r>
          </a:p>
          <a:p>
            <a:pPr lvl="2"/>
            <a:r>
              <a:rPr lang="en-US" dirty="0"/>
              <a:t>Missing data</a:t>
            </a:r>
          </a:p>
          <a:p>
            <a:pPr lvl="2"/>
            <a:r>
              <a:rPr lang="en-US" dirty="0"/>
              <a:t>Unwanted data</a:t>
            </a:r>
          </a:p>
          <a:p>
            <a:pPr>
              <a:buNone/>
            </a:pPr>
            <a:endParaRPr lang="en-US" dirty="0"/>
          </a:p>
          <a:p>
            <a:pPr lvl="1">
              <a:buNone/>
            </a:pPr>
            <a:endParaRPr lang="en-US" dirty="0"/>
          </a:p>
        </p:txBody>
      </p:sp>
      <p:sp>
        <p:nvSpPr>
          <p:cNvPr id="4" name="Slide Number Placeholder 3"/>
          <p:cNvSpPr>
            <a:spLocks noGrp="1"/>
          </p:cNvSpPr>
          <p:nvPr>
            <p:ph type="sldNum" sz="quarter" idx="12"/>
          </p:nvPr>
        </p:nvSpPr>
        <p:spPr/>
        <p:txBody>
          <a:bodyPr/>
          <a:lstStyle/>
          <a:p>
            <a:fld id="{919E6677-47B7-46DC-8403-1EACAC47B6FA}" type="slidenum">
              <a:rPr lang="en-US" smtClean="0">
                <a:solidFill>
                  <a:prstClr val="black">
                    <a:tint val="75000"/>
                  </a:prstClr>
                </a:solidFill>
              </a:rPr>
              <a:pPr/>
              <a:t>3</a:t>
            </a:fld>
            <a:endParaRPr lang="en-US" dirty="0">
              <a:solidFill>
                <a:prstClr val="black">
                  <a:tint val="75000"/>
                </a:prstClr>
              </a:solidFill>
            </a:endParaRPr>
          </a:p>
        </p:txBody>
      </p:sp>
    </p:spTree>
    <p:extLst>
      <p:ext uri="{BB962C8B-B14F-4D97-AF65-F5344CB8AC3E}">
        <p14:creationId xmlns:p14="http://schemas.microsoft.com/office/powerpoint/2010/main" val="19509444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1981200" y="111126"/>
            <a:ext cx="8229600" cy="574675"/>
          </a:xfrm>
        </p:spPr>
        <p:txBody>
          <a:bodyPr/>
          <a:lstStyle/>
          <a:p>
            <a:pPr eaLnBrk="1" hangingPunct="1"/>
            <a:r>
              <a:rPr lang="en-US" sz="2800" dirty="0"/>
              <a:t>Selective Path Profiling (PASTE’02)</a:t>
            </a:r>
          </a:p>
        </p:txBody>
      </p:sp>
      <p:sp>
        <p:nvSpPr>
          <p:cNvPr id="13315" name="Content Placeholder 1"/>
          <p:cNvSpPr>
            <a:spLocks noGrp="1"/>
          </p:cNvSpPr>
          <p:nvPr>
            <p:ph idx="1"/>
          </p:nvPr>
        </p:nvSpPr>
        <p:spPr>
          <a:xfrm>
            <a:off x="1940719" y="658460"/>
            <a:ext cx="8574881" cy="1843087"/>
          </a:xfrm>
        </p:spPr>
        <p:txBody>
          <a:bodyPr/>
          <a:lstStyle/>
          <a:p>
            <a:r>
              <a:rPr lang="en-US" dirty="0"/>
              <a:t>SPP has three steps</a:t>
            </a:r>
          </a:p>
          <a:p>
            <a:pPr lvl="1"/>
            <a:r>
              <a:rPr lang="en-US" sz="1800" dirty="0"/>
              <a:t>Labeling: Process </a:t>
            </a:r>
            <a:r>
              <a:rPr lang="en-US" sz="1800" dirty="0">
                <a:solidFill>
                  <a:srgbClr val="FF0000"/>
                </a:solidFill>
              </a:rPr>
              <a:t>uninteresting edges (no interesting paths passing through these edges) </a:t>
            </a:r>
            <a:r>
              <a:rPr lang="en-US" sz="1800" dirty="0"/>
              <a:t>before interesting edges</a:t>
            </a:r>
          </a:p>
          <a:p>
            <a:pPr lvl="1"/>
            <a:r>
              <a:rPr lang="en-US" sz="1800" dirty="0"/>
              <a:t>Propagates label of single incoming edge of a node to its outgoing edges</a:t>
            </a:r>
          </a:p>
          <a:p>
            <a:pPr lvl="1"/>
            <a:r>
              <a:rPr lang="en-US" sz="1800" dirty="0"/>
              <a:t>Remove labels from uninteresting edges (absorption)</a:t>
            </a:r>
          </a:p>
        </p:txBody>
      </p:sp>
      <p:sp>
        <p:nvSpPr>
          <p:cNvPr id="13316" name="TextBox 10"/>
          <p:cNvSpPr txBox="1">
            <a:spLocks noChangeArrowheads="1"/>
          </p:cNvSpPr>
          <p:nvPr/>
        </p:nvSpPr>
        <p:spPr bwMode="auto">
          <a:xfrm>
            <a:off x="4767263" y="3692526"/>
            <a:ext cx="4492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v12</a:t>
            </a:r>
          </a:p>
        </p:txBody>
      </p:sp>
      <p:sp>
        <p:nvSpPr>
          <p:cNvPr id="13317" name="TextBox 11"/>
          <p:cNvSpPr txBox="1">
            <a:spLocks noChangeArrowheads="1"/>
          </p:cNvSpPr>
          <p:nvPr/>
        </p:nvSpPr>
        <p:spPr bwMode="auto">
          <a:xfrm>
            <a:off x="4421188" y="4068764"/>
            <a:ext cx="4492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v13</a:t>
            </a:r>
          </a:p>
        </p:txBody>
      </p:sp>
      <p:sp>
        <p:nvSpPr>
          <p:cNvPr id="13318" name="TextBox 12"/>
          <p:cNvSpPr txBox="1">
            <a:spLocks noChangeArrowheads="1"/>
          </p:cNvSpPr>
          <p:nvPr/>
        </p:nvSpPr>
        <p:spPr bwMode="auto">
          <a:xfrm>
            <a:off x="4772026" y="5553076"/>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v21</a:t>
            </a:r>
          </a:p>
        </p:txBody>
      </p:sp>
      <p:sp>
        <p:nvSpPr>
          <p:cNvPr id="102" name="Oval 14"/>
          <p:cNvSpPr/>
          <p:nvPr/>
        </p:nvSpPr>
        <p:spPr bwMode="auto">
          <a:xfrm>
            <a:off x="2657475" y="4703763"/>
            <a:ext cx="139700" cy="120650"/>
          </a:xfrm>
          <a:prstGeom prst="ellipse">
            <a:avLst/>
          </a:prstGeom>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03" name="Oval 16"/>
          <p:cNvSpPr/>
          <p:nvPr/>
        </p:nvSpPr>
        <p:spPr bwMode="auto">
          <a:xfrm>
            <a:off x="4702175" y="5553076"/>
            <a:ext cx="139700" cy="117475"/>
          </a:xfrm>
          <a:prstGeom prst="ellipse">
            <a:avLst/>
          </a:prstGeom>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04" name="Oval 19"/>
          <p:cNvSpPr/>
          <p:nvPr/>
        </p:nvSpPr>
        <p:spPr bwMode="auto">
          <a:xfrm>
            <a:off x="4691063" y="3825875"/>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3322" name="TextBox 22"/>
          <p:cNvSpPr txBox="1">
            <a:spLocks noChangeArrowheads="1"/>
          </p:cNvSpPr>
          <p:nvPr/>
        </p:nvSpPr>
        <p:spPr bwMode="auto">
          <a:xfrm>
            <a:off x="4841876" y="4954589"/>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v18</a:t>
            </a:r>
          </a:p>
        </p:txBody>
      </p:sp>
      <p:cxnSp>
        <p:nvCxnSpPr>
          <p:cNvPr id="106" name="Straight Arrow Connector 24"/>
          <p:cNvCxnSpPr/>
          <p:nvPr/>
        </p:nvCxnSpPr>
        <p:spPr bwMode="auto">
          <a:xfrm rot="5400000">
            <a:off x="4460082" y="3883819"/>
            <a:ext cx="207962" cy="2984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7" name="Straight Arrow Connector 25"/>
          <p:cNvCxnSpPr/>
          <p:nvPr/>
        </p:nvCxnSpPr>
        <p:spPr bwMode="auto">
          <a:xfrm rot="16200000" flipH="1">
            <a:off x="4856957" y="3883819"/>
            <a:ext cx="207962" cy="298450"/>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3325" name="Straight Arrow Connector 26"/>
          <p:cNvCxnSpPr>
            <a:cxnSpLocks noChangeShapeType="1"/>
          </p:cNvCxnSpPr>
          <p:nvPr/>
        </p:nvCxnSpPr>
        <p:spPr bwMode="auto">
          <a:xfrm>
            <a:off x="4424363" y="4845050"/>
            <a:ext cx="298450"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3326" name="Straight Arrow Connector 27"/>
          <p:cNvCxnSpPr>
            <a:cxnSpLocks noChangeShapeType="1"/>
          </p:cNvCxnSpPr>
          <p:nvPr/>
        </p:nvCxnSpPr>
        <p:spPr bwMode="auto">
          <a:xfrm flipH="1">
            <a:off x="4821238" y="4845050"/>
            <a:ext cx="298450"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sp>
        <p:nvSpPr>
          <p:cNvPr id="13327" name="TextBox 28"/>
          <p:cNvSpPr txBox="1">
            <a:spLocks noChangeArrowheads="1"/>
          </p:cNvSpPr>
          <p:nvPr/>
        </p:nvSpPr>
        <p:spPr bwMode="auto">
          <a:xfrm>
            <a:off x="5121276" y="4065589"/>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v14</a:t>
            </a:r>
          </a:p>
        </p:txBody>
      </p:sp>
      <p:sp>
        <p:nvSpPr>
          <p:cNvPr id="13328" name="TextBox 30"/>
          <p:cNvSpPr txBox="1">
            <a:spLocks noChangeArrowheads="1"/>
          </p:cNvSpPr>
          <p:nvPr/>
        </p:nvSpPr>
        <p:spPr bwMode="auto">
          <a:xfrm>
            <a:off x="2868613" y="2590800"/>
            <a:ext cx="5699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entry</a:t>
            </a:r>
          </a:p>
        </p:txBody>
      </p:sp>
      <p:sp>
        <p:nvSpPr>
          <p:cNvPr id="13329" name="TextBox 11"/>
          <p:cNvSpPr txBox="1">
            <a:spLocks noChangeArrowheads="1"/>
          </p:cNvSpPr>
          <p:nvPr/>
        </p:nvSpPr>
        <p:spPr bwMode="auto">
          <a:xfrm>
            <a:off x="4432301" y="5256214"/>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v19</a:t>
            </a:r>
          </a:p>
        </p:txBody>
      </p:sp>
      <p:sp>
        <p:nvSpPr>
          <p:cNvPr id="113" name="Oval 19"/>
          <p:cNvSpPr/>
          <p:nvPr/>
        </p:nvSpPr>
        <p:spPr bwMode="auto">
          <a:xfrm>
            <a:off x="4702175" y="5002214"/>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3331" name="Straight Arrow Connector 24"/>
          <p:cNvCxnSpPr>
            <a:cxnSpLocks noChangeShapeType="1"/>
          </p:cNvCxnSpPr>
          <p:nvPr/>
        </p:nvCxnSpPr>
        <p:spPr bwMode="auto">
          <a:xfrm flipH="1">
            <a:off x="4424363" y="5105401"/>
            <a:ext cx="298450" cy="207963"/>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3332" name="Straight Arrow Connector 25"/>
          <p:cNvCxnSpPr>
            <a:cxnSpLocks noChangeShapeType="1"/>
          </p:cNvCxnSpPr>
          <p:nvPr/>
        </p:nvCxnSpPr>
        <p:spPr bwMode="auto">
          <a:xfrm>
            <a:off x="4821238" y="5105401"/>
            <a:ext cx="298450" cy="207963"/>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16" name="Straight Arrow Connector 26"/>
          <p:cNvCxnSpPr/>
          <p:nvPr/>
        </p:nvCxnSpPr>
        <p:spPr bwMode="auto">
          <a:xfrm rot="16200000" flipH="1">
            <a:off x="4472781" y="5382419"/>
            <a:ext cx="198438" cy="2984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3334" name="Straight Arrow Connector 27"/>
          <p:cNvCxnSpPr>
            <a:cxnSpLocks noChangeShapeType="1"/>
          </p:cNvCxnSpPr>
          <p:nvPr/>
        </p:nvCxnSpPr>
        <p:spPr bwMode="auto">
          <a:xfrm flipH="1">
            <a:off x="4821238" y="5432425"/>
            <a:ext cx="298450" cy="198438"/>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sp>
        <p:nvSpPr>
          <p:cNvPr id="13335" name="TextBox 28"/>
          <p:cNvSpPr txBox="1">
            <a:spLocks noChangeArrowheads="1"/>
          </p:cNvSpPr>
          <p:nvPr/>
        </p:nvSpPr>
        <p:spPr bwMode="auto">
          <a:xfrm>
            <a:off x="5189538" y="5253039"/>
            <a:ext cx="4492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v20</a:t>
            </a:r>
          </a:p>
        </p:txBody>
      </p:sp>
      <p:sp>
        <p:nvSpPr>
          <p:cNvPr id="119" name="Oval 16"/>
          <p:cNvSpPr/>
          <p:nvPr/>
        </p:nvSpPr>
        <p:spPr bwMode="auto">
          <a:xfrm>
            <a:off x="5049839" y="5313363"/>
            <a:ext cx="136525" cy="119062"/>
          </a:xfrm>
          <a:prstGeom prst="ellipse">
            <a:avLst/>
          </a:prstGeom>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3337" name="TextBox 22"/>
          <p:cNvSpPr txBox="1">
            <a:spLocks noChangeArrowheads="1"/>
          </p:cNvSpPr>
          <p:nvPr/>
        </p:nvSpPr>
        <p:spPr bwMode="auto">
          <a:xfrm>
            <a:off x="4830764" y="4354514"/>
            <a:ext cx="4476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v15</a:t>
            </a:r>
          </a:p>
        </p:txBody>
      </p:sp>
      <p:cxnSp>
        <p:nvCxnSpPr>
          <p:cNvPr id="13338" name="Straight Arrow Connector 26"/>
          <p:cNvCxnSpPr>
            <a:cxnSpLocks noChangeShapeType="1"/>
          </p:cNvCxnSpPr>
          <p:nvPr/>
        </p:nvCxnSpPr>
        <p:spPr bwMode="auto">
          <a:xfrm>
            <a:off x="4411664" y="4244975"/>
            <a:ext cx="300037"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3339" name="Straight Arrow Connector 27"/>
          <p:cNvCxnSpPr>
            <a:cxnSpLocks noChangeShapeType="1"/>
            <a:stCxn id="129" idx="4"/>
          </p:cNvCxnSpPr>
          <p:nvPr/>
        </p:nvCxnSpPr>
        <p:spPr bwMode="auto">
          <a:xfrm flipH="1">
            <a:off x="4810125" y="4217989"/>
            <a:ext cx="293688" cy="223837"/>
          </a:xfrm>
          <a:prstGeom prst="straightConnector1">
            <a:avLst/>
          </a:prstGeom>
          <a:noFill/>
          <a:ln w="19050" algn="ctr">
            <a:solidFill>
              <a:srgbClr val="FF0000"/>
            </a:solidFill>
            <a:round/>
            <a:headEnd/>
            <a:tailEnd type="triangle" w="lg" len="lg"/>
          </a:ln>
          <a:extLst>
            <a:ext uri="{909E8E84-426E-40DD-AFC4-6F175D3DCCD1}">
              <a14:hiddenFill xmlns:a14="http://schemas.microsoft.com/office/drawing/2010/main">
                <a:noFill/>
              </a14:hiddenFill>
            </a:ext>
          </a:extLst>
        </p:spPr>
      </p:cxnSp>
      <p:sp>
        <p:nvSpPr>
          <p:cNvPr id="123" name="Oval 19"/>
          <p:cNvSpPr/>
          <p:nvPr/>
        </p:nvSpPr>
        <p:spPr bwMode="auto">
          <a:xfrm>
            <a:off x="4691063" y="4403725"/>
            <a:ext cx="139700" cy="12065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3341" name="TextBox 11"/>
          <p:cNvSpPr txBox="1">
            <a:spLocks noChangeArrowheads="1"/>
          </p:cNvSpPr>
          <p:nvPr/>
        </p:nvSpPr>
        <p:spPr bwMode="auto">
          <a:xfrm>
            <a:off x="4421188" y="4664076"/>
            <a:ext cx="4492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v16</a:t>
            </a:r>
          </a:p>
        </p:txBody>
      </p:sp>
      <p:sp>
        <p:nvSpPr>
          <p:cNvPr id="125" name="Oval 19"/>
          <p:cNvSpPr/>
          <p:nvPr/>
        </p:nvSpPr>
        <p:spPr bwMode="auto">
          <a:xfrm>
            <a:off x="4691063" y="4411664"/>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26" name="Straight Arrow Connector 24"/>
          <p:cNvCxnSpPr>
            <a:endCxn id="131" idx="1"/>
          </p:cNvCxnSpPr>
          <p:nvPr/>
        </p:nvCxnSpPr>
        <p:spPr bwMode="auto">
          <a:xfrm flipH="1">
            <a:off x="4370388" y="4511676"/>
            <a:ext cx="342900" cy="238125"/>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27" name="Straight Arrow Connector 25"/>
          <p:cNvCxnSpPr/>
          <p:nvPr/>
        </p:nvCxnSpPr>
        <p:spPr bwMode="auto">
          <a:xfrm rot="16200000" flipH="1">
            <a:off x="4856163" y="4467225"/>
            <a:ext cx="209550" cy="2984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13345" name="TextBox 28"/>
          <p:cNvSpPr txBox="1">
            <a:spLocks noChangeArrowheads="1"/>
          </p:cNvSpPr>
          <p:nvPr/>
        </p:nvSpPr>
        <p:spPr bwMode="auto">
          <a:xfrm>
            <a:off x="5119688" y="4662489"/>
            <a:ext cx="4492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v17</a:t>
            </a:r>
          </a:p>
        </p:txBody>
      </p:sp>
      <p:sp>
        <p:nvSpPr>
          <p:cNvPr id="129" name="Oval 19"/>
          <p:cNvSpPr/>
          <p:nvPr/>
        </p:nvSpPr>
        <p:spPr bwMode="auto">
          <a:xfrm>
            <a:off x="5033963" y="4100514"/>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30" name="Oval 19"/>
          <p:cNvSpPr/>
          <p:nvPr/>
        </p:nvSpPr>
        <p:spPr bwMode="auto">
          <a:xfrm>
            <a:off x="4340225" y="4132263"/>
            <a:ext cx="139700" cy="119062"/>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31" name="Oval 19"/>
          <p:cNvSpPr/>
          <p:nvPr/>
        </p:nvSpPr>
        <p:spPr bwMode="auto">
          <a:xfrm>
            <a:off x="4349750" y="4732338"/>
            <a:ext cx="139700"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32" name="Oval 19"/>
          <p:cNvSpPr/>
          <p:nvPr/>
        </p:nvSpPr>
        <p:spPr bwMode="auto">
          <a:xfrm>
            <a:off x="4335463" y="5310188"/>
            <a:ext cx="139700"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33" name="Oval 19"/>
          <p:cNvSpPr/>
          <p:nvPr/>
        </p:nvSpPr>
        <p:spPr bwMode="auto">
          <a:xfrm>
            <a:off x="5051426" y="4706938"/>
            <a:ext cx="138113"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3351" name="TextBox 10"/>
          <p:cNvSpPr txBox="1">
            <a:spLocks noChangeArrowheads="1"/>
          </p:cNvSpPr>
          <p:nvPr/>
        </p:nvSpPr>
        <p:spPr bwMode="auto">
          <a:xfrm>
            <a:off x="3571875" y="3989389"/>
            <a:ext cx="357188"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v4</a:t>
            </a:r>
          </a:p>
        </p:txBody>
      </p:sp>
      <p:sp>
        <p:nvSpPr>
          <p:cNvPr id="13352" name="TextBox 11"/>
          <p:cNvSpPr txBox="1">
            <a:spLocks noChangeArrowheads="1"/>
          </p:cNvSpPr>
          <p:nvPr/>
        </p:nvSpPr>
        <p:spPr bwMode="auto">
          <a:xfrm>
            <a:off x="3224214" y="4364039"/>
            <a:ext cx="3587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v5</a:t>
            </a:r>
          </a:p>
        </p:txBody>
      </p:sp>
      <p:sp>
        <p:nvSpPr>
          <p:cNvPr id="136" name="Oval 19"/>
          <p:cNvSpPr/>
          <p:nvPr/>
        </p:nvSpPr>
        <p:spPr bwMode="auto">
          <a:xfrm>
            <a:off x="3494088" y="4122739"/>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3354" name="TextBox 22"/>
          <p:cNvSpPr txBox="1">
            <a:spLocks noChangeArrowheads="1"/>
          </p:cNvSpPr>
          <p:nvPr/>
        </p:nvSpPr>
        <p:spPr bwMode="auto">
          <a:xfrm>
            <a:off x="3644901" y="5249864"/>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v10</a:t>
            </a:r>
          </a:p>
        </p:txBody>
      </p:sp>
      <p:cxnSp>
        <p:nvCxnSpPr>
          <p:cNvPr id="138" name="Straight Arrow Connector 24"/>
          <p:cNvCxnSpPr/>
          <p:nvPr/>
        </p:nvCxnSpPr>
        <p:spPr bwMode="auto">
          <a:xfrm rot="5400000">
            <a:off x="3262313" y="4179888"/>
            <a:ext cx="209550" cy="2984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39" name="Straight Arrow Connector 25"/>
          <p:cNvCxnSpPr/>
          <p:nvPr/>
        </p:nvCxnSpPr>
        <p:spPr bwMode="auto">
          <a:xfrm rot="16200000" flipH="1">
            <a:off x="3659982" y="4179095"/>
            <a:ext cx="209550" cy="300037"/>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3357" name="Straight Arrow Connector 26"/>
          <p:cNvCxnSpPr>
            <a:cxnSpLocks noChangeShapeType="1"/>
          </p:cNvCxnSpPr>
          <p:nvPr/>
        </p:nvCxnSpPr>
        <p:spPr bwMode="auto">
          <a:xfrm>
            <a:off x="3227388" y="5140325"/>
            <a:ext cx="298450"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3358" name="Straight Arrow Connector 27"/>
          <p:cNvCxnSpPr>
            <a:cxnSpLocks noChangeShapeType="1"/>
          </p:cNvCxnSpPr>
          <p:nvPr/>
        </p:nvCxnSpPr>
        <p:spPr bwMode="auto">
          <a:xfrm flipH="1">
            <a:off x="3624264" y="5140325"/>
            <a:ext cx="300037" cy="196850"/>
          </a:xfrm>
          <a:prstGeom prst="straightConnector1">
            <a:avLst/>
          </a:prstGeom>
          <a:noFill/>
          <a:ln w="19050" algn="ctr">
            <a:solidFill>
              <a:srgbClr val="FF0000"/>
            </a:solidFill>
            <a:round/>
            <a:headEnd/>
            <a:tailEnd type="triangle" w="lg" len="lg"/>
          </a:ln>
          <a:extLst>
            <a:ext uri="{909E8E84-426E-40DD-AFC4-6F175D3DCCD1}">
              <a14:hiddenFill xmlns:a14="http://schemas.microsoft.com/office/drawing/2010/main">
                <a:noFill/>
              </a14:hiddenFill>
            </a:ext>
          </a:extLst>
        </p:spPr>
      </p:cxnSp>
      <p:sp>
        <p:nvSpPr>
          <p:cNvPr id="13359" name="TextBox 28"/>
          <p:cNvSpPr txBox="1">
            <a:spLocks noChangeArrowheads="1"/>
          </p:cNvSpPr>
          <p:nvPr/>
        </p:nvSpPr>
        <p:spPr bwMode="auto">
          <a:xfrm>
            <a:off x="3924301" y="4360864"/>
            <a:ext cx="3587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v6</a:t>
            </a:r>
          </a:p>
        </p:txBody>
      </p:sp>
      <p:sp>
        <p:nvSpPr>
          <p:cNvPr id="143" name="Oval 19"/>
          <p:cNvSpPr/>
          <p:nvPr/>
        </p:nvSpPr>
        <p:spPr bwMode="auto">
          <a:xfrm>
            <a:off x="3505200" y="5299075"/>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3361" name="TextBox 22"/>
          <p:cNvSpPr txBox="1">
            <a:spLocks noChangeArrowheads="1"/>
          </p:cNvSpPr>
          <p:nvPr/>
        </p:nvSpPr>
        <p:spPr bwMode="auto">
          <a:xfrm>
            <a:off x="3633789" y="4649789"/>
            <a:ext cx="357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v7</a:t>
            </a:r>
          </a:p>
        </p:txBody>
      </p:sp>
      <p:cxnSp>
        <p:nvCxnSpPr>
          <p:cNvPr id="13362" name="Straight Arrow Connector 26"/>
          <p:cNvCxnSpPr>
            <a:cxnSpLocks noChangeShapeType="1"/>
          </p:cNvCxnSpPr>
          <p:nvPr/>
        </p:nvCxnSpPr>
        <p:spPr bwMode="auto">
          <a:xfrm>
            <a:off x="3216275" y="4541838"/>
            <a:ext cx="298450"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3363" name="Straight Arrow Connector 27"/>
          <p:cNvCxnSpPr>
            <a:cxnSpLocks noChangeShapeType="1"/>
            <a:stCxn id="153" idx="4"/>
          </p:cNvCxnSpPr>
          <p:nvPr/>
        </p:nvCxnSpPr>
        <p:spPr bwMode="auto">
          <a:xfrm flipH="1">
            <a:off x="3613150" y="4514850"/>
            <a:ext cx="293688" cy="223838"/>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sp>
        <p:nvSpPr>
          <p:cNvPr id="147" name="Oval 19"/>
          <p:cNvSpPr/>
          <p:nvPr/>
        </p:nvSpPr>
        <p:spPr bwMode="auto">
          <a:xfrm>
            <a:off x="3494088" y="4699000"/>
            <a:ext cx="139700" cy="122238"/>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3365" name="TextBox 11"/>
          <p:cNvSpPr txBox="1">
            <a:spLocks noChangeArrowheads="1"/>
          </p:cNvSpPr>
          <p:nvPr/>
        </p:nvSpPr>
        <p:spPr bwMode="auto">
          <a:xfrm>
            <a:off x="3224214" y="4960939"/>
            <a:ext cx="3587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v8</a:t>
            </a:r>
          </a:p>
        </p:txBody>
      </p:sp>
      <p:sp>
        <p:nvSpPr>
          <p:cNvPr id="149" name="Oval 19"/>
          <p:cNvSpPr/>
          <p:nvPr/>
        </p:nvSpPr>
        <p:spPr bwMode="auto">
          <a:xfrm>
            <a:off x="3494088" y="4706939"/>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50" name="Straight Arrow Connector 24"/>
          <p:cNvCxnSpPr>
            <a:endCxn id="155" idx="0"/>
          </p:cNvCxnSpPr>
          <p:nvPr/>
        </p:nvCxnSpPr>
        <p:spPr bwMode="auto">
          <a:xfrm flipH="1">
            <a:off x="3203575" y="4806950"/>
            <a:ext cx="312738" cy="2222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1" name="Straight Arrow Connector 25"/>
          <p:cNvCxnSpPr/>
          <p:nvPr/>
        </p:nvCxnSpPr>
        <p:spPr bwMode="auto">
          <a:xfrm rot="16200000" flipH="1">
            <a:off x="3659188" y="4762500"/>
            <a:ext cx="209550" cy="298450"/>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13369" name="TextBox 28"/>
          <p:cNvSpPr txBox="1">
            <a:spLocks noChangeArrowheads="1"/>
          </p:cNvSpPr>
          <p:nvPr/>
        </p:nvSpPr>
        <p:spPr bwMode="auto">
          <a:xfrm>
            <a:off x="3924300" y="4957764"/>
            <a:ext cx="357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v9</a:t>
            </a:r>
          </a:p>
        </p:txBody>
      </p:sp>
      <p:sp>
        <p:nvSpPr>
          <p:cNvPr id="153" name="Oval 19"/>
          <p:cNvSpPr/>
          <p:nvPr/>
        </p:nvSpPr>
        <p:spPr bwMode="auto">
          <a:xfrm>
            <a:off x="3836988" y="4395788"/>
            <a:ext cx="139700" cy="119062"/>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54" name="Oval 19"/>
          <p:cNvSpPr/>
          <p:nvPr/>
        </p:nvSpPr>
        <p:spPr bwMode="auto">
          <a:xfrm>
            <a:off x="3146425" y="4418014"/>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55" name="Oval 19"/>
          <p:cNvSpPr/>
          <p:nvPr/>
        </p:nvSpPr>
        <p:spPr bwMode="auto">
          <a:xfrm>
            <a:off x="3133726" y="5029200"/>
            <a:ext cx="138113"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56" name="Oval 19"/>
          <p:cNvSpPr/>
          <p:nvPr/>
        </p:nvSpPr>
        <p:spPr bwMode="auto">
          <a:xfrm>
            <a:off x="3854450" y="5002214"/>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57" name="Oval 19"/>
          <p:cNvSpPr/>
          <p:nvPr/>
        </p:nvSpPr>
        <p:spPr bwMode="auto">
          <a:xfrm>
            <a:off x="3057526" y="3840164"/>
            <a:ext cx="138113"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58" name="Oval 19"/>
          <p:cNvSpPr/>
          <p:nvPr/>
        </p:nvSpPr>
        <p:spPr bwMode="auto">
          <a:xfrm>
            <a:off x="2994025" y="558165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59" name="Straight Arrow Connector 24"/>
          <p:cNvCxnSpPr>
            <a:stCxn id="157" idx="5"/>
            <a:endCxn id="13351" idx="1"/>
          </p:cNvCxnSpPr>
          <p:nvPr/>
        </p:nvCxnSpPr>
        <p:spPr bwMode="auto">
          <a:xfrm>
            <a:off x="3176589" y="3944938"/>
            <a:ext cx="395287" cy="1968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0" name="Straight Arrow Connector 24"/>
          <p:cNvCxnSpPr>
            <a:stCxn id="157" idx="3"/>
            <a:endCxn id="102" idx="0"/>
          </p:cNvCxnSpPr>
          <p:nvPr/>
        </p:nvCxnSpPr>
        <p:spPr bwMode="auto">
          <a:xfrm flipH="1">
            <a:off x="2727325" y="3944939"/>
            <a:ext cx="350838" cy="758825"/>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1" name="Straight Arrow Connector 24"/>
          <p:cNvCxnSpPr>
            <a:stCxn id="102" idx="4"/>
            <a:endCxn id="158" idx="1"/>
          </p:cNvCxnSpPr>
          <p:nvPr/>
        </p:nvCxnSpPr>
        <p:spPr bwMode="auto">
          <a:xfrm>
            <a:off x="2727325" y="4824414"/>
            <a:ext cx="287338" cy="776287"/>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2" name="Straight Arrow Connector 24"/>
          <p:cNvCxnSpPr>
            <a:stCxn id="143" idx="4"/>
            <a:endCxn id="158" idx="6"/>
          </p:cNvCxnSpPr>
          <p:nvPr/>
        </p:nvCxnSpPr>
        <p:spPr bwMode="auto">
          <a:xfrm flipH="1">
            <a:off x="3133726" y="5421313"/>
            <a:ext cx="441325" cy="2222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163" name="Oval 19"/>
          <p:cNvSpPr/>
          <p:nvPr/>
        </p:nvSpPr>
        <p:spPr bwMode="auto">
          <a:xfrm>
            <a:off x="3908425" y="3306764"/>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64" name="Oval 19"/>
          <p:cNvSpPr/>
          <p:nvPr/>
        </p:nvSpPr>
        <p:spPr bwMode="auto">
          <a:xfrm>
            <a:off x="3908425" y="609600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65" name="Straight Arrow Connector 24"/>
          <p:cNvCxnSpPr>
            <a:stCxn id="163" idx="5"/>
            <a:endCxn id="104" idx="1"/>
          </p:cNvCxnSpPr>
          <p:nvPr/>
        </p:nvCxnSpPr>
        <p:spPr bwMode="auto">
          <a:xfrm>
            <a:off x="4027488" y="3411539"/>
            <a:ext cx="684212" cy="433387"/>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6" name="Straight Arrow Connector 24"/>
          <p:cNvCxnSpPr>
            <a:stCxn id="163" idx="3"/>
            <a:endCxn id="157" idx="0"/>
          </p:cNvCxnSpPr>
          <p:nvPr/>
        </p:nvCxnSpPr>
        <p:spPr bwMode="auto">
          <a:xfrm flipH="1">
            <a:off x="3127375" y="3411539"/>
            <a:ext cx="801688" cy="428625"/>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7" name="Straight Arrow Connector 24"/>
          <p:cNvCxnSpPr>
            <a:stCxn id="158" idx="5"/>
            <a:endCxn id="164" idx="2"/>
          </p:cNvCxnSpPr>
          <p:nvPr/>
        </p:nvCxnSpPr>
        <p:spPr bwMode="auto">
          <a:xfrm>
            <a:off x="3113089" y="5686425"/>
            <a:ext cx="795337" cy="471488"/>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8" name="Straight Arrow Connector 24"/>
          <p:cNvCxnSpPr>
            <a:stCxn id="103" idx="4"/>
            <a:endCxn id="164" idx="6"/>
          </p:cNvCxnSpPr>
          <p:nvPr/>
        </p:nvCxnSpPr>
        <p:spPr bwMode="auto">
          <a:xfrm flipH="1">
            <a:off x="4048125" y="5670551"/>
            <a:ext cx="723900" cy="487363"/>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169" name="Oval 19"/>
          <p:cNvSpPr/>
          <p:nvPr/>
        </p:nvSpPr>
        <p:spPr bwMode="auto">
          <a:xfrm>
            <a:off x="3070225" y="289560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70" name="Oval 19"/>
          <p:cNvSpPr/>
          <p:nvPr/>
        </p:nvSpPr>
        <p:spPr bwMode="auto">
          <a:xfrm>
            <a:off x="2917825" y="655320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71" name="Oval 19"/>
          <p:cNvSpPr/>
          <p:nvPr/>
        </p:nvSpPr>
        <p:spPr bwMode="auto">
          <a:xfrm>
            <a:off x="2066926" y="4724400"/>
            <a:ext cx="138113"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72" name="Straight Arrow Connector 24"/>
          <p:cNvCxnSpPr>
            <a:stCxn id="169" idx="3"/>
            <a:endCxn id="171" idx="7"/>
          </p:cNvCxnSpPr>
          <p:nvPr/>
        </p:nvCxnSpPr>
        <p:spPr bwMode="auto">
          <a:xfrm flipH="1">
            <a:off x="2185989" y="3000375"/>
            <a:ext cx="904875" cy="1741488"/>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3" name="Straight Arrow Connector 24"/>
          <p:cNvCxnSpPr>
            <a:stCxn id="171" idx="4"/>
            <a:endCxn id="170" idx="1"/>
          </p:cNvCxnSpPr>
          <p:nvPr/>
        </p:nvCxnSpPr>
        <p:spPr bwMode="auto">
          <a:xfrm>
            <a:off x="2136775" y="4846639"/>
            <a:ext cx="801688" cy="1724025"/>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4" name="Straight Arrow Connector 24"/>
          <p:cNvCxnSpPr>
            <a:stCxn id="169" idx="5"/>
            <a:endCxn id="163" idx="1"/>
          </p:cNvCxnSpPr>
          <p:nvPr/>
        </p:nvCxnSpPr>
        <p:spPr bwMode="auto">
          <a:xfrm>
            <a:off x="3189289" y="3000375"/>
            <a:ext cx="739775" cy="3238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5" name="Straight Arrow Connector 24"/>
          <p:cNvCxnSpPr>
            <a:stCxn id="164" idx="4"/>
            <a:endCxn id="170" idx="6"/>
          </p:cNvCxnSpPr>
          <p:nvPr/>
        </p:nvCxnSpPr>
        <p:spPr bwMode="auto">
          <a:xfrm flipH="1">
            <a:off x="3057525" y="6218239"/>
            <a:ext cx="920750" cy="396875"/>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13393" name="TextBox 10"/>
          <p:cNvSpPr txBox="1">
            <a:spLocks noChangeArrowheads="1"/>
          </p:cNvSpPr>
          <p:nvPr/>
        </p:nvSpPr>
        <p:spPr bwMode="auto">
          <a:xfrm>
            <a:off x="1838325" y="4492626"/>
            <a:ext cx="357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v0</a:t>
            </a:r>
          </a:p>
        </p:txBody>
      </p:sp>
      <p:sp>
        <p:nvSpPr>
          <p:cNvPr id="13394" name="TextBox 10"/>
          <p:cNvSpPr txBox="1">
            <a:spLocks noChangeArrowheads="1"/>
          </p:cNvSpPr>
          <p:nvPr/>
        </p:nvSpPr>
        <p:spPr bwMode="auto">
          <a:xfrm>
            <a:off x="3917951" y="3048001"/>
            <a:ext cx="3587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a:t>
            </a:r>
          </a:p>
        </p:txBody>
      </p:sp>
      <p:sp>
        <p:nvSpPr>
          <p:cNvPr id="13395" name="TextBox 10"/>
          <p:cNvSpPr txBox="1">
            <a:spLocks noChangeArrowheads="1"/>
          </p:cNvSpPr>
          <p:nvPr/>
        </p:nvSpPr>
        <p:spPr bwMode="auto">
          <a:xfrm>
            <a:off x="2905125" y="3578226"/>
            <a:ext cx="357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v2</a:t>
            </a:r>
          </a:p>
        </p:txBody>
      </p:sp>
      <p:sp>
        <p:nvSpPr>
          <p:cNvPr id="13396" name="TextBox 10"/>
          <p:cNvSpPr txBox="1">
            <a:spLocks noChangeArrowheads="1"/>
          </p:cNvSpPr>
          <p:nvPr/>
        </p:nvSpPr>
        <p:spPr bwMode="auto">
          <a:xfrm>
            <a:off x="2752725" y="4572001"/>
            <a:ext cx="357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v3</a:t>
            </a:r>
          </a:p>
        </p:txBody>
      </p:sp>
      <p:sp>
        <p:nvSpPr>
          <p:cNvPr id="13397" name="TextBox 22"/>
          <p:cNvSpPr txBox="1">
            <a:spLocks noChangeArrowheads="1"/>
          </p:cNvSpPr>
          <p:nvPr/>
        </p:nvSpPr>
        <p:spPr bwMode="auto">
          <a:xfrm>
            <a:off x="3209926" y="5559426"/>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v11</a:t>
            </a:r>
          </a:p>
        </p:txBody>
      </p:sp>
      <p:sp>
        <p:nvSpPr>
          <p:cNvPr id="13398" name="TextBox 12"/>
          <p:cNvSpPr txBox="1">
            <a:spLocks noChangeArrowheads="1"/>
          </p:cNvSpPr>
          <p:nvPr/>
        </p:nvSpPr>
        <p:spPr bwMode="auto">
          <a:xfrm>
            <a:off x="4048126" y="6096001"/>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v22</a:t>
            </a:r>
          </a:p>
        </p:txBody>
      </p:sp>
      <p:sp>
        <p:nvSpPr>
          <p:cNvPr id="13399" name="TextBox 12"/>
          <p:cNvSpPr txBox="1">
            <a:spLocks noChangeArrowheads="1"/>
          </p:cNvSpPr>
          <p:nvPr/>
        </p:nvSpPr>
        <p:spPr bwMode="auto">
          <a:xfrm>
            <a:off x="2981325" y="6626226"/>
            <a:ext cx="4524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exit</a:t>
            </a:r>
          </a:p>
        </p:txBody>
      </p:sp>
      <p:sp>
        <p:nvSpPr>
          <p:cNvPr id="13484" name="TextBox 30726"/>
          <p:cNvSpPr txBox="1">
            <a:spLocks noChangeArrowheads="1"/>
          </p:cNvSpPr>
          <p:nvPr/>
        </p:nvSpPr>
        <p:spPr bwMode="auto">
          <a:xfrm>
            <a:off x="2406651" y="3509964"/>
            <a:ext cx="2841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0</a:t>
            </a:r>
          </a:p>
        </p:txBody>
      </p:sp>
      <p:sp>
        <p:nvSpPr>
          <p:cNvPr id="13485" name="TextBox 269"/>
          <p:cNvSpPr txBox="1">
            <a:spLocks noChangeArrowheads="1"/>
          </p:cNvSpPr>
          <p:nvPr/>
        </p:nvSpPr>
        <p:spPr bwMode="auto">
          <a:xfrm>
            <a:off x="3482976" y="2840039"/>
            <a:ext cx="2841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1</a:t>
            </a:r>
          </a:p>
        </p:txBody>
      </p:sp>
      <p:sp>
        <p:nvSpPr>
          <p:cNvPr id="13486" name="TextBox 270"/>
          <p:cNvSpPr txBox="1">
            <a:spLocks noChangeArrowheads="1"/>
          </p:cNvSpPr>
          <p:nvPr/>
        </p:nvSpPr>
        <p:spPr bwMode="auto">
          <a:xfrm>
            <a:off x="4343401" y="4953001"/>
            <a:ext cx="2841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1</a:t>
            </a:r>
          </a:p>
        </p:txBody>
      </p:sp>
      <p:sp>
        <p:nvSpPr>
          <p:cNvPr id="13487" name="TextBox 271"/>
          <p:cNvSpPr txBox="1">
            <a:spLocks noChangeArrowheads="1"/>
          </p:cNvSpPr>
          <p:nvPr/>
        </p:nvSpPr>
        <p:spPr bwMode="auto">
          <a:xfrm>
            <a:off x="4343401" y="4343401"/>
            <a:ext cx="2841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2</a:t>
            </a:r>
          </a:p>
        </p:txBody>
      </p:sp>
      <p:sp>
        <p:nvSpPr>
          <p:cNvPr id="13488" name="TextBox 272"/>
          <p:cNvSpPr txBox="1">
            <a:spLocks noChangeArrowheads="1"/>
          </p:cNvSpPr>
          <p:nvPr/>
        </p:nvSpPr>
        <p:spPr bwMode="auto">
          <a:xfrm>
            <a:off x="4343401" y="3730626"/>
            <a:ext cx="2841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4</a:t>
            </a:r>
          </a:p>
        </p:txBody>
      </p:sp>
      <p:sp>
        <p:nvSpPr>
          <p:cNvPr id="13489" name="TextBox 273"/>
          <p:cNvSpPr txBox="1">
            <a:spLocks noChangeArrowheads="1"/>
          </p:cNvSpPr>
          <p:nvPr/>
        </p:nvSpPr>
        <p:spPr bwMode="auto">
          <a:xfrm>
            <a:off x="3144838" y="4645026"/>
            <a:ext cx="284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1</a:t>
            </a:r>
          </a:p>
        </p:txBody>
      </p:sp>
      <p:sp>
        <p:nvSpPr>
          <p:cNvPr id="13490" name="TextBox 274"/>
          <p:cNvSpPr txBox="1">
            <a:spLocks noChangeArrowheads="1"/>
          </p:cNvSpPr>
          <p:nvPr/>
        </p:nvSpPr>
        <p:spPr bwMode="auto">
          <a:xfrm>
            <a:off x="3276601" y="3733801"/>
            <a:ext cx="2841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1</a:t>
            </a:r>
          </a:p>
        </p:txBody>
      </p:sp>
      <p:sp>
        <p:nvSpPr>
          <p:cNvPr id="13491" name="TextBox 275"/>
          <p:cNvSpPr txBox="1">
            <a:spLocks noChangeArrowheads="1"/>
          </p:cNvSpPr>
          <p:nvPr/>
        </p:nvSpPr>
        <p:spPr bwMode="auto">
          <a:xfrm>
            <a:off x="3124201" y="4038601"/>
            <a:ext cx="2841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2</a:t>
            </a:r>
          </a:p>
        </p:txBody>
      </p:sp>
      <p:sp>
        <p:nvSpPr>
          <p:cNvPr id="13492" name="TextBox 276"/>
          <p:cNvSpPr txBox="1">
            <a:spLocks noChangeArrowheads="1"/>
          </p:cNvSpPr>
          <p:nvPr/>
        </p:nvSpPr>
        <p:spPr bwMode="auto">
          <a:xfrm>
            <a:off x="4343401" y="3276601"/>
            <a:ext cx="2841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5</a:t>
            </a:r>
          </a:p>
        </p:txBody>
      </p:sp>
      <p:sp>
        <p:nvSpPr>
          <p:cNvPr id="2" name="TextBox 1"/>
          <p:cNvSpPr txBox="1"/>
          <p:nvPr/>
        </p:nvSpPr>
        <p:spPr>
          <a:xfrm>
            <a:off x="1752601" y="6553200"/>
            <a:ext cx="1008609" cy="369332"/>
          </a:xfrm>
          <a:prstGeom prst="rect">
            <a:avLst/>
          </a:prstGeom>
          <a:noFill/>
        </p:spPr>
        <p:txBody>
          <a:bodyPr wrap="none" rtlCol="0">
            <a:spAutoFit/>
          </a:bodyPr>
          <a:lstStyle/>
          <a:p>
            <a:r>
              <a:rPr lang="en-US" dirty="0"/>
              <a:t>Labeling</a:t>
            </a:r>
          </a:p>
        </p:txBody>
      </p:sp>
      <p:grpSp>
        <p:nvGrpSpPr>
          <p:cNvPr id="4" name="Group 3"/>
          <p:cNvGrpSpPr/>
          <p:nvPr/>
        </p:nvGrpSpPr>
        <p:grpSpPr>
          <a:xfrm>
            <a:off x="5562600" y="2590800"/>
            <a:ext cx="4114800" cy="4343400"/>
            <a:chOff x="4038600" y="2590800"/>
            <a:chExt cx="4114800" cy="4343400"/>
          </a:xfrm>
        </p:grpSpPr>
        <p:grpSp>
          <p:nvGrpSpPr>
            <p:cNvPr id="3" name="Group 2"/>
            <p:cNvGrpSpPr/>
            <p:nvPr/>
          </p:nvGrpSpPr>
          <p:grpSpPr>
            <a:xfrm>
              <a:off x="4352925" y="2590800"/>
              <a:ext cx="3800475" cy="4343400"/>
              <a:chOff x="4352925" y="2590800"/>
              <a:chExt cx="3800475" cy="4343400"/>
            </a:xfrm>
          </p:grpSpPr>
          <p:sp>
            <p:nvSpPr>
              <p:cNvPr id="13400" name="TextBox 10"/>
              <p:cNvSpPr txBox="1">
                <a:spLocks noChangeArrowheads="1"/>
              </p:cNvSpPr>
              <p:nvPr/>
            </p:nvSpPr>
            <p:spPr bwMode="auto">
              <a:xfrm>
                <a:off x="7281863" y="3692525"/>
                <a:ext cx="4492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v12</a:t>
                </a:r>
              </a:p>
            </p:txBody>
          </p:sp>
          <p:sp>
            <p:nvSpPr>
              <p:cNvPr id="13401" name="TextBox 11"/>
              <p:cNvSpPr txBox="1">
                <a:spLocks noChangeArrowheads="1"/>
              </p:cNvSpPr>
              <p:nvPr/>
            </p:nvSpPr>
            <p:spPr bwMode="auto">
              <a:xfrm>
                <a:off x="6935788" y="4068763"/>
                <a:ext cx="4492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v13</a:t>
                </a:r>
              </a:p>
            </p:txBody>
          </p:sp>
          <p:sp>
            <p:nvSpPr>
              <p:cNvPr id="13402" name="TextBox 12"/>
              <p:cNvSpPr txBox="1">
                <a:spLocks noChangeArrowheads="1"/>
              </p:cNvSpPr>
              <p:nvPr/>
            </p:nvSpPr>
            <p:spPr bwMode="auto">
              <a:xfrm>
                <a:off x="7286625" y="5553075"/>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v21</a:t>
                </a:r>
              </a:p>
            </p:txBody>
          </p:sp>
          <p:sp>
            <p:nvSpPr>
              <p:cNvPr id="186" name="Oval 14"/>
              <p:cNvSpPr/>
              <p:nvPr/>
            </p:nvSpPr>
            <p:spPr bwMode="auto">
              <a:xfrm>
                <a:off x="5172075" y="4703763"/>
                <a:ext cx="139700" cy="120650"/>
              </a:xfrm>
              <a:prstGeom prst="ellipse">
                <a:avLst/>
              </a:prstGeom>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87" name="Oval 16"/>
              <p:cNvSpPr/>
              <p:nvPr/>
            </p:nvSpPr>
            <p:spPr bwMode="auto">
              <a:xfrm>
                <a:off x="7216775" y="5553075"/>
                <a:ext cx="139700" cy="117475"/>
              </a:xfrm>
              <a:prstGeom prst="ellipse">
                <a:avLst/>
              </a:prstGeom>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88" name="Oval 19"/>
              <p:cNvSpPr/>
              <p:nvPr/>
            </p:nvSpPr>
            <p:spPr bwMode="auto">
              <a:xfrm>
                <a:off x="7205663" y="3825875"/>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3406" name="TextBox 22"/>
              <p:cNvSpPr txBox="1">
                <a:spLocks noChangeArrowheads="1"/>
              </p:cNvSpPr>
              <p:nvPr/>
            </p:nvSpPr>
            <p:spPr bwMode="auto">
              <a:xfrm>
                <a:off x="7356475" y="4954588"/>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v18</a:t>
                </a:r>
              </a:p>
            </p:txBody>
          </p:sp>
          <p:cxnSp>
            <p:nvCxnSpPr>
              <p:cNvPr id="190" name="Straight Arrow Connector 24"/>
              <p:cNvCxnSpPr/>
              <p:nvPr/>
            </p:nvCxnSpPr>
            <p:spPr bwMode="auto">
              <a:xfrm rot="5400000">
                <a:off x="6974682" y="3883819"/>
                <a:ext cx="207962" cy="2984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1" name="Straight Arrow Connector 25"/>
              <p:cNvCxnSpPr/>
              <p:nvPr/>
            </p:nvCxnSpPr>
            <p:spPr bwMode="auto">
              <a:xfrm rot="16200000" flipH="1">
                <a:off x="7371557" y="3883819"/>
                <a:ext cx="207962" cy="298450"/>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3409" name="Straight Arrow Connector 26"/>
              <p:cNvCxnSpPr>
                <a:cxnSpLocks noChangeShapeType="1"/>
              </p:cNvCxnSpPr>
              <p:nvPr/>
            </p:nvCxnSpPr>
            <p:spPr bwMode="auto">
              <a:xfrm>
                <a:off x="6938963" y="4845050"/>
                <a:ext cx="298450"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3410" name="Straight Arrow Connector 27"/>
              <p:cNvCxnSpPr>
                <a:cxnSpLocks noChangeShapeType="1"/>
              </p:cNvCxnSpPr>
              <p:nvPr/>
            </p:nvCxnSpPr>
            <p:spPr bwMode="auto">
              <a:xfrm flipH="1">
                <a:off x="7335838" y="4845050"/>
                <a:ext cx="298450"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sp>
            <p:nvSpPr>
              <p:cNvPr id="13411" name="TextBox 28"/>
              <p:cNvSpPr txBox="1">
                <a:spLocks noChangeArrowheads="1"/>
              </p:cNvSpPr>
              <p:nvPr/>
            </p:nvSpPr>
            <p:spPr bwMode="auto">
              <a:xfrm>
                <a:off x="7635875" y="4065588"/>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v14</a:t>
                </a:r>
              </a:p>
            </p:txBody>
          </p:sp>
          <p:sp>
            <p:nvSpPr>
              <p:cNvPr id="13412" name="TextBox 30"/>
              <p:cNvSpPr txBox="1">
                <a:spLocks noChangeArrowheads="1"/>
              </p:cNvSpPr>
              <p:nvPr/>
            </p:nvSpPr>
            <p:spPr bwMode="auto">
              <a:xfrm>
                <a:off x="5383213" y="2590800"/>
                <a:ext cx="5699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entry</a:t>
                </a:r>
              </a:p>
            </p:txBody>
          </p:sp>
          <p:sp>
            <p:nvSpPr>
              <p:cNvPr id="13413" name="TextBox 11"/>
              <p:cNvSpPr txBox="1">
                <a:spLocks noChangeArrowheads="1"/>
              </p:cNvSpPr>
              <p:nvPr/>
            </p:nvSpPr>
            <p:spPr bwMode="auto">
              <a:xfrm>
                <a:off x="6946900" y="5256213"/>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v19</a:t>
                </a:r>
              </a:p>
            </p:txBody>
          </p:sp>
          <p:sp>
            <p:nvSpPr>
              <p:cNvPr id="197" name="Oval 19"/>
              <p:cNvSpPr/>
              <p:nvPr/>
            </p:nvSpPr>
            <p:spPr bwMode="auto">
              <a:xfrm>
                <a:off x="7216775" y="5002213"/>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3415" name="Straight Arrow Connector 24"/>
              <p:cNvCxnSpPr>
                <a:cxnSpLocks noChangeShapeType="1"/>
              </p:cNvCxnSpPr>
              <p:nvPr/>
            </p:nvCxnSpPr>
            <p:spPr bwMode="auto">
              <a:xfrm flipH="1">
                <a:off x="6938963" y="5105400"/>
                <a:ext cx="298450" cy="207963"/>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3416" name="Straight Arrow Connector 25"/>
              <p:cNvCxnSpPr>
                <a:cxnSpLocks noChangeShapeType="1"/>
              </p:cNvCxnSpPr>
              <p:nvPr/>
            </p:nvCxnSpPr>
            <p:spPr bwMode="auto">
              <a:xfrm>
                <a:off x="7335838" y="5105400"/>
                <a:ext cx="298450" cy="207963"/>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200" name="Straight Arrow Connector 26"/>
              <p:cNvCxnSpPr/>
              <p:nvPr/>
            </p:nvCxnSpPr>
            <p:spPr bwMode="auto">
              <a:xfrm rot="16200000" flipH="1">
                <a:off x="6987381" y="5382419"/>
                <a:ext cx="198438" cy="2984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3418" name="Straight Arrow Connector 27"/>
              <p:cNvCxnSpPr>
                <a:cxnSpLocks noChangeShapeType="1"/>
              </p:cNvCxnSpPr>
              <p:nvPr/>
            </p:nvCxnSpPr>
            <p:spPr bwMode="auto">
              <a:xfrm flipH="1">
                <a:off x="7335838" y="5432425"/>
                <a:ext cx="298450" cy="198438"/>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sp>
            <p:nvSpPr>
              <p:cNvPr id="13419" name="TextBox 28"/>
              <p:cNvSpPr txBox="1">
                <a:spLocks noChangeArrowheads="1"/>
              </p:cNvSpPr>
              <p:nvPr/>
            </p:nvSpPr>
            <p:spPr bwMode="auto">
              <a:xfrm>
                <a:off x="7704138" y="5253038"/>
                <a:ext cx="4492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v20</a:t>
                </a:r>
              </a:p>
            </p:txBody>
          </p:sp>
          <p:sp>
            <p:nvSpPr>
              <p:cNvPr id="203" name="Oval 16"/>
              <p:cNvSpPr/>
              <p:nvPr/>
            </p:nvSpPr>
            <p:spPr bwMode="auto">
              <a:xfrm>
                <a:off x="7564438" y="5313363"/>
                <a:ext cx="136525" cy="119062"/>
              </a:xfrm>
              <a:prstGeom prst="ellipse">
                <a:avLst/>
              </a:prstGeom>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3421" name="TextBox 22"/>
              <p:cNvSpPr txBox="1">
                <a:spLocks noChangeArrowheads="1"/>
              </p:cNvSpPr>
              <p:nvPr/>
            </p:nvSpPr>
            <p:spPr bwMode="auto">
              <a:xfrm>
                <a:off x="7345363" y="4354513"/>
                <a:ext cx="4476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v15</a:t>
                </a:r>
              </a:p>
            </p:txBody>
          </p:sp>
          <p:cxnSp>
            <p:nvCxnSpPr>
              <p:cNvPr id="13422" name="Straight Arrow Connector 26"/>
              <p:cNvCxnSpPr>
                <a:cxnSpLocks noChangeShapeType="1"/>
              </p:cNvCxnSpPr>
              <p:nvPr/>
            </p:nvCxnSpPr>
            <p:spPr bwMode="auto">
              <a:xfrm>
                <a:off x="6926263" y="4244975"/>
                <a:ext cx="300037"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3423" name="Straight Arrow Connector 27"/>
              <p:cNvCxnSpPr>
                <a:cxnSpLocks noChangeShapeType="1"/>
                <a:stCxn id="213" idx="4"/>
              </p:cNvCxnSpPr>
              <p:nvPr/>
            </p:nvCxnSpPr>
            <p:spPr bwMode="auto">
              <a:xfrm flipH="1">
                <a:off x="7324725" y="4217988"/>
                <a:ext cx="293688" cy="223837"/>
              </a:xfrm>
              <a:prstGeom prst="straightConnector1">
                <a:avLst/>
              </a:prstGeom>
              <a:noFill/>
              <a:ln w="19050" algn="ctr">
                <a:solidFill>
                  <a:srgbClr val="FF0000"/>
                </a:solidFill>
                <a:round/>
                <a:headEnd/>
                <a:tailEnd type="triangle" w="lg" len="lg"/>
              </a:ln>
              <a:extLst>
                <a:ext uri="{909E8E84-426E-40DD-AFC4-6F175D3DCCD1}">
                  <a14:hiddenFill xmlns:a14="http://schemas.microsoft.com/office/drawing/2010/main">
                    <a:noFill/>
                  </a14:hiddenFill>
                </a:ext>
              </a:extLst>
            </p:spPr>
          </p:cxnSp>
          <p:sp>
            <p:nvSpPr>
              <p:cNvPr id="207" name="Oval 19"/>
              <p:cNvSpPr/>
              <p:nvPr/>
            </p:nvSpPr>
            <p:spPr bwMode="auto">
              <a:xfrm>
                <a:off x="7205663" y="4403725"/>
                <a:ext cx="139700" cy="12065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3425" name="TextBox 11"/>
              <p:cNvSpPr txBox="1">
                <a:spLocks noChangeArrowheads="1"/>
              </p:cNvSpPr>
              <p:nvPr/>
            </p:nvSpPr>
            <p:spPr bwMode="auto">
              <a:xfrm>
                <a:off x="6935788" y="4664075"/>
                <a:ext cx="4492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v16</a:t>
                </a:r>
              </a:p>
            </p:txBody>
          </p:sp>
          <p:sp>
            <p:nvSpPr>
              <p:cNvPr id="209" name="Oval 19"/>
              <p:cNvSpPr/>
              <p:nvPr/>
            </p:nvSpPr>
            <p:spPr bwMode="auto">
              <a:xfrm>
                <a:off x="7205663" y="4411663"/>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210" name="Straight Arrow Connector 24"/>
              <p:cNvCxnSpPr/>
              <p:nvPr/>
            </p:nvCxnSpPr>
            <p:spPr bwMode="auto">
              <a:xfrm rot="5400000">
                <a:off x="6973094" y="4466431"/>
                <a:ext cx="209550" cy="300038"/>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11" name="Straight Arrow Connector 25"/>
              <p:cNvCxnSpPr/>
              <p:nvPr/>
            </p:nvCxnSpPr>
            <p:spPr bwMode="auto">
              <a:xfrm rot="16200000" flipH="1">
                <a:off x="7370763" y="4467225"/>
                <a:ext cx="209550" cy="2984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13429" name="TextBox 28"/>
              <p:cNvSpPr txBox="1">
                <a:spLocks noChangeArrowheads="1"/>
              </p:cNvSpPr>
              <p:nvPr/>
            </p:nvSpPr>
            <p:spPr bwMode="auto">
              <a:xfrm>
                <a:off x="7634288" y="4662488"/>
                <a:ext cx="4492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v17</a:t>
                </a:r>
              </a:p>
            </p:txBody>
          </p:sp>
          <p:sp>
            <p:nvSpPr>
              <p:cNvPr id="213" name="Oval 19"/>
              <p:cNvSpPr/>
              <p:nvPr/>
            </p:nvSpPr>
            <p:spPr bwMode="auto">
              <a:xfrm>
                <a:off x="7548563" y="4100513"/>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214" name="Oval 19"/>
              <p:cNvSpPr/>
              <p:nvPr/>
            </p:nvSpPr>
            <p:spPr bwMode="auto">
              <a:xfrm>
                <a:off x="6854825" y="4132263"/>
                <a:ext cx="139700" cy="119062"/>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215" name="Oval 19"/>
              <p:cNvSpPr/>
              <p:nvPr/>
            </p:nvSpPr>
            <p:spPr bwMode="auto">
              <a:xfrm>
                <a:off x="6864350" y="4732338"/>
                <a:ext cx="139700"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216" name="Oval 19"/>
              <p:cNvSpPr/>
              <p:nvPr/>
            </p:nvSpPr>
            <p:spPr bwMode="auto">
              <a:xfrm>
                <a:off x="6850063" y="5310188"/>
                <a:ext cx="139700"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217" name="Oval 19"/>
              <p:cNvSpPr/>
              <p:nvPr/>
            </p:nvSpPr>
            <p:spPr bwMode="auto">
              <a:xfrm>
                <a:off x="7566025" y="4706938"/>
                <a:ext cx="138113"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3435" name="TextBox 10"/>
              <p:cNvSpPr txBox="1">
                <a:spLocks noChangeArrowheads="1"/>
              </p:cNvSpPr>
              <p:nvPr/>
            </p:nvSpPr>
            <p:spPr bwMode="auto">
              <a:xfrm>
                <a:off x="6086475" y="3989388"/>
                <a:ext cx="357188"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v4</a:t>
                </a:r>
              </a:p>
            </p:txBody>
          </p:sp>
          <p:sp>
            <p:nvSpPr>
              <p:cNvPr id="13436" name="TextBox 11"/>
              <p:cNvSpPr txBox="1">
                <a:spLocks noChangeArrowheads="1"/>
              </p:cNvSpPr>
              <p:nvPr/>
            </p:nvSpPr>
            <p:spPr bwMode="auto">
              <a:xfrm>
                <a:off x="5738813" y="4364038"/>
                <a:ext cx="3587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v5</a:t>
                </a:r>
              </a:p>
            </p:txBody>
          </p:sp>
          <p:sp>
            <p:nvSpPr>
              <p:cNvPr id="220" name="Oval 19"/>
              <p:cNvSpPr/>
              <p:nvPr/>
            </p:nvSpPr>
            <p:spPr bwMode="auto">
              <a:xfrm>
                <a:off x="6008688" y="4122738"/>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3438" name="TextBox 22"/>
              <p:cNvSpPr txBox="1">
                <a:spLocks noChangeArrowheads="1"/>
              </p:cNvSpPr>
              <p:nvPr/>
            </p:nvSpPr>
            <p:spPr bwMode="auto">
              <a:xfrm>
                <a:off x="6159500" y="5249863"/>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v10</a:t>
                </a:r>
              </a:p>
            </p:txBody>
          </p:sp>
          <p:cxnSp>
            <p:nvCxnSpPr>
              <p:cNvPr id="222" name="Straight Arrow Connector 24"/>
              <p:cNvCxnSpPr/>
              <p:nvPr/>
            </p:nvCxnSpPr>
            <p:spPr bwMode="auto">
              <a:xfrm rot="5400000">
                <a:off x="5776913" y="4179888"/>
                <a:ext cx="209550" cy="2984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23" name="Straight Arrow Connector 25"/>
              <p:cNvCxnSpPr/>
              <p:nvPr/>
            </p:nvCxnSpPr>
            <p:spPr bwMode="auto">
              <a:xfrm rot="16200000" flipH="1">
                <a:off x="6174582" y="4179094"/>
                <a:ext cx="209550" cy="300037"/>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3441" name="Straight Arrow Connector 26"/>
              <p:cNvCxnSpPr>
                <a:cxnSpLocks noChangeShapeType="1"/>
              </p:cNvCxnSpPr>
              <p:nvPr/>
            </p:nvCxnSpPr>
            <p:spPr bwMode="auto">
              <a:xfrm>
                <a:off x="5741988" y="5140325"/>
                <a:ext cx="298450"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3442" name="Straight Arrow Connector 27"/>
              <p:cNvCxnSpPr>
                <a:cxnSpLocks noChangeShapeType="1"/>
              </p:cNvCxnSpPr>
              <p:nvPr/>
            </p:nvCxnSpPr>
            <p:spPr bwMode="auto">
              <a:xfrm flipH="1">
                <a:off x="6138863" y="5140325"/>
                <a:ext cx="300037" cy="196850"/>
              </a:xfrm>
              <a:prstGeom prst="straightConnector1">
                <a:avLst/>
              </a:prstGeom>
              <a:noFill/>
              <a:ln w="19050" algn="ctr">
                <a:solidFill>
                  <a:srgbClr val="FF0000"/>
                </a:solidFill>
                <a:round/>
                <a:headEnd/>
                <a:tailEnd type="triangle" w="lg" len="lg"/>
              </a:ln>
              <a:extLst>
                <a:ext uri="{909E8E84-426E-40DD-AFC4-6F175D3DCCD1}">
                  <a14:hiddenFill xmlns:a14="http://schemas.microsoft.com/office/drawing/2010/main">
                    <a:noFill/>
                  </a14:hiddenFill>
                </a:ext>
              </a:extLst>
            </p:spPr>
          </p:cxnSp>
          <p:sp>
            <p:nvSpPr>
              <p:cNvPr id="13443" name="TextBox 28"/>
              <p:cNvSpPr txBox="1">
                <a:spLocks noChangeArrowheads="1"/>
              </p:cNvSpPr>
              <p:nvPr/>
            </p:nvSpPr>
            <p:spPr bwMode="auto">
              <a:xfrm>
                <a:off x="6438900" y="4360863"/>
                <a:ext cx="3587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v6</a:t>
                </a:r>
              </a:p>
            </p:txBody>
          </p:sp>
          <p:sp>
            <p:nvSpPr>
              <p:cNvPr id="227" name="Oval 19"/>
              <p:cNvSpPr/>
              <p:nvPr/>
            </p:nvSpPr>
            <p:spPr bwMode="auto">
              <a:xfrm>
                <a:off x="6019800" y="5299075"/>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3445" name="TextBox 22"/>
              <p:cNvSpPr txBox="1">
                <a:spLocks noChangeArrowheads="1"/>
              </p:cNvSpPr>
              <p:nvPr/>
            </p:nvSpPr>
            <p:spPr bwMode="auto">
              <a:xfrm>
                <a:off x="6148388" y="4649788"/>
                <a:ext cx="357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v7</a:t>
                </a:r>
              </a:p>
            </p:txBody>
          </p:sp>
          <p:cxnSp>
            <p:nvCxnSpPr>
              <p:cNvPr id="13446" name="Straight Arrow Connector 26"/>
              <p:cNvCxnSpPr>
                <a:cxnSpLocks noChangeShapeType="1"/>
              </p:cNvCxnSpPr>
              <p:nvPr/>
            </p:nvCxnSpPr>
            <p:spPr bwMode="auto">
              <a:xfrm>
                <a:off x="5730875" y="4541838"/>
                <a:ext cx="298450"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3447" name="Straight Arrow Connector 27"/>
              <p:cNvCxnSpPr>
                <a:cxnSpLocks noChangeShapeType="1"/>
                <a:stCxn id="13499" idx="0"/>
              </p:cNvCxnSpPr>
              <p:nvPr/>
            </p:nvCxnSpPr>
            <p:spPr bwMode="auto">
              <a:xfrm flipH="1">
                <a:off x="6127750" y="4495800"/>
                <a:ext cx="338138" cy="242888"/>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sp>
            <p:nvSpPr>
              <p:cNvPr id="231" name="Oval 19"/>
              <p:cNvSpPr/>
              <p:nvPr/>
            </p:nvSpPr>
            <p:spPr bwMode="auto">
              <a:xfrm>
                <a:off x="6008688" y="4699000"/>
                <a:ext cx="139700" cy="122238"/>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3449" name="TextBox 11"/>
              <p:cNvSpPr txBox="1">
                <a:spLocks noChangeArrowheads="1"/>
              </p:cNvSpPr>
              <p:nvPr/>
            </p:nvSpPr>
            <p:spPr bwMode="auto">
              <a:xfrm>
                <a:off x="5738813" y="4960938"/>
                <a:ext cx="3587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v8</a:t>
                </a:r>
              </a:p>
            </p:txBody>
          </p:sp>
          <p:sp>
            <p:nvSpPr>
              <p:cNvPr id="233" name="Oval 19"/>
              <p:cNvSpPr/>
              <p:nvPr/>
            </p:nvSpPr>
            <p:spPr bwMode="auto">
              <a:xfrm>
                <a:off x="6008688" y="4706938"/>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234" name="Straight Arrow Connector 24"/>
              <p:cNvCxnSpPr>
                <a:endCxn id="239" idx="1"/>
              </p:cNvCxnSpPr>
              <p:nvPr/>
            </p:nvCxnSpPr>
            <p:spPr bwMode="auto">
              <a:xfrm flipH="1">
                <a:off x="5668963" y="4806950"/>
                <a:ext cx="361950" cy="239713"/>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35" name="Straight Arrow Connector 25"/>
              <p:cNvCxnSpPr/>
              <p:nvPr/>
            </p:nvCxnSpPr>
            <p:spPr bwMode="auto">
              <a:xfrm rot="16200000" flipH="1">
                <a:off x="6173788" y="4762500"/>
                <a:ext cx="209550" cy="298450"/>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13453" name="TextBox 28"/>
              <p:cNvSpPr txBox="1">
                <a:spLocks noChangeArrowheads="1"/>
              </p:cNvSpPr>
              <p:nvPr/>
            </p:nvSpPr>
            <p:spPr bwMode="auto">
              <a:xfrm>
                <a:off x="6438900" y="4957763"/>
                <a:ext cx="357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v9</a:t>
                </a:r>
              </a:p>
            </p:txBody>
          </p:sp>
          <p:sp>
            <p:nvSpPr>
              <p:cNvPr id="237" name="Oval 19"/>
              <p:cNvSpPr/>
              <p:nvPr/>
            </p:nvSpPr>
            <p:spPr bwMode="auto">
              <a:xfrm>
                <a:off x="6351588" y="4395788"/>
                <a:ext cx="139700" cy="119062"/>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238" name="Oval 19"/>
              <p:cNvSpPr/>
              <p:nvPr/>
            </p:nvSpPr>
            <p:spPr bwMode="auto">
              <a:xfrm>
                <a:off x="5661025" y="4418013"/>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239" name="Oval 19"/>
              <p:cNvSpPr/>
              <p:nvPr/>
            </p:nvSpPr>
            <p:spPr bwMode="auto">
              <a:xfrm>
                <a:off x="5648325" y="5029200"/>
                <a:ext cx="138113"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240" name="Oval 19"/>
              <p:cNvSpPr/>
              <p:nvPr/>
            </p:nvSpPr>
            <p:spPr bwMode="auto">
              <a:xfrm>
                <a:off x="6369050" y="5002213"/>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241" name="Oval 19"/>
              <p:cNvSpPr/>
              <p:nvPr/>
            </p:nvSpPr>
            <p:spPr bwMode="auto">
              <a:xfrm>
                <a:off x="5572125" y="3840163"/>
                <a:ext cx="138113"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242" name="Oval 19"/>
              <p:cNvSpPr/>
              <p:nvPr/>
            </p:nvSpPr>
            <p:spPr bwMode="auto">
              <a:xfrm>
                <a:off x="5508625" y="558165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243" name="Straight Arrow Connector 24"/>
              <p:cNvCxnSpPr>
                <a:stCxn id="241" idx="5"/>
                <a:endCxn id="13435" idx="1"/>
              </p:cNvCxnSpPr>
              <p:nvPr/>
            </p:nvCxnSpPr>
            <p:spPr bwMode="auto">
              <a:xfrm>
                <a:off x="5691188" y="3944938"/>
                <a:ext cx="395287" cy="1968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44" name="Straight Arrow Connector 24"/>
              <p:cNvCxnSpPr>
                <a:stCxn id="241" idx="3"/>
                <a:endCxn id="186" idx="0"/>
              </p:cNvCxnSpPr>
              <p:nvPr/>
            </p:nvCxnSpPr>
            <p:spPr bwMode="auto">
              <a:xfrm flipH="1">
                <a:off x="5241925" y="3944938"/>
                <a:ext cx="350838" cy="758825"/>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45" name="Straight Arrow Connector 24"/>
              <p:cNvCxnSpPr>
                <a:stCxn id="186" idx="4"/>
                <a:endCxn id="242" idx="1"/>
              </p:cNvCxnSpPr>
              <p:nvPr/>
            </p:nvCxnSpPr>
            <p:spPr bwMode="auto">
              <a:xfrm>
                <a:off x="5241925" y="4824413"/>
                <a:ext cx="287338" cy="776287"/>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46" name="Straight Arrow Connector 24"/>
              <p:cNvCxnSpPr>
                <a:stCxn id="227" idx="4"/>
                <a:endCxn id="242" idx="6"/>
              </p:cNvCxnSpPr>
              <p:nvPr/>
            </p:nvCxnSpPr>
            <p:spPr bwMode="auto">
              <a:xfrm flipH="1">
                <a:off x="5648325" y="5421313"/>
                <a:ext cx="441325" cy="2222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247" name="Oval 19"/>
              <p:cNvSpPr/>
              <p:nvPr/>
            </p:nvSpPr>
            <p:spPr bwMode="auto">
              <a:xfrm>
                <a:off x="6423025" y="3306763"/>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248" name="Oval 19"/>
              <p:cNvSpPr/>
              <p:nvPr/>
            </p:nvSpPr>
            <p:spPr bwMode="auto">
              <a:xfrm>
                <a:off x="6423025" y="609600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249" name="Straight Arrow Connector 24"/>
              <p:cNvCxnSpPr>
                <a:stCxn id="247" idx="5"/>
                <a:endCxn id="188" idx="1"/>
              </p:cNvCxnSpPr>
              <p:nvPr/>
            </p:nvCxnSpPr>
            <p:spPr bwMode="auto">
              <a:xfrm>
                <a:off x="6542088" y="3411538"/>
                <a:ext cx="684212" cy="433387"/>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50" name="Straight Arrow Connector 24"/>
              <p:cNvCxnSpPr>
                <a:stCxn id="247" idx="3"/>
                <a:endCxn id="241" idx="0"/>
              </p:cNvCxnSpPr>
              <p:nvPr/>
            </p:nvCxnSpPr>
            <p:spPr bwMode="auto">
              <a:xfrm flipH="1">
                <a:off x="5641975" y="3411538"/>
                <a:ext cx="801688" cy="428625"/>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51" name="Straight Arrow Connector 24"/>
              <p:cNvCxnSpPr>
                <a:stCxn id="242" idx="5"/>
                <a:endCxn id="248" idx="2"/>
              </p:cNvCxnSpPr>
              <p:nvPr/>
            </p:nvCxnSpPr>
            <p:spPr bwMode="auto">
              <a:xfrm>
                <a:off x="5627688" y="5686425"/>
                <a:ext cx="795337" cy="471488"/>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52" name="Straight Arrow Connector 24"/>
              <p:cNvCxnSpPr>
                <a:stCxn id="187" idx="4"/>
                <a:endCxn id="248" idx="6"/>
              </p:cNvCxnSpPr>
              <p:nvPr/>
            </p:nvCxnSpPr>
            <p:spPr bwMode="auto">
              <a:xfrm flipH="1">
                <a:off x="6562725" y="5670550"/>
                <a:ext cx="723900" cy="487363"/>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253" name="Oval 19"/>
              <p:cNvSpPr/>
              <p:nvPr/>
            </p:nvSpPr>
            <p:spPr bwMode="auto">
              <a:xfrm>
                <a:off x="5584825" y="289560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254" name="Oval 19"/>
              <p:cNvSpPr/>
              <p:nvPr/>
            </p:nvSpPr>
            <p:spPr bwMode="auto">
              <a:xfrm>
                <a:off x="5432425" y="655320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255" name="Oval 19"/>
              <p:cNvSpPr/>
              <p:nvPr/>
            </p:nvSpPr>
            <p:spPr bwMode="auto">
              <a:xfrm>
                <a:off x="4581525" y="4724400"/>
                <a:ext cx="138113"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256" name="Straight Arrow Connector 24"/>
              <p:cNvCxnSpPr>
                <a:stCxn id="253" idx="3"/>
                <a:endCxn id="255" idx="7"/>
              </p:cNvCxnSpPr>
              <p:nvPr/>
            </p:nvCxnSpPr>
            <p:spPr bwMode="auto">
              <a:xfrm flipH="1">
                <a:off x="4700588" y="3000375"/>
                <a:ext cx="904875" cy="1741488"/>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57" name="Straight Arrow Connector 24"/>
              <p:cNvCxnSpPr>
                <a:stCxn id="255" idx="4"/>
                <a:endCxn id="254" idx="1"/>
              </p:cNvCxnSpPr>
              <p:nvPr/>
            </p:nvCxnSpPr>
            <p:spPr bwMode="auto">
              <a:xfrm>
                <a:off x="4651375" y="4846638"/>
                <a:ext cx="801688" cy="1724025"/>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58" name="Straight Arrow Connector 24"/>
              <p:cNvCxnSpPr>
                <a:stCxn id="253" idx="5"/>
                <a:endCxn id="247" idx="1"/>
              </p:cNvCxnSpPr>
              <p:nvPr/>
            </p:nvCxnSpPr>
            <p:spPr bwMode="auto">
              <a:xfrm>
                <a:off x="5703888" y="3000375"/>
                <a:ext cx="739775" cy="3238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59" name="Straight Arrow Connector 24"/>
              <p:cNvCxnSpPr>
                <a:stCxn id="248" idx="4"/>
                <a:endCxn id="254" idx="6"/>
              </p:cNvCxnSpPr>
              <p:nvPr/>
            </p:nvCxnSpPr>
            <p:spPr bwMode="auto">
              <a:xfrm flipH="1">
                <a:off x="5572125" y="6218238"/>
                <a:ext cx="920750" cy="396875"/>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13477" name="TextBox 10"/>
              <p:cNvSpPr txBox="1">
                <a:spLocks noChangeArrowheads="1"/>
              </p:cNvSpPr>
              <p:nvPr/>
            </p:nvSpPr>
            <p:spPr bwMode="auto">
              <a:xfrm>
                <a:off x="4352925" y="4492625"/>
                <a:ext cx="357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v0</a:t>
                </a:r>
              </a:p>
            </p:txBody>
          </p:sp>
          <p:sp>
            <p:nvSpPr>
              <p:cNvPr id="13478" name="TextBox 10"/>
              <p:cNvSpPr txBox="1">
                <a:spLocks noChangeArrowheads="1"/>
              </p:cNvSpPr>
              <p:nvPr/>
            </p:nvSpPr>
            <p:spPr bwMode="auto">
              <a:xfrm>
                <a:off x="6432550" y="3048000"/>
                <a:ext cx="3587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a:t>
                </a:r>
              </a:p>
            </p:txBody>
          </p:sp>
          <p:sp>
            <p:nvSpPr>
              <p:cNvPr id="13479" name="TextBox 10"/>
              <p:cNvSpPr txBox="1">
                <a:spLocks noChangeArrowheads="1"/>
              </p:cNvSpPr>
              <p:nvPr/>
            </p:nvSpPr>
            <p:spPr bwMode="auto">
              <a:xfrm>
                <a:off x="5419725" y="3578225"/>
                <a:ext cx="357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v2</a:t>
                </a:r>
              </a:p>
            </p:txBody>
          </p:sp>
          <p:sp>
            <p:nvSpPr>
              <p:cNvPr id="13480" name="TextBox 10"/>
              <p:cNvSpPr txBox="1">
                <a:spLocks noChangeArrowheads="1"/>
              </p:cNvSpPr>
              <p:nvPr/>
            </p:nvSpPr>
            <p:spPr bwMode="auto">
              <a:xfrm>
                <a:off x="5267325" y="4572000"/>
                <a:ext cx="357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v3</a:t>
                </a:r>
              </a:p>
            </p:txBody>
          </p:sp>
          <p:sp>
            <p:nvSpPr>
              <p:cNvPr id="13481" name="TextBox 22"/>
              <p:cNvSpPr txBox="1">
                <a:spLocks noChangeArrowheads="1"/>
              </p:cNvSpPr>
              <p:nvPr/>
            </p:nvSpPr>
            <p:spPr bwMode="auto">
              <a:xfrm>
                <a:off x="5724525" y="5559425"/>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v11</a:t>
                </a:r>
              </a:p>
            </p:txBody>
          </p:sp>
          <p:sp>
            <p:nvSpPr>
              <p:cNvPr id="13482" name="TextBox 12"/>
              <p:cNvSpPr txBox="1">
                <a:spLocks noChangeArrowheads="1"/>
              </p:cNvSpPr>
              <p:nvPr/>
            </p:nvSpPr>
            <p:spPr bwMode="auto">
              <a:xfrm>
                <a:off x="6562725" y="6096000"/>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v22</a:t>
                </a:r>
              </a:p>
            </p:txBody>
          </p:sp>
          <p:sp>
            <p:nvSpPr>
              <p:cNvPr id="13483" name="TextBox 12"/>
              <p:cNvSpPr txBox="1">
                <a:spLocks noChangeArrowheads="1"/>
              </p:cNvSpPr>
              <p:nvPr/>
            </p:nvSpPr>
            <p:spPr bwMode="auto">
              <a:xfrm>
                <a:off x="5495925" y="6626225"/>
                <a:ext cx="4524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exit</a:t>
                </a:r>
              </a:p>
            </p:txBody>
          </p:sp>
          <p:sp>
            <p:nvSpPr>
              <p:cNvPr id="13493" name="TextBox 277"/>
              <p:cNvSpPr txBox="1">
                <a:spLocks noChangeArrowheads="1"/>
              </p:cNvSpPr>
              <p:nvPr/>
            </p:nvSpPr>
            <p:spPr bwMode="auto">
              <a:xfrm>
                <a:off x="6781800" y="3733800"/>
                <a:ext cx="3841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10</a:t>
                </a:r>
              </a:p>
            </p:txBody>
          </p:sp>
          <p:sp>
            <p:nvSpPr>
              <p:cNvPr id="13494" name="TextBox 278"/>
              <p:cNvSpPr txBox="1">
                <a:spLocks noChangeArrowheads="1"/>
              </p:cNvSpPr>
              <p:nvPr/>
            </p:nvSpPr>
            <p:spPr bwMode="auto">
              <a:xfrm>
                <a:off x="7543800" y="3810000"/>
                <a:ext cx="284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dirty="0">
                    <a:solidFill>
                      <a:srgbClr val="FF0000"/>
                    </a:solidFill>
                  </a:rPr>
                  <a:t>6</a:t>
                </a:r>
              </a:p>
            </p:txBody>
          </p:sp>
          <p:sp>
            <p:nvSpPr>
              <p:cNvPr id="13495" name="TextBox 279"/>
              <p:cNvSpPr txBox="1">
                <a:spLocks noChangeArrowheads="1"/>
              </p:cNvSpPr>
              <p:nvPr/>
            </p:nvSpPr>
            <p:spPr bwMode="auto">
              <a:xfrm>
                <a:off x="6878638" y="4873625"/>
                <a:ext cx="284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2</a:t>
                </a:r>
              </a:p>
            </p:txBody>
          </p:sp>
          <p:sp>
            <p:nvSpPr>
              <p:cNvPr id="13496" name="TextBox 280"/>
              <p:cNvSpPr txBox="1">
                <a:spLocks noChangeArrowheads="1"/>
              </p:cNvSpPr>
              <p:nvPr/>
            </p:nvSpPr>
            <p:spPr bwMode="auto">
              <a:xfrm>
                <a:off x="6878638" y="5483225"/>
                <a:ext cx="284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1</a:t>
                </a:r>
              </a:p>
            </p:txBody>
          </p:sp>
          <p:sp>
            <p:nvSpPr>
              <p:cNvPr id="13497" name="TextBox 281"/>
              <p:cNvSpPr txBox="1">
                <a:spLocks noChangeArrowheads="1"/>
              </p:cNvSpPr>
              <p:nvPr/>
            </p:nvSpPr>
            <p:spPr bwMode="auto">
              <a:xfrm>
                <a:off x="5659438" y="5181600"/>
                <a:ext cx="284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1</a:t>
                </a:r>
              </a:p>
            </p:txBody>
          </p:sp>
          <p:sp>
            <p:nvSpPr>
              <p:cNvPr id="13498" name="TextBox 282"/>
              <p:cNvSpPr txBox="1">
                <a:spLocks noChangeArrowheads="1"/>
              </p:cNvSpPr>
              <p:nvPr/>
            </p:nvSpPr>
            <p:spPr bwMode="auto">
              <a:xfrm>
                <a:off x="5638800" y="4572000"/>
                <a:ext cx="2841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4</a:t>
                </a:r>
              </a:p>
            </p:txBody>
          </p:sp>
          <p:sp>
            <p:nvSpPr>
              <p:cNvPr id="13499" name="TextBox 283"/>
              <p:cNvSpPr txBox="1">
                <a:spLocks noChangeArrowheads="1"/>
              </p:cNvSpPr>
              <p:nvPr/>
            </p:nvSpPr>
            <p:spPr bwMode="auto">
              <a:xfrm>
                <a:off x="6324600" y="4495800"/>
                <a:ext cx="2841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2</a:t>
                </a:r>
              </a:p>
            </p:txBody>
          </p:sp>
          <p:sp>
            <p:nvSpPr>
              <p:cNvPr id="13500" name="TextBox 285"/>
              <p:cNvSpPr txBox="1">
                <a:spLocks noChangeArrowheads="1"/>
              </p:cNvSpPr>
              <p:nvPr/>
            </p:nvSpPr>
            <p:spPr bwMode="auto">
              <a:xfrm>
                <a:off x="5126038" y="5105400"/>
                <a:ext cx="284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solidFill>
                      <a:srgbClr val="FF0000"/>
                    </a:solidFill>
                  </a:rPr>
                  <a:t>1</a:t>
                </a:r>
              </a:p>
            </p:txBody>
          </p:sp>
        </p:grpSp>
        <p:sp>
          <p:nvSpPr>
            <p:cNvPr id="192" name="TextBox 191"/>
            <p:cNvSpPr txBox="1"/>
            <p:nvPr/>
          </p:nvSpPr>
          <p:spPr>
            <a:xfrm>
              <a:off x="4038600" y="6506510"/>
              <a:ext cx="1355499" cy="369332"/>
            </a:xfrm>
            <a:prstGeom prst="rect">
              <a:avLst/>
            </a:prstGeom>
            <a:noFill/>
          </p:spPr>
          <p:txBody>
            <a:bodyPr wrap="none" rtlCol="0">
              <a:spAutoFit/>
            </a:bodyPr>
            <a:lstStyle/>
            <a:p>
              <a:r>
                <a:rPr lang="en-US" dirty="0"/>
                <a:t>Propagation</a:t>
              </a:r>
            </a:p>
          </p:txBody>
        </p:sp>
      </p:grpSp>
      <p:sp>
        <p:nvSpPr>
          <p:cNvPr id="5" name="Slide Number Placeholder 4"/>
          <p:cNvSpPr>
            <a:spLocks noGrp="1"/>
          </p:cNvSpPr>
          <p:nvPr>
            <p:ph type="sldNum" sz="quarter" idx="12"/>
          </p:nvPr>
        </p:nvSpPr>
        <p:spPr/>
        <p:txBody>
          <a:bodyPr/>
          <a:lstStyle/>
          <a:p>
            <a:pPr>
              <a:defRPr/>
            </a:pPr>
            <a:fld id="{94ABA8D7-01AB-4934-8EB2-4FC804FF4FDF}" type="slidenum">
              <a:rPr lang="en-US" smtClean="0"/>
              <a:pPr>
                <a:defRPr/>
              </a:pPr>
              <a:t>30</a:t>
            </a:fld>
            <a:endParaRPr lang="en-US"/>
          </a:p>
        </p:txBody>
      </p:sp>
    </p:spTree>
    <p:extLst>
      <p:ext uri="{BB962C8B-B14F-4D97-AF65-F5344CB8AC3E}">
        <p14:creationId xmlns:p14="http://schemas.microsoft.com/office/powerpoint/2010/main" val="2883504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315">
                                            <p:txEl>
                                              <p:pRg st="2" end="2"/>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4"/>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331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 name="Group 193"/>
          <p:cNvGrpSpPr/>
          <p:nvPr/>
        </p:nvGrpSpPr>
        <p:grpSpPr>
          <a:xfrm>
            <a:off x="6253264" y="1777441"/>
            <a:ext cx="3515418" cy="3501559"/>
            <a:chOff x="4744571" y="2594441"/>
            <a:chExt cx="3515418" cy="3501559"/>
          </a:xfrm>
        </p:grpSpPr>
        <p:sp>
          <p:nvSpPr>
            <p:cNvPr id="195" name="Oval 19"/>
            <p:cNvSpPr/>
            <p:nvPr/>
          </p:nvSpPr>
          <p:spPr bwMode="auto">
            <a:xfrm>
              <a:off x="6181601" y="289560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99" name="Straight Arrow Connector 24"/>
            <p:cNvCxnSpPr/>
            <p:nvPr/>
          </p:nvCxnSpPr>
          <p:spPr bwMode="auto">
            <a:xfrm>
              <a:off x="6300664" y="3000375"/>
              <a:ext cx="1458912" cy="885825"/>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02" name="Straight Arrow Connector 24"/>
            <p:cNvCxnSpPr>
              <a:stCxn id="195" idx="4"/>
            </p:cNvCxnSpPr>
            <p:nvPr/>
          </p:nvCxnSpPr>
          <p:spPr bwMode="auto">
            <a:xfrm>
              <a:off x="6251451" y="3017838"/>
              <a:ext cx="188913" cy="944562"/>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03" name="Straight Arrow Connector 24"/>
            <p:cNvCxnSpPr>
              <a:stCxn id="195" idx="3"/>
            </p:cNvCxnSpPr>
            <p:nvPr/>
          </p:nvCxnSpPr>
          <p:spPr bwMode="auto">
            <a:xfrm flipH="1">
              <a:off x="5244976" y="2999937"/>
              <a:ext cx="957084" cy="962463"/>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204" name="TextBox 203"/>
            <p:cNvSpPr txBox="1"/>
            <p:nvPr/>
          </p:nvSpPr>
          <p:spPr>
            <a:xfrm>
              <a:off x="6207756" y="2594441"/>
              <a:ext cx="312906" cy="369332"/>
            </a:xfrm>
            <a:prstGeom prst="rect">
              <a:avLst/>
            </a:prstGeom>
            <a:noFill/>
          </p:spPr>
          <p:txBody>
            <a:bodyPr wrap="none" rtlCol="0">
              <a:spAutoFit/>
            </a:bodyPr>
            <a:lstStyle/>
            <a:p>
              <a:r>
                <a:rPr lang="en-US" dirty="0"/>
                <a:t>a</a:t>
              </a:r>
            </a:p>
          </p:txBody>
        </p:sp>
        <p:sp>
          <p:nvSpPr>
            <p:cNvPr id="205" name="TextBox 204"/>
            <p:cNvSpPr txBox="1"/>
            <p:nvPr/>
          </p:nvSpPr>
          <p:spPr>
            <a:xfrm>
              <a:off x="5298110" y="3878132"/>
              <a:ext cx="312906" cy="369332"/>
            </a:xfrm>
            <a:prstGeom prst="rect">
              <a:avLst/>
            </a:prstGeom>
            <a:noFill/>
          </p:spPr>
          <p:txBody>
            <a:bodyPr wrap="none" rtlCol="0">
              <a:spAutoFit/>
            </a:bodyPr>
            <a:lstStyle/>
            <a:p>
              <a:r>
                <a:rPr lang="en-US" dirty="0"/>
                <a:t>b</a:t>
              </a:r>
            </a:p>
          </p:txBody>
        </p:sp>
        <p:sp>
          <p:nvSpPr>
            <p:cNvPr id="206" name="TextBox 205"/>
            <p:cNvSpPr txBox="1"/>
            <p:nvPr/>
          </p:nvSpPr>
          <p:spPr>
            <a:xfrm>
              <a:off x="6430063" y="3823772"/>
              <a:ext cx="300082" cy="369332"/>
            </a:xfrm>
            <a:prstGeom prst="rect">
              <a:avLst/>
            </a:prstGeom>
            <a:noFill/>
          </p:spPr>
          <p:txBody>
            <a:bodyPr wrap="none" rtlCol="0">
              <a:spAutoFit/>
            </a:bodyPr>
            <a:lstStyle/>
            <a:p>
              <a:r>
                <a:rPr lang="en-US" dirty="0"/>
                <a:t>c</a:t>
              </a:r>
            </a:p>
          </p:txBody>
        </p:sp>
        <p:sp>
          <p:nvSpPr>
            <p:cNvPr id="208" name="TextBox 207"/>
            <p:cNvSpPr txBox="1"/>
            <p:nvPr/>
          </p:nvSpPr>
          <p:spPr>
            <a:xfrm>
              <a:off x="7759576" y="3777295"/>
              <a:ext cx="312906" cy="369332"/>
            </a:xfrm>
            <a:prstGeom prst="rect">
              <a:avLst/>
            </a:prstGeom>
            <a:noFill/>
          </p:spPr>
          <p:txBody>
            <a:bodyPr wrap="none" rtlCol="0">
              <a:spAutoFit/>
            </a:bodyPr>
            <a:lstStyle/>
            <a:p>
              <a:r>
                <a:rPr lang="en-US" dirty="0"/>
                <a:t>d</a:t>
              </a:r>
            </a:p>
          </p:txBody>
        </p:sp>
        <p:sp>
          <p:nvSpPr>
            <p:cNvPr id="209" name="TextBox 208"/>
            <p:cNvSpPr txBox="1"/>
            <p:nvPr/>
          </p:nvSpPr>
          <p:spPr>
            <a:xfrm>
              <a:off x="5430583" y="3137993"/>
              <a:ext cx="319318" cy="369332"/>
            </a:xfrm>
            <a:prstGeom prst="rect">
              <a:avLst/>
            </a:prstGeom>
            <a:noFill/>
          </p:spPr>
          <p:txBody>
            <a:bodyPr wrap="none" rtlCol="0">
              <a:spAutoFit/>
            </a:bodyPr>
            <a:lstStyle/>
            <a:p>
              <a:r>
                <a:rPr lang="en-US" dirty="0"/>
                <a:t>0</a:t>
              </a:r>
            </a:p>
          </p:txBody>
        </p:sp>
        <p:sp>
          <p:nvSpPr>
            <p:cNvPr id="211" name="TextBox 210"/>
            <p:cNvSpPr txBox="1"/>
            <p:nvPr/>
          </p:nvSpPr>
          <p:spPr>
            <a:xfrm>
              <a:off x="6320365" y="3296502"/>
              <a:ext cx="460382" cy="369332"/>
            </a:xfrm>
            <a:prstGeom prst="rect">
              <a:avLst/>
            </a:prstGeom>
            <a:noFill/>
          </p:spPr>
          <p:txBody>
            <a:bodyPr wrap="none" rtlCol="0">
              <a:spAutoFit/>
            </a:bodyPr>
            <a:lstStyle/>
            <a:p>
              <a:r>
                <a:rPr lang="en-US" dirty="0" err="1"/>
                <a:t>Nb</a:t>
              </a:r>
              <a:endParaRPr lang="en-US" dirty="0"/>
            </a:p>
          </p:txBody>
        </p:sp>
        <p:sp>
          <p:nvSpPr>
            <p:cNvPr id="212" name="TextBox 211"/>
            <p:cNvSpPr txBox="1"/>
            <p:nvPr/>
          </p:nvSpPr>
          <p:spPr>
            <a:xfrm>
              <a:off x="7226176" y="3276600"/>
              <a:ext cx="854721" cy="369332"/>
            </a:xfrm>
            <a:prstGeom prst="rect">
              <a:avLst/>
            </a:prstGeom>
            <a:noFill/>
          </p:spPr>
          <p:txBody>
            <a:bodyPr wrap="none" rtlCol="0">
              <a:spAutoFit/>
            </a:bodyPr>
            <a:lstStyle/>
            <a:p>
              <a:r>
                <a:rPr lang="en-US" dirty="0" err="1"/>
                <a:t>Nb+Nc</a:t>
              </a:r>
              <a:endParaRPr lang="en-US" dirty="0"/>
            </a:p>
          </p:txBody>
        </p:sp>
        <p:sp>
          <p:nvSpPr>
            <p:cNvPr id="214" name="Isosceles Triangle 213"/>
            <p:cNvSpPr/>
            <p:nvPr/>
          </p:nvSpPr>
          <p:spPr>
            <a:xfrm>
              <a:off x="4744571" y="3937803"/>
              <a:ext cx="1011401" cy="1447800"/>
            </a:xfrm>
            <a:prstGeom prst="triangl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Isosceles Triangle 214"/>
            <p:cNvSpPr/>
            <p:nvPr/>
          </p:nvSpPr>
          <p:spPr>
            <a:xfrm>
              <a:off x="5943084" y="3961961"/>
              <a:ext cx="978292" cy="14478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Isosceles Triangle 215"/>
            <p:cNvSpPr/>
            <p:nvPr/>
          </p:nvSpPr>
          <p:spPr>
            <a:xfrm>
              <a:off x="7267262" y="3886200"/>
              <a:ext cx="978292" cy="1531629"/>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Left Brace 217"/>
            <p:cNvSpPr/>
            <p:nvPr/>
          </p:nvSpPr>
          <p:spPr>
            <a:xfrm rot="16200000">
              <a:off x="5103798" y="5222047"/>
              <a:ext cx="311621" cy="992726"/>
            </a:xfrm>
            <a:prstGeom prst="leftBrace">
              <a:avLst/>
            </a:prstGeom>
            <a:ln w="381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2" name="TextBox 221"/>
            <p:cNvSpPr txBox="1"/>
            <p:nvPr/>
          </p:nvSpPr>
          <p:spPr>
            <a:xfrm>
              <a:off x="5298758" y="5715000"/>
              <a:ext cx="460382" cy="369332"/>
            </a:xfrm>
            <a:prstGeom prst="rect">
              <a:avLst/>
            </a:prstGeom>
            <a:noFill/>
          </p:spPr>
          <p:txBody>
            <a:bodyPr wrap="none" rtlCol="0">
              <a:spAutoFit/>
            </a:bodyPr>
            <a:lstStyle/>
            <a:p>
              <a:r>
                <a:rPr lang="en-US" dirty="0" err="1"/>
                <a:t>Nb</a:t>
              </a:r>
              <a:endParaRPr lang="en-US" dirty="0"/>
            </a:p>
          </p:txBody>
        </p:sp>
        <p:sp>
          <p:nvSpPr>
            <p:cNvPr id="228" name="Left Brace 227"/>
            <p:cNvSpPr/>
            <p:nvPr/>
          </p:nvSpPr>
          <p:spPr>
            <a:xfrm rot="16200000">
              <a:off x="6322998" y="5233715"/>
              <a:ext cx="311621" cy="992726"/>
            </a:xfrm>
            <a:prstGeom prst="leftBrace">
              <a:avLst/>
            </a:prstGeom>
            <a:ln w="381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9" name="TextBox 228"/>
            <p:cNvSpPr txBox="1"/>
            <p:nvPr/>
          </p:nvSpPr>
          <p:spPr>
            <a:xfrm>
              <a:off x="6517958" y="5726668"/>
              <a:ext cx="444352" cy="369332"/>
            </a:xfrm>
            <a:prstGeom prst="rect">
              <a:avLst/>
            </a:prstGeom>
            <a:noFill/>
          </p:spPr>
          <p:txBody>
            <a:bodyPr wrap="none" rtlCol="0">
              <a:spAutoFit/>
            </a:bodyPr>
            <a:lstStyle/>
            <a:p>
              <a:r>
                <a:rPr lang="en-US" dirty="0" err="1"/>
                <a:t>Nc</a:t>
              </a:r>
              <a:endParaRPr lang="en-US" dirty="0"/>
            </a:p>
          </p:txBody>
        </p:sp>
        <p:sp>
          <p:nvSpPr>
            <p:cNvPr id="231" name="Left Brace 230"/>
            <p:cNvSpPr/>
            <p:nvPr/>
          </p:nvSpPr>
          <p:spPr>
            <a:xfrm rot="16200000">
              <a:off x="7607815" y="5214888"/>
              <a:ext cx="311621" cy="992726"/>
            </a:xfrm>
            <a:prstGeom prst="leftBrace">
              <a:avLst/>
            </a:prstGeom>
            <a:ln w="381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4" name="TextBox 233"/>
            <p:cNvSpPr txBox="1"/>
            <p:nvPr/>
          </p:nvSpPr>
          <p:spPr>
            <a:xfrm>
              <a:off x="7765936" y="5701223"/>
              <a:ext cx="479618" cy="369332"/>
            </a:xfrm>
            <a:prstGeom prst="rect">
              <a:avLst/>
            </a:prstGeom>
            <a:noFill/>
          </p:spPr>
          <p:txBody>
            <a:bodyPr wrap="none" rtlCol="0">
              <a:spAutoFit/>
            </a:bodyPr>
            <a:lstStyle/>
            <a:p>
              <a:r>
                <a:rPr lang="en-US" dirty="0" err="1"/>
                <a:t>Nd</a:t>
              </a:r>
              <a:endParaRPr lang="en-US" dirty="0"/>
            </a:p>
          </p:txBody>
        </p:sp>
      </p:grpSp>
      <p:sp>
        <p:nvSpPr>
          <p:cNvPr id="4" name="Rectangle 3"/>
          <p:cNvSpPr/>
          <p:nvPr/>
        </p:nvSpPr>
        <p:spPr>
          <a:xfrm>
            <a:off x="5857875" y="1295400"/>
            <a:ext cx="4349750" cy="434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38" name="Title 1"/>
          <p:cNvSpPr>
            <a:spLocks noGrp="1"/>
          </p:cNvSpPr>
          <p:nvPr>
            <p:ph type="title"/>
          </p:nvPr>
        </p:nvSpPr>
        <p:spPr>
          <a:xfrm>
            <a:off x="1236663" y="48700"/>
            <a:ext cx="9601200" cy="1485900"/>
          </a:xfrm>
        </p:spPr>
        <p:txBody>
          <a:bodyPr/>
          <a:lstStyle/>
          <a:p>
            <a:pPr eaLnBrk="1" hangingPunct="1"/>
            <a:r>
              <a:rPr lang="en-US" dirty="0"/>
              <a:t>Motivation: Precise Selective Path Profiling</a:t>
            </a:r>
          </a:p>
        </p:txBody>
      </p:sp>
      <p:sp>
        <p:nvSpPr>
          <p:cNvPr id="14339" name="TextBox 10"/>
          <p:cNvSpPr txBox="1">
            <a:spLocks noChangeArrowheads="1"/>
          </p:cNvSpPr>
          <p:nvPr/>
        </p:nvSpPr>
        <p:spPr bwMode="auto">
          <a:xfrm>
            <a:off x="4987926" y="2397126"/>
            <a:ext cx="4476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v12</a:t>
            </a:r>
          </a:p>
        </p:txBody>
      </p:sp>
      <p:sp>
        <p:nvSpPr>
          <p:cNvPr id="14340" name="TextBox 11"/>
          <p:cNvSpPr txBox="1">
            <a:spLocks noChangeArrowheads="1"/>
          </p:cNvSpPr>
          <p:nvPr/>
        </p:nvSpPr>
        <p:spPr bwMode="auto">
          <a:xfrm>
            <a:off x="4640263" y="2773364"/>
            <a:ext cx="4492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v13</a:t>
            </a:r>
          </a:p>
        </p:txBody>
      </p:sp>
      <p:sp>
        <p:nvSpPr>
          <p:cNvPr id="14341" name="TextBox 12"/>
          <p:cNvSpPr txBox="1">
            <a:spLocks noChangeArrowheads="1"/>
          </p:cNvSpPr>
          <p:nvPr/>
        </p:nvSpPr>
        <p:spPr bwMode="auto">
          <a:xfrm>
            <a:off x="4991101" y="4257676"/>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v21</a:t>
            </a:r>
          </a:p>
        </p:txBody>
      </p:sp>
      <p:sp>
        <p:nvSpPr>
          <p:cNvPr id="196" name="Oval 14"/>
          <p:cNvSpPr/>
          <p:nvPr/>
        </p:nvSpPr>
        <p:spPr bwMode="auto">
          <a:xfrm>
            <a:off x="2876550" y="3408363"/>
            <a:ext cx="139700" cy="120650"/>
          </a:xfrm>
          <a:prstGeom prst="ellipse">
            <a:avLst/>
          </a:prstGeom>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97" name="Oval 16"/>
          <p:cNvSpPr/>
          <p:nvPr/>
        </p:nvSpPr>
        <p:spPr bwMode="auto">
          <a:xfrm>
            <a:off x="4921250" y="4257676"/>
            <a:ext cx="139700" cy="117475"/>
          </a:xfrm>
          <a:prstGeom prst="ellipse">
            <a:avLst/>
          </a:prstGeom>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98" name="Oval 19"/>
          <p:cNvSpPr/>
          <p:nvPr/>
        </p:nvSpPr>
        <p:spPr bwMode="auto">
          <a:xfrm>
            <a:off x="4910138" y="2530475"/>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4345" name="TextBox 22"/>
          <p:cNvSpPr txBox="1">
            <a:spLocks noChangeArrowheads="1"/>
          </p:cNvSpPr>
          <p:nvPr/>
        </p:nvSpPr>
        <p:spPr bwMode="auto">
          <a:xfrm>
            <a:off x="5060951" y="3659189"/>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v18</a:t>
            </a:r>
          </a:p>
        </p:txBody>
      </p:sp>
      <p:cxnSp>
        <p:nvCxnSpPr>
          <p:cNvPr id="200" name="Straight Arrow Connector 24"/>
          <p:cNvCxnSpPr/>
          <p:nvPr/>
        </p:nvCxnSpPr>
        <p:spPr bwMode="auto">
          <a:xfrm rot="5400000">
            <a:off x="4679157" y="2588419"/>
            <a:ext cx="207962" cy="2984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01" name="Straight Arrow Connector 25"/>
          <p:cNvCxnSpPr/>
          <p:nvPr/>
        </p:nvCxnSpPr>
        <p:spPr bwMode="auto">
          <a:xfrm rot="16200000" flipH="1">
            <a:off x="5076826" y="2587626"/>
            <a:ext cx="207962" cy="300037"/>
          </a:xfrm>
          <a:prstGeom prst="straightConnector1">
            <a:avLst/>
          </a:prstGeom>
          <a:ln w="19050" cmpd="thinThick">
            <a:solidFill>
              <a:srgbClr val="FF0000"/>
            </a:solidFill>
            <a:prstDash val="sysDot"/>
            <a:tailEnd type="triangle" w="lg" len="lg"/>
          </a:ln>
        </p:spPr>
        <p:style>
          <a:lnRef idx="1">
            <a:schemeClr val="accent1"/>
          </a:lnRef>
          <a:fillRef idx="0">
            <a:schemeClr val="accent1"/>
          </a:fillRef>
          <a:effectRef idx="0">
            <a:schemeClr val="accent1"/>
          </a:effectRef>
          <a:fontRef idx="minor">
            <a:schemeClr val="tx1"/>
          </a:fontRef>
        </p:style>
      </p:cxnSp>
      <p:cxnSp>
        <p:nvCxnSpPr>
          <p:cNvPr id="14348" name="Straight Arrow Connector 26"/>
          <p:cNvCxnSpPr>
            <a:cxnSpLocks noChangeShapeType="1"/>
          </p:cNvCxnSpPr>
          <p:nvPr/>
        </p:nvCxnSpPr>
        <p:spPr bwMode="auto">
          <a:xfrm>
            <a:off x="4643438" y="3549650"/>
            <a:ext cx="298450" cy="196850"/>
          </a:xfrm>
          <a:prstGeom prst="straightConnector1">
            <a:avLst/>
          </a:prstGeom>
          <a:noFill/>
          <a:ln w="19050" algn="ctr">
            <a:solidFill>
              <a:schemeClr val="accent2"/>
            </a:solidFill>
            <a:prstDash val="sysDot"/>
            <a:round/>
            <a:headEnd/>
            <a:tailEnd type="triangle" w="lg" len="lg"/>
          </a:ln>
          <a:extLst>
            <a:ext uri="{909E8E84-426E-40DD-AFC4-6F175D3DCCD1}">
              <a14:hiddenFill xmlns:a14="http://schemas.microsoft.com/office/drawing/2010/main">
                <a:noFill/>
              </a14:hiddenFill>
            </a:ext>
          </a:extLst>
        </p:spPr>
      </p:cxnSp>
      <p:cxnSp>
        <p:nvCxnSpPr>
          <p:cNvPr id="14349" name="Straight Arrow Connector 27"/>
          <p:cNvCxnSpPr>
            <a:cxnSpLocks noChangeShapeType="1"/>
          </p:cNvCxnSpPr>
          <p:nvPr/>
        </p:nvCxnSpPr>
        <p:spPr bwMode="auto">
          <a:xfrm flipH="1">
            <a:off x="5040314" y="3549650"/>
            <a:ext cx="300037"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sp>
        <p:nvSpPr>
          <p:cNvPr id="14350" name="TextBox 28"/>
          <p:cNvSpPr txBox="1">
            <a:spLocks noChangeArrowheads="1"/>
          </p:cNvSpPr>
          <p:nvPr/>
        </p:nvSpPr>
        <p:spPr bwMode="auto">
          <a:xfrm>
            <a:off x="5340351" y="2770189"/>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v14</a:t>
            </a:r>
          </a:p>
        </p:txBody>
      </p:sp>
      <p:sp>
        <p:nvSpPr>
          <p:cNvPr id="14351" name="TextBox 30"/>
          <p:cNvSpPr txBox="1">
            <a:spLocks noChangeArrowheads="1"/>
          </p:cNvSpPr>
          <p:nvPr/>
        </p:nvSpPr>
        <p:spPr bwMode="auto">
          <a:xfrm>
            <a:off x="3087688" y="1295400"/>
            <a:ext cx="5699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entry</a:t>
            </a:r>
          </a:p>
        </p:txBody>
      </p:sp>
      <p:sp>
        <p:nvSpPr>
          <p:cNvPr id="14352" name="TextBox 11"/>
          <p:cNvSpPr txBox="1">
            <a:spLocks noChangeArrowheads="1"/>
          </p:cNvSpPr>
          <p:nvPr/>
        </p:nvSpPr>
        <p:spPr bwMode="auto">
          <a:xfrm>
            <a:off x="4652964" y="3960814"/>
            <a:ext cx="4476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v19</a:t>
            </a:r>
          </a:p>
        </p:txBody>
      </p:sp>
      <p:sp>
        <p:nvSpPr>
          <p:cNvPr id="207" name="Oval 19"/>
          <p:cNvSpPr/>
          <p:nvPr/>
        </p:nvSpPr>
        <p:spPr bwMode="auto">
          <a:xfrm>
            <a:off x="4921250" y="3706814"/>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4354" name="Straight Arrow Connector 24"/>
          <p:cNvCxnSpPr>
            <a:cxnSpLocks noChangeShapeType="1"/>
          </p:cNvCxnSpPr>
          <p:nvPr/>
        </p:nvCxnSpPr>
        <p:spPr bwMode="auto">
          <a:xfrm flipH="1">
            <a:off x="4643438" y="3810001"/>
            <a:ext cx="298450" cy="207963"/>
          </a:xfrm>
          <a:prstGeom prst="straightConnector1">
            <a:avLst/>
          </a:prstGeom>
          <a:noFill/>
          <a:ln w="19050" algn="ctr">
            <a:solidFill>
              <a:schemeClr val="accent2"/>
            </a:solidFill>
            <a:prstDash val="sysDot"/>
            <a:round/>
            <a:headEnd/>
            <a:tailEnd type="triangle" w="lg" len="lg"/>
          </a:ln>
          <a:extLst>
            <a:ext uri="{909E8E84-426E-40DD-AFC4-6F175D3DCCD1}">
              <a14:hiddenFill xmlns:a14="http://schemas.microsoft.com/office/drawing/2010/main">
                <a:noFill/>
              </a14:hiddenFill>
            </a:ext>
          </a:extLst>
        </p:spPr>
      </p:cxnSp>
      <p:cxnSp>
        <p:nvCxnSpPr>
          <p:cNvPr id="14355" name="Straight Arrow Connector 25"/>
          <p:cNvCxnSpPr>
            <a:cxnSpLocks noChangeShapeType="1"/>
          </p:cNvCxnSpPr>
          <p:nvPr/>
        </p:nvCxnSpPr>
        <p:spPr bwMode="auto">
          <a:xfrm>
            <a:off x="5040314" y="3810001"/>
            <a:ext cx="300037" cy="207963"/>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210" name="Straight Arrow Connector 26"/>
          <p:cNvCxnSpPr/>
          <p:nvPr/>
        </p:nvCxnSpPr>
        <p:spPr bwMode="auto">
          <a:xfrm rot="16200000" flipH="1">
            <a:off x="4693444" y="4087019"/>
            <a:ext cx="198438" cy="298450"/>
          </a:xfrm>
          <a:prstGeom prst="straightConnector1">
            <a:avLst/>
          </a:prstGeom>
          <a:ln w="19050">
            <a:solidFill>
              <a:schemeClr val="accent2"/>
            </a:solidFill>
            <a:prstDash val="sysDot"/>
            <a:tailEnd type="triangle" w="lg" len="lg"/>
          </a:ln>
        </p:spPr>
        <p:style>
          <a:lnRef idx="1">
            <a:schemeClr val="accent1"/>
          </a:lnRef>
          <a:fillRef idx="0">
            <a:schemeClr val="accent1"/>
          </a:fillRef>
          <a:effectRef idx="0">
            <a:schemeClr val="accent1"/>
          </a:effectRef>
          <a:fontRef idx="minor">
            <a:schemeClr val="tx1"/>
          </a:fontRef>
        </p:style>
      </p:cxnSp>
      <p:cxnSp>
        <p:nvCxnSpPr>
          <p:cNvPr id="14357" name="Straight Arrow Connector 27"/>
          <p:cNvCxnSpPr>
            <a:cxnSpLocks noChangeShapeType="1"/>
          </p:cNvCxnSpPr>
          <p:nvPr/>
        </p:nvCxnSpPr>
        <p:spPr bwMode="auto">
          <a:xfrm flipH="1">
            <a:off x="5040314" y="4137025"/>
            <a:ext cx="300037" cy="198438"/>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sp>
        <p:nvSpPr>
          <p:cNvPr id="14358" name="TextBox 28"/>
          <p:cNvSpPr txBox="1">
            <a:spLocks noChangeArrowheads="1"/>
          </p:cNvSpPr>
          <p:nvPr/>
        </p:nvSpPr>
        <p:spPr bwMode="auto">
          <a:xfrm>
            <a:off x="5408613" y="3957639"/>
            <a:ext cx="4492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v20</a:t>
            </a:r>
          </a:p>
        </p:txBody>
      </p:sp>
      <p:sp>
        <p:nvSpPr>
          <p:cNvPr id="213" name="Oval 16"/>
          <p:cNvSpPr/>
          <p:nvPr/>
        </p:nvSpPr>
        <p:spPr bwMode="auto">
          <a:xfrm>
            <a:off x="5270501" y="4017963"/>
            <a:ext cx="136525" cy="119062"/>
          </a:xfrm>
          <a:prstGeom prst="ellipse">
            <a:avLst/>
          </a:prstGeom>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4360" name="TextBox 22"/>
          <p:cNvSpPr txBox="1">
            <a:spLocks noChangeArrowheads="1"/>
          </p:cNvSpPr>
          <p:nvPr/>
        </p:nvSpPr>
        <p:spPr bwMode="auto">
          <a:xfrm>
            <a:off x="5049838" y="3059114"/>
            <a:ext cx="4492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v15</a:t>
            </a:r>
          </a:p>
        </p:txBody>
      </p:sp>
      <p:cxnSp>
        <p:nvCxnSpPr>
          <p:cNvPr id="14361" name="Straight Arrow Connector 26"/>
          <p:cNvCxnSpPr>
            <a:cxnSpLocks noChangeShapeType="1"/>
          </p:cNvCxnSpPr>
          <p:nvPr/>
        </p:nvCxnSpPr>
        <p:spPr bwMode="auto">
          <a:xfrm>
            <a:off x="4632325" y="2949575"/>
            <a:ext cx="298450"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4362" name="Straight Arrow Connector 27"/>
          <p:cNvCxnSpPr>
            <a:cxnSpLocks noChangeShapeType="1"/>
            <a:stCxn id="223" idx="4"/>
          </p:cNvCxnSpPr>
          <p:nvPr/>
        </p:nvCxnSpPr>
        <p:spPr bwMode="auto">
          <a:xfrm flipH="1">
            <a:off x="5029200" y="2922589"/>
            <a:ext cx="293688" cy="223837"/>
          </a:xfrm>
          <a:prstGeom prst="straightConnector1">
            <a:avLst/>
          </a:prstGeom>
          <a:noFill/>
          <a:ln w="19050" cmpd="thinThick" algn="ctr">
            <a:solidFill>
              <a:srgbClr val="FF0000"/>
            </a:solidFill>
            <a:prstDash val="sysDot"/>
            <a:round/>
            <a:headEnd/>
            <a:tailEnd type="triangle" w="lg" len="lg"/>
          </a:ln>
          <a:extLst>
            <a:ext uri="{909E8E84-426E-40DD-AFC4-6F175D3DCCD1}">
              <a14:hiddenFill xmlns:a14="http://schemas.microsoft.com/office/drawing/2010/main">
                <a:noFill/>
              </a14:hiddenFill>
            </a:ext>
          </a:extLst>
        </p:spPr>
      </p:cxnSp>
      <p:sp>
        <p:nvSpPr>
          <p:cNvPr id="217" name="Oval 19"/>
          <p:cNvSpPr/>
          <p:nvPr/>
        </p:nvSpPr>
        <p:spPr bwMode="auto">
          <a:xfrm>
            <a:off x="4910138" y="3108325"/>
            <a:ext cx="139700" cy="12065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4364" name="TextBox 11"/>
          <p:cNvSpPr txBox="1">
            <a:spLocks noChangeArrowheads="1"/>
          </p:cNvSpPr>
          <p:nvPr/>
        </p:nvSpPr>
        <p:spPr bwMode="auto">
          <a:xfrm>
            <a:off x="4640263" y="3368676"/>
            <a:ext cx="4492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v16</a:t>
            </a:r>
          </a:p>
        </p:txBody>
      </p:sp>
      <p:sp>
        <p:nvSpPr>
          <p:cNvPr id="219" name="Oval 19"/>
          <p:cNvSpPr/>
          <p:nvPr/>
        </p:nvSpPr>
        <p:spPr bwMode="auto">
          <a:xfrm>
            <a:off x="4910138" y="3116264"/>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220" name="Straight Arrow Connector 24"/>
          <p:cNvCxnSpPr/>
          <p:nvPr/>
        </p:nvCxnSpPr>
        <p:spPr bwMode="auto">
          <a:xfrm rot="5400000">
            <a:off x="4678363" y="3171825"/>
            <a:ext cx="209550" cy="298450"/>
          </a:xfrm>
          <a:prstGeom prst="straightConnector1">
            <a:avLst/>
          </a:prstGeom>
          <a:ln w="19050">
            <a:solidFill>
              <a:schemeClr val="accent2"/>
            </a:solidFill>
            <a:prstDash val="sysDot"/>
            <a:tailEnd type="triangle" w="lg" len="lg"/>
          </a:ln>
        </p:spPr>
        <p:style>
          <a:lnRef idx="1">
            <a:schemeClr val="accent1"/>
          </a:lnRef>
          <a:fillRef idx="0">
            <a:schemeClr val="accent1"/>
          </a:fillRef>
          <a:effectRef idx="0">
            <a:schemeClr val="accent1"/>
          </a:effectRef>
          <a:fontRef idx="minor">
            <a:schemeClr val="tx1"/>
          </a:fontRef>
        </p:style>
      </p:cxnSp>
      <p:cxnSp>
        <p:nvCxnSpPr>
          <p:cNvPr id="221" name="Straight Arrow Connector 25"/>
          <p:cNvCxnSpPr/>
          <p:nvPr/>
        </p:nvCxnSpPr>
        <p:spPr bwMode="auto">
          <a:xfrm rot="16200000" flipH="1">
            <a:off x="5075238" y="3171825"/>
            <a:ext cx="209550" cy="2984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14368" name="TextBox 28"/>
          <p:cNvSpPr txBox="1">
            <a:spLocks noChangeArrowheads="1"/>
          </p:cNvSpPr>
          <p:nvPr/>
        </p:nvSpPr>
        <p:spPr bwMode="auto">
          <a:xfrm>
            <a:off x="5340351" y="3367089"/>
            <a:ext cx="4476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v17</a:t>
            </a:r>
          </a:p>
        </p:txBody>
      </p:sp>
      <p:sp>
        <p:nvSpPr>
          <p:cNvPr id="223" name="Oval 19"/>
          <p:cNvSpPr/>
          <p:nvPr/>
        </p:nvSpPr>
        <p:spPr bwMode="auto">
          <a:xfrm>
            <a:off x="5253038" y="2805114"/>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224" name="Oval 19"/>
          <p:cNvSpPr/>
          <p:nvPr/>
        </p:nvSpPr>
        <p:spPr bwMode="auto">
          <a:xfrm>
            <a:off x="4560888" y="2836863"/>
            <a:ext cx="138112" cy="119062"/>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225" name="Oval 19"/>
          <p:cNvSpPr/>
          <p:nvPr/>
        </p:nvSpPr>
        <p:spPr bwMode="auto">
          <a:xfrm>
            <a:off x="4568825" y="3436938"/>
            <a:ext cx="139700"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226" name="Oval 19"/>
          <p:cNvSpPr/>
          <p:nvPr/>
        </p:nvSpPr>
        <p:spPr bwMode="auto">
          <a:xfrm>
            <a:off x="4554538" y="4014788"/>
            <a:ext cx="139700"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227" name="Oval 19"/>
          <p:cNvSpPr/>
          <p:nvPr/>
        </p:nvSpPr>
        <p:spPr bwMode="auto">
          <a:xfrm>
            <a:off x="5270500" y="3411538"/>
            <a:ext cx="139700"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4374" name="TextBox 10"/>
          <p:cNvSpPr txBox="1">
            <a:spLocks noChangeArrowheads="1"/>
          </p:cNvSpPr>
          <p:nvPr/>
        </p:nvSpPr>
        <p:spPr bwMode="auto">
          <a:xfrm>
            <a:off x="3790950" y="2693989"/>
            <a:ext cx="357188"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v4</a:t>
            </a:r>
          </a:p>
        </p:txBody>
      </p:sp>
      <p:sp>
        <p:nvSpPr>
          <p:cNvPr id="14375" name="TextBox 11"/>
          <p:cNvSpPr txBox="1">
            <a:spLocks noChangeArrowheads="1"/>
          </p:cNvSpPr>
          <p:nvPr/>
        </p:nvSpPr>
        <p:spPr bwMode="auto">
          <a:xfrm>
            <a:off x="3444875" y="3068639"/>
            <a:ext cx="357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v5</a:t>
            </a:r>
          </a:p>
        </p:txBody>
      </p:sp>
      <p:sp>
        <p:nvSpPr>
          <p:cNvPr id="230" name="Oval 19"/>
          <p:cNvSpPr/>
          <p:nvPr/>
        </p:nvSpPr>
        <p:spPr bwMode="auto">
          <a:xfrm>
            <a:off x="3713163" y="2827339"/>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4377" name="TextBox 22"/>
          <p:cNvSpPr txBox="1">
            <a:spLocks noChangeArrowheads="1"/>
          </p:cNvSpPr>
          <p:nvPr/>
        </p:nvSpPr>
        <p:spPr bwMode="auto">
          <a:xfrm>
            <a:off x="3863976" y="3954464"/>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v10</a:t>
            </a:r>
          </a:p>
        </p:txBody>
      </p:sp>
      <p:cxnSp>
        <p:nvCxnSpPr>
          <p:cNvPr id="232" name="Straight Arrow Connector 24"/>
          <p:cNvCxnSpPr/>
          <p:nvPr/>
        </p:nvCxnSpPr>
        <p:spPr bwMode="auto">
          <a:xfrm rot="5400000">
            <a:off x="3482182" y="2883695"/>
            <a:ext cx="209550" cy="300037"/>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33" name="Straight Arrow Connector 25"/>
          <p:cNvCxnSpPr/>
          <p:nvPr/>
        </p:nvCxnSpPr>
        <p:spPr bwMode="auto">
          <a:xfrm rot="16200000" flipH="1">
            <a:off x="3879850" y="2884488"/>
            <a:ext cx="209550" cy="298450"/>
          </a:xfrm>
          <a:prstGeom prst="straightConnector1">
            <a:avLst/>
          </a:prstGeom>
          <a:ln w="19050">
            <a:solidFill>
              <a:schemeClr val="accent2"/>
            </a:solidFill>
            <a:prstDash val="sysDot"/>
            <a:tailEnd type="triangle" w="lg" len="lg"/>
          </a:ln>
        </p:spPr>
        <p:style>
          <a:lnRef idx="1">
            <a:schemeClr val="accent1"/>
          </a:lnRef>
          <a:fillRef idx="0">
            <a:schemeClr val="accent1"/>
          </a:fillRef>
          <a:effectRef idx="0">
            <a:schemeClr val="accent1"/>
          </a:effectRef>
          <a:fontRef idx="minor">
            <a:schemeClr val="tx1"/>
          </a:fontRef>
        </p:style>
      </p:cxnSp>
      <p:cxnSp>
        <p:nvCxnSpPr>
          <p:cNvPr id="14380" name="Straight Arrow Connector 26"/>
          <p:cNvCxnSpPr>
            <a:cxnSpLocks noChangeShapeType="1"/>
          </p:cNvCxnSpPr>
          <p:nvPr/>
        </p:nvCxnSpPr>
        <p:spPr bwMode="auto">
          <a:xfrm>
            <a:off x="3446464" y="3844925"/>
            <a:ext cx="300037" cy="196850"/>
          </a:xfrm>
          <a:prstGeom prst="straightConnector1">
            <a:avLst/>
          </a:prstGeom>
          <a:noFill/>
          <a:ln w="19050" algn="ctr">
            <a:solidFill>
              <a:schemeClr val="accent2"/>
            </a:solidFill>
            <a:prstDash val="sysDot"/>
            <a:round/>
            <a:headEnd/>
            <a:tailEnd type="triangle" w="lg" len="lg"/>
          </a:ln>
          <a:extLst>
            <a:ext uri="{909E8E84-426E-40DD-AFC4-6F175D3DCCD1}">
              <a14:hiddenFill xmlns:a14="http://schemas.microsoft.com/office/drawing/2010/main">
                <a:noFill/>
              </a14:hiddenFill>
            </a:ext>
          </a:extLst>
        </p:spPr>
      </p:cxnSp>
      <p:cxnSp>
        <p:nvCxnSpPr>
          <p:cNvPr id="14381" name="Straight Arrow Connector 27"/>
          <p:cNvCxnSpPr>
            <a:cxnSpLocks noChangeShapeType="1"/>
          </p:cNvCxnSpPr>
          <p:nvPr/>
        </p:nvCxnSpPr>
        <p:spPr bwMode="auto">
          <a:xfrm flipH="1">
            <a:off x="3844925" y="3844925"/>
            <a:ext cx="298450" cy="196850"/>
          </a:xfrm>
          <a:prstGeom prst="straightConnector1">
            <a:avLst/>
          </a:prstGeom>
          <a:noFill/>
          <a:ln w="19050" algn="ctr">
            <a:solidFill>
              <a:srgbClr val="FF0000"/>
            </a:solidFill>
            <a:round/>
            <a:headEnd/>
            <a:tailEnd type="triangle" w="lg" len="lg"/>
          </a:ln>
          <a:extLst>
            <a:ext uri="{909E8E84-426E-40DD-AFC4-6F175D3DCCD1}">
              <a14:hiddenFill xmlns:a14="http://schemas.microsoft.com/office/drawing/2010/main">
                <a:noFill/>
              </a14:hiddenFill>
            </a:ext>
          </a:extLst>
        </p:spPr>
      </p:cxnSp>
      <p:sp>
        <p:nvSpPr>
          <p:cNvPr id="14382" name="TextBox 28"/>
          <p:cNvSpPr txBox="1">
            <a:spLocks noChangeArrowheads="1"/>
          </p:cNvSpPr>
          <p:nvPr/>
        </p:nvSpPr>
        <p:spPr bwMode="auto">
          <a:xfrm>
            <a:off x="4144964" y="3065464"/>
            <a:ext cx="357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v6</a:t>
            </a:r>
          </a:p>
        </p:txBody>
      </p:sp>
      <p:sp>
        <p:nvSpPr>
          <p:cNvPr id="237" name="Oval 19"/>
          <p:cNvSpPr/>
          <p:nvPr/>
        </p:nvSpPr>
        <p:spPr bwMode="auto">
          <a:xfrm>
            <a:off x="3725863" y="4003675"/>
            <a:ext cx="138112"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4384" name="TextBox 22"/>
          <p:cNvSpPr txBox="1">
            <a:spLocks noChangeArrowheads="1"/>
          </p:cNvSpPr>
          <p:nvPr/>
        </p:nvSpPr>
        <p:spPr bwMode="auto">
          <a:xfrm>
            <a:off x="3852864" y="3354389"/>
            <a:ext cx="3587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v7</a:t>
            </a:r>
          </a:p>
        </p:txBody>
      </p:sp>
      <p:cxnSp>
        <p:nvCxnSpPr>
          <p:cNvPr id="14385" name="Straight Arrow Connector 26"/>
          <p:cNvCxnSpPr>
            <a:cxnSpLocks noChangeShapeType="1"/>
          </p:cNvCxnSpPr>
          <p:nvPr/>
        </p:nvCxnSpPr>
        <p:spPr bwMode="auto">
          <a:xfrm>
            <a:off x="3435350" y="3246438"/>
            <a:ext cx="298450"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4386" name="Straight Arrow Connector 27"/>
          <p:cNvCxnSpPr>
            <a:cxnSpLocks noChangeShapeType="1"/>
            <a:stCxn id="14427" idx="0"/>
          </p:cNvCxnSpPr>
          <p:nvPr/>
        </p:nvCxnSpPr>
        <p:spPr bwMode="auto">
          <a:xfrm flipH="1">
            <a:off x="3832226" y="3200400"/>
            <a:ext cx="339725" cy="242888"/>
          </a:xfrm>
          <a:prstGeom prst="straightConnector1">
            <a:avLst/>
          </a:prstGeom>
          <a:noFill/>
          <a:ln w="19050" algn="ctr">
            <a:solidFill>
              <a:schemeClr val="accent2"/>
            </a:solidFill>
            <a:prstDash val="sysDot"/>
            <a:round/>
            <a:headEnd/>
            <a:tailEnd type="triangle" w="lg" len="lg"/>
          </a:ln>
          <a:extLst>
            <a:ext uri="{909E8E84-426E-40DD-AFC4-6F175D3DCCD1}">
              <a14:hiddenFill xmlns:a14="http://schemas.microsoft.com/office/drawing/2010/main">
                <a:noFill/>
              </a14:hiddenFill>
            </a:ext>
          </a:extLst>
        </p:spPr>
      </p:cxnSp>
      <p:sp>
        <p:nvSpPr>
          <p:cNvPr id="241" name="Oval 19"/>
          <p:cNvSpPr/>
          <p:nvPr/>
        </p:nvSpPr>
        <p:spPr bwMode="auto">
          <a:xfrm>
            <a:off x="3713163" y="3403600"/>
            <a:ext cx="139700" cy="122238"/>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4388" name="TextBox 11"/>
          <p:cNvSpPr txBox="1">
            <a:spLocks noChangeArrowheads="1"/>
          </p:cNvSpPr>
          <p:nvPr/>
        </p:nvSpPr>
        <p:spPr bwMode="auto">
          <a:xfrm>
            <a:off x="3444875" y="3665539"/>
            <a:ext cx="357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v8</a:t>
            </a:r>
          </a:p>
        </p:txBody>
      </p:sp>
      <p:sp>
        <p:nvSpPr>
          <p:cNvPr id="243" name="Oval 19"/>
          <p:cNvSpPr/>
          <p:nvPr/>
        </p:nvSpPr>
        <p:spPr bwMode="auto">
          <a:xfrm>
            <a:off x="3713163" y="3411539"/>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244" name="Straight Arrow Connector 24"/>
          <p:cNvCxnSpPr>
            <a:endCxn id="249" idx="1"/>
          </p:cNvCxnSpPr>
          <p:nvPr/>
        </p:nvCxnSpPr>
        <p:spPr bwMode="auto">
          <a:xfrm flipH="1">
            <a:off x="3373438" y="3511551"/>
            <a:ext cx="361950" cy="239713"/>
          </a:xfrm>
          <a:prstGeom prst="straightConnector1">
            <a:avLst/>
          </a:prstGeom>
          <a:ln w="19050">
            <a:solidFill>
              <a:schemeClr val="accent2"/>
            </a:solidFill>
            <a:prstDash val="sysDot"/>
            <a:tailEnd type="triangle" w="lg" len="lg"/>
          </a:ln>
        </p:spPr>
        <p:style>
          <a:lnRef idx="1">
            <a:schemeClr val="accent1"/>
          </a:lnRef>
          <a:fillRef idx="0">
            <a:schemeClr val="accent1"/>
          </a:fillRef>
          <a:effectRef idx="0">
            <a:schemeClr val="accent1"/>
          </a:effectRef>
          <a:fontRef idx="minor">
            <a:schemeClr val="tx1"/>
          </a:fontRef>
        </p:style>
      </p:cxnSp>
      <p:cxnSp>
        <p:nvCxnSpPr>
          <p:cNvPr id="245" name="Straight Arrow Connector 25"/>
          <p:cNvCxnSpPr/>
          <p:nvPr/>
        </p:nvCxnSpPr>
        <p:spPr bwMode="auto">
          <a:xfrm rot="16200000" flipH="1">
            <a:off x="3878263" y="3467100"/>
            <a:ext cx="209550" cy="298450"/>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14392" name="TextBox 28"/>
          <p:cNvSpPr txBox="1">
            <a:spLocks noChangeArrowheads="1"/>
          </p:cNvSpPr>
          <p:nvPr/>
        </p:nvSpPr>
        <p:spPr bwMode="auto">
          <a:xfrm>
            <a:off x="4143375" y="3662364"/>
            <a:ext cx="357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v9</a:t>
            </a:r>
          </a:p>
        </p:txBody>
      </p:sp>
      <p:sp>
        <p:nvSpPr>
          <p:cNvPr id="247" name="Oval 19"/>
          <p:cNvSpPr/>
          <p:nvPr/>
        </p:nvSpPr>
        <p:spPr bwMode="auto">
          <a:xfrm>
            <a:off x="4057651" y="3100388"/>
            <a:ext cx="138113" cy="119062"/>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248" name="Oval 19"/>
          <p:cNvSpPr/>
          <p:nvPr/>
        </p:nvSpPr>
        <p:spPr bwMode="auto">
          <a:xfrm>
            <a:off x="3365500" y="3122614"/>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249" name="Oval 19"/>
          <p:cNvSpPr/>
          <p:nvPr/>
        </p:nvSpPr>
        <p:spPr bwMode="auto">
          <a:xfrm>
            <a:off x="3352800" y="3733800"/>
            <a:ext cx="139700"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250" name="Oval 19"/>
          <p:cNvSpPr/>
          <p:nvPr/>
        </p:nvSpPr>
        <p:spPr bwMode="auto">
          <a:xfrm>
            <a:off x="4073525" y="3706814"/>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251" name="Oval 19"/>
          <p:cNvSpPr/>
          <p:nvPr/>
        </p:nvSpPr>
        <p:spPr bwMode="auto">
          <a:xfrm>
            <a:off x="3276600" y="2544764"/>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252" name="Oval 19"/>
          <p:cNvSpPr/>
          <p:nvPr/>
        </p:nvSpPr>
        <p:spPr bwMode="auto">
          <a:xfrm>
            <a:off x="3213100" y="428625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253" name="Straight Arrow Connector 24"/>
          <p:cNvCxnSpPr>
            <a:stCxn id="251" idx="5"/>
            <a:endCxn id="14374" idx="1"/>
          </p:cNvCxnSpPr>
          <p:nvPr/>
        </p:nvCxnSpPr>
        <p:spPr bwMode="auto">
          <a:xfrm>
            <a:off x="3395664" y="2649538"/>
            <a:ext cx="395287" cy="196850"/>
          </a:xfrm>
          <a:prstGeom prst="straightConnector1">
            <a:avLst/>
          </a:prstGeom>
          <a:ln w="19050">
            <a:solidFill>
              <a:schemeClr val="accent2"/>
            </a:solidFill>
            <a:prstDash val="sysDot"/>
            <a:tailEnd type="triangle" w="lg" len="lg"/>
          </a:ln>
        </p:spPr>
        <p:style>
          <a:lnRef idx="1">
            <a:schemeClr val="accent1"/>
          </a:lnRef>
          <a:fillRef idx="0">
            <a:schemeClr val="accent1"/>
          </a:fillRef>
          <a:effectRef idx="0">
            <a:schemeClr val="accent1"/>
          </a:effectRef>
          <a:fontRef idx="minor">
            <a:schemeClr val="tx1"/>
          </a:fontRef>
        </p:style>
      </p:cxnSp>
      <p:cxnSp>
        <p:nvCxnSpPr>
          <p:cNvPr id="254" name="Straight Arrow Connector 24"/>
          <p:cNvCxnSpPr>
            <a:stCxn id="251" idx="3"/>
            <a:endCxn id="196" idx="0"/>
          </p:cNvCxnSpPr>
          <p:nvPr/>
        </p:nvCxnSpPr>
        <p:spPr bwMode="auto">
          <a:xfrm flipH="1">
            <a:off x="2946400" y="2649539"/>
            <a:ext cx="350838" cy="758825"/>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55" name="Straight Arrow Connector 24"/>
          <p:cNvCxnSpPr>
            <a:stCxn id="196" idx="4"/>
            <a:endCxn id="252" idx="1"/>
          </p:cNvCxnSpPr>
          <p:nvPr/>
        </p:nvCxnSpPr>
        <p:spPr bwMode="auto">
          <a:xfrm>
            <a:off x="2946400" y="3529014"/>
            <a:ext cx="287338" cy="776287"/>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56" name="Straight Arrow Connector 24"/>
          <p:cNvCxnSpPr>
            <a:stCxn id="237" idx="4"/>
            <a:endCxn id="252" idx="6"/>
          </p:cNvCxnSpPr>
          <p:nvPr/>
        </p:nvCxnSpPr>
        <p:spPr bwMode="auto">
          <a:xfrm flipH="1">
            <a:off x="3352801" y="4125913"/>
            <a:ext cx="442913" cy="222250"/>
          </a:xfrm>
          <a:prstGeom prst="straightConnector1">
            <a:avLst/>
          </a:prstGeom>
          <a:ln w="19050">
            <a:solidFill>
              <a:schemeClr val="accent2"/>
            </a:solidFill>
            <a:prstDash val="sysDot"/>
            <a:tailEnd type="triangle" w="lg" len="lg"/>
          </a:ln>
        </p:spPr>
        <p:style>
          <a:lnRef idx="1">
            <a:schemeClr val="accent1"/>
          </a:lnRef>
          <a:fillRef idx="0">
            <a:schemeClr val="accent1"/>
          </a:fillRef>
          <a:effectRef idx="0">
            <a:schemeClr val="accent1"/>
          </a:effectRef>
          <a:fontRef idx="minor">
            <a:schemeClr val="tx1"/>
          </a:fontRef>
        </p:style>
      </p:cxnSp>
      <p:sp>
        <p:nvSpPr>
          <p:cNvPr id="257" name="Oval 19"/>
          <p:cNvSpPr/>
          <p:nvPr/>
        </p:nvSpPr>
        <p:spPr bwMode="auto">
          <a:xfrm>
            <a:off x="4127500" y="2011364"/>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258" name="Oval 19"/>
          <p:cNvSpPr/>
          <p:nvPr/>
        </p:nvSpPr>
        <p:spPr bwMode="auto">
          <a:xfrm>
            <a:off x="4127500" y="480060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259" name="Straight Arrow Connector 24"/>
          <p:cNvCxnSpPr>
            <a:stCxn id="257" idx="5"/>
            <a:endCxn id="198" idx="1"/>
          </p:cNvCxnSpPr>
          <p:nvPr/>
        </p:nvCxnSpPr>
        <p:spPr bwMode="auto">
          <a:xfrm>
            <a:off x="4246563" y="2116139"/>
            <a:ext cx="684212" cy="433387"/>
          </a:xfrm>
          <a:prstGeom prst="straightConnector1">
            <a:avLst/>
          </a:prstGeom>
          <a:ln w="19050">
            <a:solidFill>
              <a:schemeClr val="accent2"/>
            </a:solidFill>
            <a:prstDash val="sysDot"/>
            <a:tailEnd type="triangle" w="lg" len="lg"/>
          </a:ln>
        </p:spPr>
        <p:style>
          <a:lnRef idx="1">
            <a:schemeClr val="accent1"/>
          </a:lnRef>
          <a:fillRef idx="0">
            <a:schemeClr val="accent1"/>
          </a:fillRef>
          <a:effectRef idx="0">
            <a:schemeClr val="accent1"/>
          </a:effectRef>
          <a:fontRef idx="minor">
            <a:schemeClr val="tx1"/>
          </a:fontRef>
        </p:style>
      </p:cxnSp>
      <p:cxnSp>
        <p:nvCxnSpPr>
          <p:cNvPr id="260" name="Straight Arrow Connector 24"/>
          <p:cNvCxnSpPr>
            <a:stCxn id="257" idx="3"/>
            <a:endCxn id="251" idx="0"/>
          </p:cNvCxnSpPr>
          <p:nvPr/>
        </p:nvCxnSpPr>
        <p:spPr bwMode="auto">
          <a:xfrm flipH="1">
            <a:off x="3346450" y="2116139"/>
            <a:ext cx="801688" cy="428625"/>
          </a:xfrm>
          <a:prstGeom prst="straightConnector1">
            <a:avLst/>
          </a:prstGeom>
          <a:ln w="19050">
            <a:solidFill>
              <a:schemeClr val="accent2"/>
            </a:solidFill>
            <a:prstDash val="sysDot"/>
            <a:tailEnd type="triangle" w="lg" len="lg"/>
          </a:ln>
        </p:spPr>
        <p:style>
          <a:lnRef idx="1">
            <a:schemeClr val="accent1"/>
          </a:lnRef>
          <a:fillRef idx="0">
            <a:schemeClr val="accent1"/>
          </a:fillRef>
          <a:effectRef idx="0">
            <a:schemeClr val="accent1"/>
          </a:effectRef>
          <a:fontRef idx="minor">
            <a:schemeClr val="tx1"/>
          </a:fontRef>
        </p:style>
      </p:cxnSp>
      <p:cxnSp>
        <p:nvCxnSpPr>
          <p:cNvPr id="261" name="Straight Arrow Connector 24"/>
          <p:cNvCxnSpPr>
            <a:stCxn id="252" idx="5"/>
            <a:endCxn id="258" idx="2"/>
          </p:cNvCxnSpPr>
          <p:nvPr/>
        </p:nvCxnSpPr>
        <p:spPr bwMode="auto">
          <a:xfrm>
            <a:off x="3332164" y="4391025"/>
            <a:ext cx="795337" cy="471488"/>
          </a:xfrm>
          <a:prstGeom prst="straightConnector1">
            <a:avLst/>
          </a:prstGeom>
          <a:ln w="19050">
            <a:solidFill>
              <a:schemeClr val="accent2"/>
            </a:solidFill>
            <a:prstDash val="sysDot"/>
            <a:tailEnd type="triangle" w="lg" len="lg"/>
          </a:ln>
        </p:spPr>
        <p:style>
          <a:lnRef idx="1">
            <a:schemeClr val="accent1"/>
          </a:lnRef>
          <a:fillRef idx="0">
            <a:schemeClr val="accent1"/>
          </a:fillRef>
          <a:effectRef idx="0">
            <a:schemeClr val="accent1"/>
          </a:effectRef>
          <a:fontRef idx="minor">
            <a:schemeClr val="tx1"/>
          </a:fontRef>
        </p:style>
      </p:cxnSp>
      <p:cxnSp>
        <p:nvCxnSpPr>
          <p:cNvPr id="262" name="Straight Arrow Connector 24"/>
          <p:cNvCxnSpPr>
            <a:stCxn id="197" idx="4"/>
            <a:endCxn id="258" idx="6"/>
          </p:cNvCxnSpPr>
          <p:nvPr/>
        </p:nvCxnSpPr>
        <p:spPr bwMode="auto">
          <a:xfrm flipH="1">
            <a:off x="4267200" y="4375151"/>
            <a:ext cx="723900" cy="487363"/>
          </a:xfrm>
          <a:prstGeom prst="straightConnector1">
            <a:avLst/>
          </a:prstGeom>
          <a:ln w="19050">
            <a:solidFill>
              <a:schemeClr val="accent2"/>
            </a:solidFill>
            <a:prstDash val="sysDot"/>
            <a:tailEnd type="triangle" w="lg" len="lg"/>
          </a:ln>
        </p:spPr>
        <p:style>
          <a:lnRef idx="1">
            <a:schemeClr val="accent1"/>
          </a:lnRef>
          <a:fillRef idx="0">
            <a:schemeClr val="accent1"/>
          </a:fillRef>
          <a:effectRef idx="0">
            <a:schemeClr val="accent1"/>
          </a:effectRef>
          <a:fontRef idx="minor">
            <a:schemeClr val="tx1"/>
          </a:fontRef>
        </p:style>
      </p:cxnSp>
      <p:sp>
        <p:nvSpPr>
          <p:cNvPr id="263" name="Oval 19"/>
          <p:cNvSpPr/>
          <p:nvPr/>
        </p:nvSpPr>
        <p:spPr bwMode="auto">
          <a:xfrm>
            <a:off x="3289300" y="160020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264" name="Oval 19"/>
          <p:cNvSpPr/>
          <p:nvPr/>
        </p:nvSpPr>
        <p:spPr bwMode="auto">
          <a:xfrm>
            <a:off x="3136900" y="525780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265" name="Oval 19"/>
          <p:cNvSpPr/>
          <p:nvPr/>
        </p:nvSpPr>
        <p:spPr bwMode="auto">
          <a:xfrm>
            <a:off x="2286000" y="342900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266" name="Straight Arrow Connector 24"/>
          <p:cNvCxnSpPr>
            <a:stCxn id="263" idx="3"/>
            <a:endCxn id="265" idx="7"/>
          </p:cNvCxnSpPr>
          <p:nvPr/>
        </p:nvCxnSpPr>
        <p:spPr bwMode="auto">
          <a:xfrm flipH="1">
            <a:off x="2405064" y="1704975"/>
            <a:ext cx="904875" cy="1741488"/>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67" name="Straight Arrow Connector 24"/>
          <p:cNvCxnSpPr>
            <a:stCxn id="265" idx="4"/>
            <a:endCxn id="264" idx="1"/>
          </p:cNvCxnSpPr>
          <p:nvPr/>
        </p:nvCxnSpPr>
        <p:spPr bwMode="auto">
          <a:xfrm>
            <a:off x="2355850" y="3551239"/>
            <a:ext cx="801688" cy="1724025"/>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68" name="Straight Arrow Connector 24"/>
          <p:cNvCxnSpPr>
            <a:stCxn id="263" idx="5"/>
            <a:endCxn id="257" idx="1"/>
          </p:cNvCxnSpPr>
          <p:nvPr/>
        </p:nvCxnSpPr>
        <p:spPr bwMode="auto">
          <a:xfrm>
            <a:off x="3408364" y="1704975"/>
            <a:ext cx="739775" cy="323850"/>
          </a:xfrm>
          <a:prstGeom prst="straightConnector1">
            <a:avLst/>
          </a:prstGeom>
          <a:ln w="19050">
            <a:solidFill>
              <a:schemeClr val="accent2"/>
            </a:solidFill>
            <a:prstDash val="sysDot"/>
            <a:tailEnd type="triangle" w="lg" len="lg"/>
          </a:ln>
        </p:spPr>
        <p:style>
          <a:lnRef idx="1">
            <a:schemeClr val="accent1"/>
          </a:lnRef>
          <a:fillRef idx="0">
            <a:schemeClr val="accent1"/>
          </a:fillRef>
          <a:effectRef idx="0">
            <a:schemeClr val="accent1"/>
          </a:effectRef>
          <a:fontRef idx="minor">
            <a:schemeClr val="tx1"/>
          </a:fontRef>
        </p:style>
      </p:cxnSp>
      <p:cxnSp>
        <p:nvCxnSpPr>
          <p:cNvPr id="269" name="Straight Arrow Connector 24"/>
          <p:cNvCxnSpPr>
            <a:stCxn id="258" idx="4"/>
            <a:endCxn id="264" idx="6"/>
          </p:cNvCxnSpPr>
          <p:nvPr/>
        </p:nvCxnSpPr>
        <p:spPr bwMode="auto">
          <a:xfrm flipH="1">
            <a:off x="3276600" y="4922839"/>
            <a:ext cx="920750" cy="396875"/>
          </a:xfrm>
          <a:prstGeom prst="straightConnector1">
            <a:avLst/>
          </a:prstGeom>
          <a:ln w="19050">
            <a:solidFill>
              <a:schemeClr val="accent2"/>
            </a:solidFill>
            <a:prstDash val="sysDot"/>
            <a:tailEnd type="triangle" w="lg" len="lg"/>
          </a:ln>
        </p:spPr>
        <p:style>
          <a:lnRef idx="1">
            <a:schemeClr val="accent1"/>
          </a:lnRef>
          <a:fillRef idx="0">
            <a:schemeClr val="accent1"/>
          </a:fillRef>
          <a:effectRef idx="0">
            <a:schemeClr val="accent1"/>
          </a:effectRef>
          <a:fontRef idx="minor">
            <a:schemeClr val="tx1"/>
          </a:fontRef>
        </p:style>
      </p:cxnSp>
      <p:sp>
        <p:nvSpPr>
          <p:cNvPr id="14416" name="TextBox 10"/>
          <p:cNvSpPr txBox="1">
            <a:spLocks noChangeArrowheads="1"/>
          </p:cNvSpPr>
          <p:nvPr/>
        </p:nvSpPr>
        <p:spPr bwMode="auto">
          <a:xfrm>
            <a:off x="2057400" y="3197226"/>
            <a:ext cx="357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v0</a:t>
            </a:r>
          </a:p>
        </p:txBody>
      </p:sp>
      <p:sp>
        <p:nvSpPr>
          <p:cNvPr id="14417" name="TextBox 10"/>
          <p:cNvSpPr txBox="1">
            <a:spLocks noChangeArrowheads="1"/>
          </p:cNvSpPr>
          <p:nvPr/>
        </p:nvSpPr>
        <p:spPr bwMode="auto">
          <a:xfrm>
            <a:off x="4138614" y="1752601"/>
            <a:ext cx="357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a:t>
            </a:r>
          </a:p>
        </p:txBody>
      </p:sp>
      <p:sp>
        <p:nvSpPr>
          <p:cNvPr id="14418" name="TextBox 10"/>
          <p:cNvSpPr txBox="1">
            <a:spLocks noChangeArrowheads="1"/>
          </p:cNvSpPr>
          <p:nvPr/>
        </p:nvSpPr>
        <p:spPr bwMode="auto">
          <a:xfrm>
            <a:off x="3124200" y="2282826"/>
            <a:ext cx="357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v2</a:t>
            </a:r>
          </a:p>
        </p:txBody>
      </p:sp>
      <p:sp>
        <p:nvSpPr>
          <p:cNvPr id="14419" name="TextBox 10"/>
          <p:cNvSpPr txBox="1">
            <a:spLocks noChangeArrowheads="1"/>
          </p:cNvSpPr>
          <p:nvPr/>
        </p:nvSpPr>
        <p:spPr bwMode="auto">
          <a:xfrm>
            <a:off x="2971800" y="3276601"/>
            <a:ext cx="357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v3</a:t>
            </a:r>
          </a:p>
        </p:txBody>
      </p:sp>
      <p:sp>
        <p:nvSpPr>
          <p:cNvPr id="14420" name="TextBox 22"/>
          <p:cNvSpPr txBox="1">
            <a:spLocks noChangeArrowheads="1"/>
          </p:cNvSpPr>
          <p:nvPr/>
        </p:nvSpPr>
        <p:spPr bwMode="auto">
          <a:xfrm>
            <a:off x="3429001" y="4264026"/>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v11</a:t>
            </a:r>
          </a:p>
        </p:txBody>
      </p:sp>
      <p:sp>
        <p:nvSpPr>
          <p:cNvPr id="14421" name="TextBox 12"/>
          <p:cNvSpPr txBox="1">
            <a:spLocks noChangeArrowheads="1"/>
          </p:cNvSpPr>
          <p:nvPr/>
        </p:nvSpPr>
        <p:spPr bwMode="auto">
          <a:xfrm>
            <a:off x="4267201" y="4800601"/>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v22</a:t>
            </a:r>
          </a:p>
        </p:txBody>
      </p:sp>
      <p:sp>
        <p:nvSpPr>
          <p:cNvPr id="14422" name="TextBox 275"/>
          <p:cNvSpPr txBox="1">
            <a:spLocks noChangeArrowheads="1"/>
          </p:cNvSpPr>
          <p:nvPr/>
        </p:nvSpPr>
        <p:spPr bwMode="auto">
          <a:xfrm>
            <a:off x="4486276" y="2438401"/>
            <a:ext cx="3841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10</a:t>
            </a:r>
          </a:p>
        </p:txBody>
      </p:sp>
      <p:sp>
        <p:nvSpPr>
          <p:cNvPr id="14423" name="TextBox 277"/>
          <p:cNvSpPr txBox="1">
            <a:spLocks noChangeArrowheads="1"/>
          </p:cNvSpPr>
          <p:nvPr/>
        </p:nvSpPr>
        <p:spPr bwMode="auto">
          <a:xfrm>
            <a:off x="4583113" y="3578226"/>
            <a:ext cx="284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2</a:t>
            </a:r>
          </a:p>
        </p:txBody>
      </p:sp>
      <p:sp>
        <p:nvSpPr>
          <p:cNvPr id="14424" name="TextBox 278"/>
          <p:cNvSpPr txBox="1">
            <a:spLocks noChangeArrowheads="1"/>
          </p:cNvSpPr>
          <p:nvPr/>
        </p:nvSpPr>
        <p:spPr bwMode="auto">
          <a:xfrm>
            <a:off x="4583113" y="4187826"/>
            <a:ext cx="284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1</a:t>
            </a:r>
          </a:p>
        </p:txBody>
      </p:sp>
      <p:sp>
        <p:nvSpPr>
          <p:cNvPr id="14425" name="TextBox 279"/>
          <p:cNvSpPr txBox="1">
            <a:spLocks noChangeArrowheads="1"/>
          </p:cNvSpPr>
          <p:nvPr/>
        </p:nvSpPr>
        <p:spPr bwMode="auto">
          <a:xfrm>
            <a:off x="3363913" y="3886201"/>
            <a:ext cx="284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1</a:t>
            </a:r>
          </a:p>
        </p:txBody>
      </p:sp>
      <p:sp>
        <p:nvSpPr>
          <p:cNvPr id="14426" name="TextBox 280"/>
          <p:cNvSpPr txBox="1">
            <a:spLocks noChangeArrowheads="1"/>
          </p:cNvSpPr>
          <p:nvPr/>
        </p:nvSpPr>
        <p:spPr bwMode="auto">
          <a:xfrm>
            <a:off x="3343276" y="3276601"/>
            <a:ext cx="2841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4</a:t>
            </a:r>
          </a:p>
        </p:txBody>
      </p:sp>
      <p:sp>
        <p:nvSpPr>
          <p:cNvPr id="14427" name="TextBox 281"/>
          <p:cNvSpPr txBox="1">
            <a:spLocks noChangeArrowheads="1"/>
          </p:cNvSpPr>
          <p:nvPr/>
        </p:nvSpPr>
        <p:spPr bwMode="auto">
          <a:xfrm>
            <a:off x="4029076" y="3200401"/>
            <a:ext cx="2841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2</a:t>
            </a:r>
          </a:p>
        </p:txBody>
      </p:sp>
      <p:sp>
        <p:nvSpPr>
          <p:cNvPr id="14521" name="TextBox 12"/>
          <p:cNvSpPr txBox="1">
            <a:spLocks noChangeArrowheads="1"/>
          </p:cNvSpPr>
          <p:nvPr/>
        </p:nvSpPr>
        <p:spPr bwMode="auto">
          <a:xfrm>
            <a:off x="3124200" y="5334001"/>
            <a:ext cx="4524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exit</a:t>
            </a:r>
          </a:p>
        </p:txBody>
      </p:sp>
      <p:grpSp>
        <p:nvGrpSpPr>
          <p:cNvPr id="3" name="Group 2"/>
          <p:cNvGrpSpPr/>
          <p:nvPr/>
        </p:nvGrpSpPr>
        <p:grpSpPr>
          <a:xfrm>
            <a:off x="6477001" y="1295400"/>
            <a:ext cx="3800475" cy="4343400"/>
            <a:chOff x="4953000" y="1295400"/>
            <a:chExt cx="3800475" cy="4343400"/>
          </a:xfrm>
        </p:grpSpPr>
        <p:sp>
          <p:nvSpPr>
            <p:cNvPr id="14428" name="TextBox 10"/>
            <p:cNvSpPr txBox="1">
              <a:spLocks noChangeArrowheads="1"/>
            </p:cNvSpPr>
            <p:nvPr/>
          </p:nvSpPr>
          <p:spPr bwMode="auto">
            <a:xfrm>
              <a:off x="7883525" y="2397125"/>
              <a:ext cx="4476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v12</a:t>
              </a:r>
            </a:p>
          </p:txBody>
        </p:sp>
        <p:sp>
          <p:nvSpPr>
            <p:cNvPr id="14429" name="TextBox 11"/>
            <p:cNvSpPr txBox="1">
              <a:spLocks noChangeArrowheads="1"/>
            </p:cNvSpPr>
            <p:nvPr/>
          </p:nvSpPr>
          <p:spPr bwMode="auto">
            <a:xfrm>
              <a:off x="7535863" y="2773363"/>
              <a:ext cx="4492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v13</a:t>
              </a:r>
            </a:p>
          </p:txBody>
        </p:sp>
        <p:sp>
          <p:nvSpPr>
            <p:cNvPr id="14430" name="TextBox 12"/>
            <p:cNvSpPr txBox="1">
              <a:spLocks noChangeArrowheads="1"/>
            </p:cNvSpPr>
            <p:nvPr/>
          </p:nvSpPr>
          <p:spPr bwMode="auto">
            <a:xfrm>
              <a:off x="7886700" y="4257675"/>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v21</a:t>
              </a:r>
            </a:p>
          </p:txBody>
        </p:sp>
        <p:sp>
          <p:nvSpPr>
            <p:cNvPr id="578" name="Oval 14"/>
            <p:cNvSpPr/>
            <p:nvPr/>
          </p:nvSpPr>
          <p:spPr bwMode="auto">
            <a:xfrm>
              <a:off x="5772150" y="3408363"/>
              <a:ext cx="139700" cy="120650"/>
            </a:xfrm>
            <a:prstGeom prst="ellipse">
              <a:avLst/>
            </a:prstGeom>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579" name="Oval 16"/>
            <p:cNvSpPr/>
            <p:nvPr/>
          </p:nvSpPr>
          <p:spPr bwMode="auto">
            <a:xfrm>
              <a:off x="7816850" y="4257675"/>
              <a:ext cx="139700" cy="117475"/>
            </a:xfrm>
            <a:prstGeom prst="ellipse">
              <a:avLst/>
            </a:prstGeom>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580" name="Oval 19"/>
            <p:cNvSpPr/>
            <p:nvPr/>
          </p:nvSpPr>
          <p:spPr bwMode="auto">
            <a:xfrm>
              <a:off x="7805738" y="2530475"/>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4434" name="TextBox 22"/>
            <p:cNvSpPr txBox="1">
              <a:spLocks noChangeArrowheads="1"/>
            </p:cNvSpPr>
            <p:nvPr/>
          </p:nvSpPr>
          <p:spPr bwMode="auto">
            <a:xfrm>
              <a:off x="7956550" y="3659188"/>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v18</a:t>
              </a:r>
            </a:p>
          </p:txBody>
        </p:sp>
        <p:cxnSp>
          <p:nvCxnSpPr>
            <p:cNvPr id="582" name="Straight Arrow Connector 24"/>
            <p:cNvCxnSpPr/>
            <p:nvPr/>
          </p:nvCxnSpPr>
          <p:spPr bwMode="auto">
            <a:xfrm rot="5400000">
              <a:off x="7574757" y="2588419"/>
              <a:ext cx="207962" cy="2984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83" name="Straight Arrow Connector 25"/>
            <p:cNvCxnSpPr/>
            <p:nvPr/>
          </p:nvCxnSpPr>
          <p:spPr bwMode="auto">
            <a:xfrm rot="16200000" flipH="1">
              <a:off x="7972426" y="2587625"/>
              <a:ext cx="207962" cy="300037"/>
            </a:xfrm>
            <a:prstGeom prst="straightConnector1">
              <a:avLst/>
            </a:prstGeom>
            <a:ln w="19050">
              <a:solidFill>
                <a:srgbClr val="FF0000"/>
              </a:solidFill>
              <a:prstDash val="sysDot"/>
              <a:tailEnd type="triangle" w="lg" len="lg"/>
            </a:ln>
          </p:spPr>
          <p:style>
            <a:lnRef idx="1">
              <a:schemeClr val="accent1"/>
            </a:lnRef>
            <a:fillRef idx="0">
              <a:schemeClr val="accent1"/>
            </a:fillRef>
            <a:effectRef idx="0">
              <a:schemeClr val="accent1"/>
            </a:effectRef>
            <a:fontRef idx="minor">
              <a:schemeClr val="tx1"/>
            </a:fontRef>
          </p:style>
        </p:cxnSp>
        <p:cxnSp>
          <p:nvCxnSpPr>
            <p:cNvPr id="14437" name="Straight Arrow Connector 26"/>
            <p:cNvCxnSpPr>
              <a:cxnSpLocks noChangeShapeType="1"/>
            </p:cNvCxnSpPr>
            <p:nvPr/>
          </p:nvCxnSpPr>
          <p:spPr bwMode="auto">
            <a:xfrm>
              <a:off x="7539038" y="3549650"/>
              <a:ext cx="298450" cy="196850"/>
            </a:xfrm>
            <a:prstGeom prst="straightConnector1">
              <a:avLst/>
            </a:prstGeom>
            <a:noFill/>
            <a:ln w="19050" algn="ctr">
              <a:solidFill>
                <a:schemeClr val="accent2"/>
              </a:solidFill>
              <a:prstDash val="sysDot"/>
              <a:round/>
              <a:headEnd/>
              <a:tailEnd type="triangle" w="lg" len="lg"/>
            </a:ln>
            <a:extLst>
              <a:ext uri="{909E8E84-426E-40DD-AFC4-6F175D3DCCD1}">
                <a14:hiddenFill xmlns:a14="http://schemas.microsoft.com/office/drawing/2010/main">
                  <a:noFill/>
                </a14:hiddenFill>
              </a:ext>
            </a:extLst>
          </p:spPr>
        </p:cxnSp>
        <p:cxnSp>
          <p:nvCxnSpPr>
            <p:cNvPr id="14438" name="Straight Arrow Connector 27"/>
            <p:cNvCxnSpPr>
              <a:cxnSpLocks noChangeShapeType="1"/>
            </p:cNvCxnSpPr>
            <p:nvPr/>
          </p:nvCxnSpPr>
          <p:spPr bwMode="auto">
            <a:xfrm flipH="1">
              <a:off x="7935913" y="3549650"/>
              <a:ext cx="300037"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sp>
          <p:nvSpPr>
            <p:cNvPr id="14439" name="TextBox 28"/>
            <p:cNvSpPr txBox="1">
              <a:spLocks noChangeArrowheads="1"/>
            </p:cNvSpPr>
            <p:nvPr/>
          </p:nvSpPr>
          <p:spPr bwMode="auto">
            <a:xfrm>
              <a:off x="8235950" y="2770188"/>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v14</a:t>
              </a:r>
            </a:p>
          </p:txBody>
        </p:sp>
        <p:sp>
          <p:nvSpPr>
            <p:cNvPr id="14440" name="TextBox 30"/>
            <p:cNvSpPr txBox="1">
              <a:spLocks noChangeArrowheads="1"/>
            </p:cNvSpPr>
            <p:nvPr/>
          </p:nvSpPr>
          <p:spPr bwMode="auto">
            <a:xfrm>
              <a:off x="5983288" y="1295400"/>
              <a:ext cx="5699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entry</a:t>
              </a:r>
            </a:p>
          </p:txBody>
        </p:sp>
        <p:sp>
          <p:nvSpPr>
            <p:cNvPr id="14441" name="TextBox 11"/>
            <p:cNvSpPr txBox="1">
              <a:spLocks noChangeArrowheads="1"/>
            </p:cNvSpPr>
            <p:nvPr/>
          </p:nvSpPr>
          <p:spPr bwMode="auto">
            <a:xfrm>
              <a:off x="7548563" y="3960813"/>
              <a:ext cx="4476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v19</a:t>
              </a:r>
            </a:p>
          </p:txBody>
        </p:sp>
        <p:sp>
          <p:nvSpPr>
            <p:cNvPr id="589" name="Oval 19"/>
            <p:cNvSpPr/>
            <p:nvPr/>
          </p:nvSpPr>
          <p:spPr bwMode="auto">
            <a:xfrm>
              <a:off x="7816850" y="3706813"/>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4443" name="Straight Arrow Connector 24"/>
            <p:cNvCxnSpPr>
              <a:cxnSpLocks noChangeShapeType="1"/>
            </p:cNvCxnSpPr>
            <p:nvPr/>
          </p:nvCxnSpPr>
          <p:spPr bwMode="auto">
            <a:xfrm flipH="1">
              <a:off x="7539038" y="3810000"/>
              <a:ext cx="298450" cy="207963"/>
            </a:xfrm>
            <a:prstGeom prst="straightConnector1">
              <a:avLst/>
            </a:prstGeom>
            <a:noFill/>
            <a:ln w="19050" algn="ctr">
              <a:solidFill>
                <a:schemeClr val="accent2"/>
              </a:solidFill>
              <a:prstDash val="sysDot"/>
              <a:round/>
              <a:headEnd/>
              <a:tailEnd type="triangle" w="lg" len="lg"/>
            </a:ln>
            <a:extLst>
              <a:ext uri="{909E8E84-426E-40DD-AFC4-6F175D3DCCD1}">
                <a14:hiddenFill xmlns:a14="http://schemas.microsoft.com/office/drawing/2010/main">
                  <a:noFill/>
                </a14:hiddenFill>
              </a:ext>
            </a:extLst>
          </p:spPr>
        </p:cxnSp>
        <p:cxnSp>
          <p:nvCxnSpPr>
            <p:cNvPr id="14444" name="Straight Arrow Connector 25"/>
            <p:cNvCxnSpPr>
              <a:cxnSpLocks noChangeShapeType="1"/>
            </p:cNvCxnSpPr>
            <p:nvPr/>
          </p:nvCxnSpPr>
          <p:spPr bwMode="auto">
            <a:xfrm>
              <a:off x="7935913" y="3810000"/>
              <a:ext cx="300037" cy="207963"/>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592" name="Straight Arrow Connector 26"/>
            <p:cNvCxnSpPr/>
            <p:nvPr/>
          </p:nvCxnSpPr>
          <p:spPr bwMode="auto">
            <a:xfrm rot="16200000" flipH="1">
              <a:off x="7589044" y="4087019"/>
              <a:ext cx="198438" cy="298450"/>
            </a:xfrm>
            <a:prstGeom prst="straightConnector1">
              <a:avLst/>
            </a:prstGeom>
            <a:ln w="19050">
              <a:solidFill>
                <a:schemeClr val="accent2"/>
              </a:solidFill>
              <a:prstDash val="sysDot"/>
              <a:tailEnd type="triangle" w="lg" len="lg"/>
            </a:ln>
          </p:spPr>
          <p:style>
            <a:lnRef idx="1">
              <a:schemeClr val="accent1"/>
            </a:lnRef>
            <a:fillRef idx="0">
              <a:schemeClr val="accent1"/>
            </a:fillRef>
            <a:effectRef idx="0">
              <a:schemeClr val="accent1"/>
            </a:effectRef>
            <a:fontRef idx="minor">
              <a:schemeClr val="tx1"/>
            </a:fontRef>
          </p:style>
        </p:cxnSp>
        <p:cxnSp>
          <p:nvCxnSpPr>
            <p:cNvPr id="14446" name="Straight Arrow Connector 27"/>
            <p:cNvCxnSpPr>
              <a:cxnSpLocks noChangeShapeType="1"/>
            </p:cNvCxnSpPr>
            <p:nvPr/>
          </p:nvCxnSpPr>
          <p:spPr bwMode="auto">
            <a:xfrm flipH="1">
              <a:off x="7935913" y="4137025"/>
              <a:ext cx="300037" cy="198438"/>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sp>
          <p:nvSpPr>
            <p:cNvPr id="14447" name="TextBox 28"/>
            <p:cNvSpPr txBox="1">
              <a:spLocks noChangeArrowheads="1"/>
            </p:cNvSpPr>
            <p:nvPr/>
          </p:nvSpPr>
          <p:spPr bwMode="auto">
            <a:xfrm>
              <a:off x="8304213" y="3957638"/>
              <a:ext cx="4492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v20</a:t>
              </a:r>
            </a:p>
          </p:txBody>
        </p:sp>
        <p:sp>
          <p:nvSpPr>
            <p:cNvPr id="595" name="Oval 16"/>
            <p:cNvSpPr/>
            <p:nvPr/>
          </p:nvSpPr>
          <p:spPr bwMode="auto">
            <a:xfrm>
              <a:off x="8166100" y="4017963"/>
              <a:ext cx="136525" cy="119062"/>
            </a:xfrm>
            <a:prstGeom prst="ellipse">
              <a:avLst/>
            </a:prstGeom>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4449" name="TextBox 22"/>
            <p:cNvSpPr txBox="1">
              <a:spLocks noChangeArrowheads="1"/>
            </p:cNvSpPr>
            <p:nvPr/>
          </p:nvSpPr>
          <p:spPr bwMode="auto">
            <a:xfrm>
              <a:off x="7945438" y="3059113"/>
              <a:ext cx="4492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v15</a:t>
              </a:r>
            </a:p>
          </p:txBody>
        </p:sp>
        <p:cxnSp>
          <p:nvCxnSpPr>
            <p:cNvPr id="14450" name="Straight Arrow Connector 26"/>
            <p:cNvCxnSpPr>
              <a:cxnSpLocks noChangeShapeType="1"/>
            </p:cNvCxnSpPr>
            <p:nvPr/>
          </p:nvCxnSpPr>
          <p:spPr bwMode="auto">
            <a:xfrm>
              <a:off x="7527925" y="2949575"/>
              <a:ext cx="298450"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4451" name="Straight Arrow Connector 27"/>
            <p:cNvCxnSpPr>
              <a:cxnSpLocks noChangeShapeType="1"/>
              <a:stCxn id="605" idx="4"/>
            </p:cNvCxnSpPr>
            <p:nvPr/>
          </p:nvCxnSpPr>
          <p:spPr bwMode="auto">
            <a:xfrm flipH="1">
              <a:off x="7924800" y="2922588"/>
              <a:ext cx="293688" cy="223837"/>
            </a:xfrm>
            <a:prstGeom prst="straightConnector1">
              <a:avLst/>
            </a:prstGeom>
            <a:noFill/>
            <a:ln w="19050" algn="ctr">
              <a:solidFill>
                <a:srgbClr val="FF0000"/>
              </a:solidFill>
              <a:prstDash val="sysDot"/>
              <a:round/>
              <a:headEnd/>
              <a:tailEnd type="triangle" w="lg" len="lg"/>
            </a:ln>
            <a:extLst>
              <a:ext uri="{909E8E84-426E-40DD-AFC4-6F175D3DCCD1}">
                <a14:hiddenFill xmlns:a14="http://schemas.microsoft.com/office/drawing/2010/main">
                  <a:noFill/>
                </a14:hiddenFill>
              </a:ext>
            </a:extLst>
          </p:spPr>
        </p:cxnSp>
        <p:sp>
          <p:nvSpPr>
            <p:cNvPr id="599" name="Oval 19"/>
            <p:cNvSpPr/>
            <p:nvPr/>
          </p:nvSpPr>
          <p:spPr bwMode="auto">
            <a:xfrm>
              <a:off x="7805738" y="3108325"/>
              <a:ext cx="139700" cy="12065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4453" name="TextBox 11"/>
            <p:cNvSpPr txBox="1">
              <a:spLocks noChangeArrowheads="1"/>
            </p:cNvSpPr>
            <p:nvPr/>
          </p:nvSpPr>
          <p:spPr bwMode="auto">
            <a:xfrm>
              <a:off x="7535863" y="3368675"/>
              <a:ext cx="4492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v16</a:t>
              </a:r>
            </a:p>
          </p:txBody>
        </p:sp>
        <p:sp>
          <p:nvSpPr>
            <p:cNvPr id="601" name="Oval 19"/>
            <p:cNvSpPr/>
            <p:nvPr/>
          </p:nvSpPr>
          <p:spPr bwMode="auto">
            <a:xfrm>
              <a:off x="7805738" y="3116263"/>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602" name="Straight Arrow Connector 24"/>
            <p:cNvCxnSpPr>
              <a:endCxn id="607" idx="1"/>
            </p:cNvCxnSpPr>
            <p:nvPr/>
          </p:nvCxnSpPr>
          <p:spPr bwMode="auto">
            <a:xfrm flipH="1">
              <a:off x="7485063" y="3216275"/>
              <a:ext cx="342900" cy="238125"/>
            </a:xfrm>
            <a:prstGeom prst="straightConnector1">
              <a:avLst/>
            </a:prstGeom>
            <a:ln w="19050">
              <a:solidFill>
                <a:schemeClr val="accent2"/>
              </a:solidFill>
              <a:prstDash val="sysDot"/>
              <a:tailEnd type="triangle" w="lg" len="lg"/>
            </a:ln>
          </p:spPr>
          <p:style>
            <a:lnRef idx="1">
              <a:schemeClr val="accent1"/>
            </a:lnRef>
            <a:fillRef idx="0">
              <a:schemeClr val="accent1"/>
            </a:fillRef>
            <a:effectRef idx="0">
              <a:schemeClr val="accent1"/>
            </a:effectRef>
            <a:fontRef idx="minor">
              <a:schemeClr val="tx1"/>
            </a:fontRef>
          </p:style>
        </p:cxnSp>
        <p:cxnSp>
          <p:nvCxnSpPr>
            <p:cNvPr id="603" name="Straight Arrow Connector 25"/>
            <p:cNvCxnSpPr/>
            <p:nvPr/>
          </p:nvCxnSpPr>
          <p:spPr bwMode="auto">
            <a:xfrm rot="16200000" flipH="1">
              <a:off x="7970838" y="3171825"/>
              <a:ext cx="209550" cy="2984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14457" name="TextBox 28"/>
            <p:cNvSpPr txBox="1">
              <a:spLocks noChangeArrowheads="1"/>
            </p:cNvSpPr>
            <p:nvPr/>
          </p:nvSpPr>
          <p:spPr bwMode="auto">
            <a:xfrm>
              <a:off x="8235950" y="3367088"/>
              <a:ext cx="4476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v17</a:t>
              </a:r>
            </a:p>
          </p:txBody>
        </p:sp>
        <p:sp>
          <p:nvSpPr>
            <p:cNvPr id="605" name="Oval 19"/>
            <p:cNvSpPr/>
            <p:nvPr/>
          </p:nvSpPr>
          <p:spPr bwMode="auto">
            <a:xfrm>
              <a:off x="8148638" y="2805113"/>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606" name="Oval 19"/>
            <p:cNvSpPr/>
            <p:nvPr/>
          </p:nvSpPr>
          <p:spPr bwMode="auto">
            <a:xfrm>
              <a:off x="7456488" y="2836863"/>
              <a:ext cx="138112" cy="119062"/>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607" name="Oval 19"/>
            <p:cNvSpPr/>
            <p:nvPr/>
          </p:nvSpPr>
          <p:spPr bwMode="auto">
            <a:xfrm>
              <a:off x="7464425" y="3436938"/>
              <a:ext cx="139700"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608" name="Oval 19"/>
            <p:cNvSpPr/>
            <p:nvPr/>
          </p:nvSpPr>
          <p:spPr bwMode="auto">
            <a:xfrm>
              <a:off x="7450138" y="4014788"/>
              <a:ext cx="139700"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609" name="Oval 19"/>
            <p:cNvSpPr/>
            <p:nvPr/>
          </p:nvSpPr>
          <p:spPr bwMode="auto">
            <a:xfrm>
              <a:off x="8166100" y="3411538"/>
              <a:ext cx="139700"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4463" name="TextBox 10"/>
            <p:cNvSpPr txBox="1">
              <a:spLocks noChangeArrowheads="1"/>
            </p:cNvSpPr>
            <p:nvPr/>
          </p:nvSpPr>
          <p:spPr bwMode="auto">
            <a:xfrm>
              <a:off x="6686550" y="2693988"/>
              <a:ext cx="357188"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v4</a:t>
              </a:r>
            </a:p>
          </p:txBody>
        </p:sp>
        <p:sp>
          <p:nvSpPr>
            <p:cNvPr id="14464" name="TextBox 11"/>
            <p:cNvSpPr txBox="1">
              <a:spLocks noChangeArrowheads="1"/>
            </p:cNvSpPr>
            <p:nvPr/>
          </p:nvSpPr>
          <p:spPr bwMode="auto">
            <a:xfrm>
              <a:off x="6340475" y="3068638"/>
              <a:ext cx="357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v5</a:t>
              </a:r>
            </a:p>
          </p:txBody>
        </p:sp>
        <p:sp>
          <p:nvSpPr>
            <p:cNvPr id="612" name="Oval 19"/>
            <p:cNvSpPr/>
            <p:nvPr/>
          </p:nvSpPr>
          <p:spPr bwMode="auto">
            <a:xfrm>
              <a:off x="6608763" y="2827338"/>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4466" name="TextBox 22"/>
            <p:cNvSpPr txBox="1">
              <a:spLocks noChangeArrowheads="1"/>
            </p:cNvSpPr>
            <p:nvPr/>
          </p:nvSpPr>
          <p:spPr bwMode="auto">
            <a:xfrm>
              <a:off x="6759575" y="3954463"/>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v10</a:t>
              </a:r>
            </a:p>
          </p:txBody>
        </p:sp>
        <p:cxnSp>
          <p:nvCxnSpPr>
            <p:cNvPr id="614" name="Straight Arrow Connector 24"/>
            <p:cNvCxnSpPr/>
            <p:nvPr/>
          </p:nvCxnSpPr>
          <p:spPr bwMode="auto">
            <a:xfrm rot="5400000">
              <a:off x="6377782" y="2883694"/>
              <a:ext cx="209550" cy="300037"/>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15" name="Straight Arrow Connector 25"/>
            <p:cNvCxnSpPr/>
            <p:nvPr/>
          </p:nvCxnSpPr>
          <p:spPr bwMode="auto">
            <a:xfrm rot="16200000" flipH="1">
              <a:off x="6775450" y="2884488"/>
              <a:ext cx="209550" cy="298450"/>
            </a:xfrm>
            <a:prstGeom prst="straightConnector1">
              <a:avLst/>
            </a:prstGeom>
            <a:ln w="19050">
              <a:solidFill>
                <a:schemeClr val="accent2"/>
              </a:solidFill>
              <a:prstDash val="sysDot"/>
              <a:tailEnd type="triangle" w="lg" len="lg"/>
            </a:ln>
          </p:spPr>
          <p:style>
            <a:lnRef idx="1">
              <a:schemeClr val="accent1"/>
            </a:lnRef>
            <a:fillRef idx="0">
              <a:schemeClr val="accent1"/>
            </a:fillRef>
            <a:effectRef idx="0">
              <a:schemeClr val="accent1"/>
            </a:effectRef>
            <a:fontRef idx="minor">
              <a:schemeClr val="tx1"/>
            </a:fontRef>
          </p:style>
        </p:cxnSp>
        <p:cxnSp>
          <p:nvCxnSpPr>
            <p:cNvPr id="14469" name="Straight Arrow Connector 26"/>
            <p:cNvCxnSpPr>
              <a:cxnSpLocks noChangeShapeType="1"/>
            </p:cNvCxnSpPr>
            <p:nvPr/>
          </p:nvCxnSpPr>
          <p:spPr bwMode="auto">
            <a:xfrm>
              <a:off x="6342063" y="3844925"/>
              <a:ext cx="300037" cy="196850"/>
            </a:xfrm>
            <a:prstGeom prst="straightConnector1">
              <a:avLst/>
            </a:prstGeom>
            <a:noFill/>
            <a:ln w="19050" algn="ctr">
              <a:solidFill>
                <a:schemeClr val="accent2"/>
              </a:solidFill>
              <a:prstDash val="sysDot"/>
              <a:round/>
              <a:headEnd/>
              <a:tailEnd type="triangle" w="lg" len="lg"/>
            </a:ln>
            <a:extLst>
              <a:ext uri="{909E8E84-426E-40DD-AFC4-6F175D3DCCD1}">
                <a14:hiddenFill xmlns:a14="http://schemas.microsoft.com/office/drawing/2010/main">
                  <a:noFill/>
                </a14:hiddenFill>
              </a:ext>
            </a:extLst>
          </p:spPr>
        </p:cxnSp>
        <p:cxnSp>
          <p:nvCxnSpPr>
            <p:cNvPr id="14470" name="Straight Arrow Connector 27"/>
            <p:cNvCxnSpPr>
              <a:cxnSpLocks noChangeShapeType="1"/>
            </p:cNvCxnSpPr>
            <p:nvPr/>
          </p:nvCxnSpPr>
          <p:spPr bwMode="auto">
            <a:xfrm flipH="1">
              <a:off x="6740525" y="3844925"/>
              <a:ext cx="298450" cy="196850"/>
            </a:xfrm>
            <a:prstGeom prst="straightConnector1">
              <a:avLst/>
            </a:prstGeom>
            <a:noFill/>
            <a:ln w="19050" algn="ctr">
              <a:solidFill>
                <a:srgbClr val="FF0000"/>
              </a:solidFill>
              <a:round/>
              <a:headEnd/>
              <a:tailEnd type="triangle" w="lg" len="lg"/>
            </a:ln>
            <a:extLst>
              <a:ext uri="{909E8E84-426E-40DD-AFC4-6F175D3DCCD1}">
                <a14:hiddenFill xmlns:a14="http://schemas.microsoft.com/office/drawing/2010/main">
                  <a:noFill/>
                </a14:hiddenFill>
              </a:ext>
            </a:extLst>
          </p:spPr>
        </p:cxnSp>
        <p:sp>
          <p:nvSpPr>
            <p:cNvPr id="14471" name="TextBox 28"/>
            <p:cNvSpPr txBox="1">
              <a:spLocks noChangeArrowheads="1"/>
            </p:cNvSpPr>
            <p:nvPr/>
          </p:nvSpPr>
          <p:spPr bwMode="auto">
            <a:xfrm>
              <a:off x="7040563" y="3065463"/>
              <a:ext cx="357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v6</a:t>
              </a:r>
            </a:p>
          </p:txBody>
        </p:sp>
        <p:sp>
          <p:nvSpPr>
            <p:cNvPr id="619" name="Oval 19"/>
            <p:cNvSpPr/>
            <p:nvPr/>
          </p:nvSpPr>
          <p:spPr bwMode="auto">
            <a:xfrm>
              <a:off x="6621463" y="4003675"/>
              <a:ext cx="138112"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4473" name="TextBox 22"/>
            <p:cNvSpPr txBox="1">
              <a:spLocks noChangeArrowheads="1"/>
            </p:cNvSpPr>
            <p:nvPr/>
          </p:nvSpPr>
          <p:spPr bwMode="auto">
            <a:xfrm>
              <a:off x="6748463" y="3354388"/>
              <a:ext cx="3587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v7</a:t>
              </a:r>
            </a:p>
          </p:txBody>
        </p:sp>
        <p:cxnSp>
          <p:nvCxnSpPr>
            <p:cNvPr id="14474" name="Straight Arrow Connector 26"/>
            <p:cNvCxnSpPr>
              <a:cxnSpLocks noChangeShapeType="1"/>
            </p:cNvCxnSpPr>
            <p:nvPr/>
          </p:nvCxnSpPr>
          <p:spPr bwMode="auto">
            <a:xfrm>
              <a:off x="6330950" y="3246438"/>
              <a:ext cx="298450"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4475" name="Straight Arrow Connector 27"/>
            <p:cNvCxnSpPr>
              <a:cxnSpLocks noChangeShapeType="1"/>
            </p:cNvCxnSpPr>
            <p:nvPr/>
          </p:nvCxnSpPr>
          <p:spPr bwMode="auto">
            <a:xfrm flipH="1">
              <a:off x="6727825" y="3246438"/>
              <a:ext cx="300038" cy="196850"/>
            </a:xfrm>
            <a:prstGeom prst="straightConnector1">
              <a:avLst/>
            </a:prstGeom>
            <a:noFill/>
            <a:ln w="19050" algn="ctr">
              <a:solidFill>
                <a:schemeClr val="accent2"/>
              </a:solidFill>
              <a:prstDash val="sysDot"/>
              <a:round/>
              <a:headEnd/>
              <a:tailEnd type="triangle" w="lg" len="lg"/>
            </a:ln>
            <a:extLst>
              <a:ext uri="{909E8E84-426E-40DD-AFC4-6F175D3DCCD1}">
                <a14:hiddenFill xmlns:a14="http://schemas.microsoft.com/office/drawing/2010/main">
                  <a:noFill/>
                </a14:hiddenFill>
              </a:ext>
            </a:extLst>
          </p:spPr>
        </p:cxnSp>
        <p:sp>
          <p:nvSpPr>
            <p:cNvPr id="623" name="Oval 19"/>
            <p:cNvSpPr/>
            <p:nvPr/>
          </p:nvSpPr>
          <p:spPr bwMode="auto">
            <a:xfrm>
              <a:off x="6608763" y="3403600"/>
              <a:ext cx="139700" cy="122238"/>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4477" name="TextBox 11"/>
            <p:cNvSpPr txBox="1">
              <a:spLocks noChangeArrowheads="1"/>
            </p:cNvSpPr>
            <p:nvPr/>
          </p:nvSpPr>
          <p:spPr bwMode="auto">
            <a:xfrm>
              <a:off x="6340475" y="3665538"/>
              <a:ext cx="357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v8</a:t>
              </a:r>
            </a:p>
          </p:txBody>
        </p:sp>
        <p:sp>
          <p:nvSpPr>
            <p:cNvPr id="625" name="Oval 19"/>
            <p:cNvSpPr/>
            <p:nvPr/>
          </p:nvSpPr>
          <p:spPr bwMode="auto">
            <a:xfrm>
              <a:off x="6608763" y="3411538"/>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626" name="Straight Arrow Connector 24"/>
            <p:cNvCxnSpPr>
              <a:endCxn id="631" idx="0"/>
            </p:cNvCxnSpPr>
            <p:nvPr/>
          </p:nvCxnSpPr>
          <p:spPr bwMode="auto">
            <a:xfrm flipH="1">
              <a:off x="6318250" y="3511550"/>
              <a:ext cx="312738" cy="222250"/>
            </a:xfrm>
            <a:prstGeom prst="straightConnector1">
              <a:avLst/>
            </a:prstGeom>
            <a:ln w="19050">
              <a:solidFill>
                <a:schemeClr val="accent2"/>
              </a:solidFill>
              <a:prstDash val="sysDot"/>
              <a:tailEnd type="triangle" w="lg" len="lg"/>
            </a:ln>
          </p:spPr>
          <p:style>
            <a:lnRef idx="1">
              <a:schemeClr val="accent1"/>
            </a:lnRef>
            <a:fillRef idx="0">
              <a:schemeClr val="accent1"/>
            </a:fillRef>
            <a:effectRef idx="0">
              <a:schemeClr val="accent1"/>
            </a:effectRef>
            <a:fontRef idx="minor">
              <a:schemeClr val="tx1"/>
            </a:fontRef>
          </p:style>
        </p:cxnSp>
        <p:cxnSp>
          <p:nvCxnSpPr>
            <p:cNvPr id="627" name="Straight Arrow Connector 25"/>
            <p:cNvCxnSpPr/>
            <p:nvPr/>
          </p:nvCxnSpPr>
          <p:spPr bwMode="auto">
            <a:xfrm rot="16200000" flipH="1">
              <a:off x="6773863" y="3467100"/>
              <a:ext cx="209550" cy="298450"/>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14481" name="TextBox 28"/>
            <p:cNvSpPr txBox="1">
              <a:spLocks noChangeArrowheads="1"/>
            </p:cNvSpPr>
            <p:nvPr/>
          </p:nvSpPr>
          <p:spPr bwMode="auto">
            <a:xfrm>
              <a:off x="7038975" y="3662363"/>
              <a:ext cx="357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v9</a:t>
              </a:r>
            </a:p>
          </p:txBody>
        </p:sp>
        <p:sp>
          <p:nvSpPr>
            <p:cNvPr id="629" name="Oval 19"/>
            <p:cNvSpPr/>
            <p:nvPr/>
          </p:nvSpPr>
          <p:spPr bwMode="auto">
            <a:xfrm>
              <a:off x="6953250" y="3100388"/>
              <a:ext cx="138113" cy="119062"/>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630" name="Oval 19"/>
            <p:cNvSpPr/>
            <p:nvPr/>
          </p:nvSpPr>
          <p:spPr bwMode="auto">
            <a:xfrm>
              <a:off x="6261100" y="3122613"/>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631" name="Oval 19"/>
            <p:cNvSpPr/>
            <p:nvPr/>
          </p:nvSpPr>
          <p:spPr bwMode="auto">
            <a:xfrm>
              <a:off x="6248400" y="3733800"/>
              <a:ext cx="139700"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632" name="Oval 19"/>
            <p:cNvSpPr/>
            <p:nvPr/>
          </p:nvSpPr>
          <p:spPr bwMode="auto">
            <a:xfrm>
              <a:off x="6969125" y="3706813"/>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633" name="Oval 19"/>
            <p:cNvSpPr/>
            <p:nvPr/>
          </p:nvSpPr>
          <p:spPr bwMode="auto">
            <a:xfrm>
              <a:off x="6172200" y="2544763"/>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634" name="Oval 19"/>
            <p:cNvSpPr/>
            <p:nvPr/>
          </p:nvSpPr>
          <p:spPr bwMode="auto">
            <a:xfrm>
              <a:off x="6108700" y="428625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635" name="Straight Arrow Connector 24"/>
            <p:cNvCxnSpPr>
              <a:stCxn id="633" idx="5"/>
              <a:endCxn id="14463" idx="1"/>
            </p:cNvCxnSpPr>
            <p:nvPr/>
          </p:nvCxnSpPr>
          <p:spPr bwMode="auto">
            <a:xfrm>
              <a:off x="6291263" y="2649538"/>
              <a:ext cx="395287" cy="196850"/>
            </a:xfrm>
            <a:prstGeom prst="straightConnector1">
              <a:avLst/>
            </a:prstGeom>
            <a:ln w="19050">
              <a:solidFill>
                <a:schemeClr val="accent2"/>
              </a:solidFill>
              <a:prstDash val="sysDot"/>
              <a:tailEnd type="triangle" w="lg" len="lg"/>
            </a:ln>
          </p:spPr>
          <p:style>
            <a:lnRef idx="1">
              <a:schemeClr val="accent1"/>
            </a:lnRef>
            <a:fillRef idx="0">
              <a:schemeClr val="accent1"/>
            </a:fillRef>
            <a:effectRef idx="0">
              <a:schemeClr val="accent1"/>
            </a:effectRef>
            <a:fontRef idx="minor">
              <a:schemeClr val="tx1"/>
            </a:fontRef>
          </p:style>
        </p:cxnSp>
        <p:cxnSp>
          <p:nvCxnSpPr>
            <p:cNvPr id="636" name="Straight Arrow Connector 24"/>
            <p:cNvCxnSpPr>
              <a:stCxn id="633" idx="3"/>
              <a:endCxn id="578" idx="0"/>
            </p:cNvCxnSpPr>
            <p:nvPr/>
          </p:nvCxnSpPr>
          <p:spPr bwMode="auto">
            <a:xfrm flipH="1">
              <a:off x="5842000" y="2649538"/>
              <a:ext cx="350838" cy="758825"/>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37" name="Straight Arrow Connector 24"/>
            <p:cNvCxnSpPr>
              <a:stCxn id="578" idx="4"/>
              <a:endCxn id="634" idx="1"/>
            </p:cNvCxnSpPr>
            <p:nvPr/>
          </p:nvCxnSpPr>
          <p:spPr bwMode="auto">
            <a:xfrm>
              <a:off x="5842000" y="3529013"/>
              <a:ext cx="287338" cy="776287"/>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38" name="Straight Arrow Connector 24"/>
            <p:cNvCxnSpPr>
              <a:stCxn id="619" idx="4"/>
              <a:endCxn id="634" idx="6"/>
            </p:cNvCxnSpPr>
            <p:nvPr/>
          </p:nvCxnSpPr>
          <p:spPr bwMode="auto">
            <a:xfrm flipH="1">
              <a:off x="6248400" y="4125913"/>
              <a:ext cx="442913" cy="222250"/>
            </a:xfrm>
            <a:prstGeom prst="straightConnector1">
              <a:avLst/>
            </a:prstGeom>
            <a:ln w="19050">
              <a:solidFill>
                <a:schemeClr val="accent2"/>
              </a:solidFill>
              <a:prstDash val="sysDot"/>
              <a:tailEnd type="triangle" w="lg" len="lg"/>
            </a:ln>
          </p:spPr>
          <p:style>
            <a:lnRef idx="1">
              <a:schemeClr val="accent1"/>
            </a:lnRef>
            <a:fillRef idx="0">
              <a:schemeClr val="accent1"/>
            </a:fillRef>
            <a:effectRef idx="0">
              <a:schemeClr val="accent1"/>
            </a:effectRef>
            <a:fontRef idx="minor">
              <a:schemeClr val="tx1"/>
            </a:fontRef>
          </p:style>
        </p:cxnSp>
        <p:sp>
          <p:nvSpPr>
            <p:cNvPr id="639" name="Oval 19"/>
            <p:cNvSpPr/>
            <p:nvPr/>
          </p:nvSpPr>
          <p:spPr bwMode="auto">
            <a:xfrm>
              <a:off x="7023100" y="2011363"/>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640" name="Oval 19"/>
            <p:cNvSpPr/>
            <p:nvPr/>
          </p:nvSpPr>
          <p:spPr bwMode="auto">
            <a:xfrm>
              <a:off x="7023100" y="480060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641" name="Straight Arrow Connector 24"/>
            <p:cNvCxnSpPr>
              <a:stCxn id="639" idx="5"/>
              <a:endCxn id="580" idx="1"/>
            </p:cNvCxnSpPr>
            <p:nvPr/>
          </p:nvCxnSpPr>
          <p:spPr bwMode="auto">
            <a:xfrm>
              <a:off x="7142163" y="2116138"/>
              <a:ext cx="684212" cy="433387"/>
            </a:xfrm>
            <a:prstGeom prst="straightConnector1">
              <a:avLst/>
            </a:prstGeom>
            <a:ln w="19050">
              <a:solidFill>
                <a:schemeClr val="accent2"/>
              </a:solidFill>
              <a:prstDash val="sysDot"/>
              <a:tailEnd type="triangle" w="lg" len="lg"/>
            </a:ln>
          </p:spPr>
          <p:style>
            <a:lnRef idx="1">
              <a:schemeClr val="accent1"/>
            </a:lnRef>
            <a:fillRef idx="0">
              <a:schemeClr val="accent1"/>
            </a:fillRef>
            <a:effectRef idx="0">
              <a:schemeClr val="accent1"/>
            </a:effectRef>
            <a:fontRef idx="minor">
              <a:schemeClr val="tx1"/>
            </a:fontRef>
          </p:style>
        </p:cxnSp>
        <p:cxnSp>
          <p:nvCxnSpPr>
            <p:cNvPr id="642" name="Straight Arrow Connector 24"/>
            <p:cNvCxnSpPr>
              <a:stCxn id="639" idx="3"/>
              <a:endCxn id="633" idx="0"/>
            </p:cNvCxnSpPr>
            <p:nvPr/>
          </p:nvCxnSpPr>
          <p:spPr bwMode="auto">
            <a:xfrm flipH="1">
              <a:off x="6242050" y="2116138"/>
              <a:ext cx="801688" cy="428625"/>
            </a:xfrm>
            <a:prstGeom prst="straightConnector1">
              <a:avLst/>
            </a:prstGeom>
            <a:ln w="19050">
              <a:solidFill>
                <a:schemeClr val="accent2"/>
              </a:solidFill>
              <a:prstDash val="sysDot"/>
              <a:tailEnd type="triangle" w="lg" len="lg"/>
            </a:ln>
          </p:spPr>
          <p:style>
            <a:lnRef idx="1">
              <a:schemeClr val="accent1"/>
            </a:lnRef>
            <a:fillRef idx="0">
              <a:schemeClr val="accent1"/>
            </a:fillRef>
            <a:effectRef idx="0">
              <a:schemeClr val="accent1"/>
            </a:effectRef>
            <a:fontRef idx="minor">
              <a:schemeClr val="tx1"/>
            </a:fontRef>
          </p:style>
        </p:cxnSp>
        <p:cxnSp>
          <p:nvCxnSpPr>
            <p:cNvPr id="643" name="Straight Arrow Connector 24"/>
            <p:cNvCxnSpPr>
              <a:stCxn id="634" idx="5"/>
              <a:endCxn id="640" idx="2"/>
            </p:cNvCxnSpPr>
            <p:nvPr/>
          </p:nvCxnSpPr>
          <p:spPr bwMode="auto">
            <a:xfrm>
              <a:off x="6227763" y="4391025"/>
              <a:ext cx="795337" cy="471488"/>
            </a:xfrm>
            <a:prstGeom prst="straightConnector1">
              <a:avLst/>
            </a:prstGeom>
            <a:ln w="19050">
              <a:solidFill>
                <a:schemeClr val="accent2"/>
              </a:solidFill>
              <a:prstDash val="sysDot"/>
              <a:tailEnd type="triangle" w="lg" len="lg"/>
            </a:ln>
          </p:spPr>
          <p:style>
            <a:lnRef idx="1">
              <a:schemeClr val="accent1"/>
            </a:lnRef>
            <a:fillRef idx="0">
              <a:schemeClr val="accent1"/>
            </a:fillRef>
            <a:effectRef idx="0">
              <a:schemeClr val="accent1"/>
            </a:effectRef>
            <a:fontRef idx="minor">
              <a:schemeClr val="tx1"/>
            </a:fontRef>
          </p:style>
        </p:cxnSp>
        <p:cxnSp>
          <p:nvCxnSpPr>
            <p:cNvPr id="644" name="Straight Arrow Connector 24"/>
            <p:cNvCxnSpPr>
              <a:stCxn id="579" idx="4"/>
              <a:endCxn id="640" idx="6"/>
            </p:cNvCxnSpPr>
            <p:nvPr/>
          </p:nvCxnSpPr>
          <p:spPr bwMode="auto">
            <a:xfrm flipH="1">
              <a:off x="7162800" y="4375150"/>
              <a:ext cx="723900" cy="487363"/>
            </a:xfrm>
            <a:prstGeom prst="straightConnector1">
              <a:avLst/>
            </a:prstGeom>
            <a:ln w="19050">
              <a:solidFill>
                <a:schemeClr val="accent2"/>
              </a:solidFill>
              <a:prstDash val="sysDot"/>
              <a:tailEnd type="triangle" w="lg" len="lg"/>
            </a:ln>
          </p:spPr>
          <p:style>
            <a:lnRef idx="1">
              <a:schemeClr val="accent1"/>
            </a:lnRef>
            <a:fillRef idx="0">
              <a:schemeClr val="accent1"/>
            </a:fillRef>
            <a:effectRef idx="0">
              <a:schemeClr val="accent1"/>
            </a:effectRef>
            <a:fontRef idx="minor">
              <a:schemeClr val="tx1"/>
            </a:fontRef>
          </p:style>
        </p:cxnSp>
        <p:sp>
          <p:nvSpPr>
            <p:cNvPr id="645" name="Oval 19"/>
            <p:cNvSpPr/>
            <p:nvPr/>
          </p:nvSpPr>
          <p:spPr bwMode="auto">
            <a:xfrm>
              <a:off x="6184900" y="160020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646" name="Oval 19"/>
            <p:cNvSpPr/>
            <p:nvPr/>
          </p:nvSpPr>
          <p:spPr bwMode="auto">
            <a:xfrm>
              <a:off x="6032500" y="525780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647" name="Oval 19"/>
            <p:cNvSpPr/>
            <p:nvPr/>
          </p:nvSpPr>
          <p:spPr bwMode="auto">
            <a:xfrm>
              <a:off x="5181600" y="342900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648" name="Straight Arrow Connector 24"/>
            <p:cNvCxnSpPr>
              <a:stCxn id="645" idx="3"/>
              <a:endCxn id="647" idx="7"/>
            </p:cNvCxnSpPr>
            <p:nvPr/>
          </p:nvCxnSpPr>
          <p:spPr bwMode="auto">
            <a:xfrm flipH="1">
              <a:off x="5300663" y="1704975"/>
              <a:ext cx="904875" cy="1741488"/>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49" name="Straight Arrow Connector 24"/>
            <p:cNvCxnSpPr>
              <a:stCxn id="647" idx="4"/>
              <a:endCxn id="646" idx="1"/>
            </p:cNvCxnSpPr>
            <p:nvPr/>
          </p:nvCxnSpPr>
          <p:spPr bwMode="auto">
            <a:xfrm>
              <a:off x="5251450" y="3551238"/>
              <a:ext cx="801688" cy="1724025"/>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50" name="Straight Arrow Connector 24"/>
            <p:cNvCxnSpPr>
              <a:stCxn id="645" idx="5"/>
              <a:endCxn id="639" idx="1"/>
            </p:cNvCxnSpPr>
            <p:nvPr/>
          </p:nvCxnSpPr>
          <p:spPr bwMode="auto">
            <a:xfrm>
              <a:off x="6303963" y="1704975"/>
              <a:ext cx="739775" cy="323850"/>
            </a:xfrm>
            <a:prstGeom prst="straightConnector1">
              <a:avLst/>
            </a:prstGeom>
            <a:ln w="19050">
              <a:solidFill>
                <a:schemeClr val="accent2"/>
              </a:solidFill>
              <a:prstDash val="sysDot"/>
              <a:tailEnd type="triangle" w="lg" len="lg"/>
            </a:ln>
          </p:spPr>
          <p:style>
            <a:lnRef idx="1">
              <a:schemeClr val="accent1"/>
            </a:lnRef>
            <a:fillRef idx="0">
              <a:schemeClr val="accent1"/>
            </a:fillRef>
            <a:effectRef idx="0">
              <a:schemeClr val="accent1"/>
            </a:effectRef>
            <a:fontRef idx="minor">
              <a:schemeClr val="tx1"/>
            </a:fontRef>
          </p:style>
        </p:cxnSp>
        <p:cxnSp>
          <p:nvCxnSpPr>
            <p:cNvPr id="651" name="Straight Arrow Connector 24"/>
            <p:cNvCxnSpPr>
              <a:stCxn id="640" idx="4"/>
              <a:endCxn id="646" idx="6"/>
            </p:cNvCxnSpPr>
            <p:nvPr/>
          </p:nvCxnSpPr>
          <p:spPr bwMode="auto">
            <a:xfrm flipH="1">
              <a:off x="6172200" y="4922838"/>
              <a:ext cx="920750" cy="396875"/>
            </a:xfrm>
            <a:prstGeom prst="straightConnector1">
              <a:avLst/>
            </a:prstGeom>
            <a:ln w="19050">
              <a:solidFill>
                <a:schemeClr val="accent2"/>
              </a:solidFill>
              <a:prstDash val="sysDot"/>
              <a:tailEnd type="triangle" w="lg" len="lg"/>
            </a:ln>
          </p:spPr>
          <p:style>
            <a:lnRef idx="1">
              <a:schemeClr val="accent1"/>
            </a:lnRef>
            <a:fillRef idx="0">
              <a:schemeClr val="accent1"/>
            </a:fillRef>
            <a:effectRef idx="0">
              <a:schemeClr val="accent1"/>
            </a:effectRef>
            <a:fontRef idx="minor">
              <a:schemeClr val="tx1"/>
            </a:fontRef>
          </p:style>
        </p:cxnSp>
        <p:sp>
          <p:nvSpPr>
            <p:cNvPr id="14505" name="TextBox 10"/>
            <p:cNvSpPr txBox="1">
              <a:spLocks noChangeArrowheads="1"/>
            </p:cNvSpPr>
            <p:nvPr/>
          </p:nvSpPr>
          <p:spPr bwMode="auto">
            <a:xfrm>
              <a:off x="4953000" y="3197225"/>
              <a:ext cx="357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v0</a:t>
              </a:r>
            </a:p>
          </p:txBody>
        </p:sp>
        <p:sp>
          <p:nvSpPr>
            <p:cNvPr id="14506" name="TextBox 10"/>
            <p:cNvSpPr txBox="1">
              <a:spLocks noChangeArrowheads="1"/>
            </p:cNvSpPr>
            <p:nvPr/>
          </p:nvSpPr>
          <p:spPr bwMode="auto">
            <a:xfrm>
              <a:off x="7034213" y="1752600"/>
              <a:ext cx="357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a:t>
              </a:r>
            </a:p>
          </p:txBody>
        </p:sp>
        <p:sp>
          <p:nvSpPr>
            <p:cNvPr id="14507" name="TextBox 10"/>
            <p:cNvSpPr txBox="1">
              <a:spLocks noChangeArrowheads="1"/>
            </p:cNvSpPr>
            <p:nvPr/>
          </p:nvSpPr>
          <p:spPr bwMode="auto">
            <a:xfrm>
              <a:off x="6019800" y="2282825"/>
              <a:ext cx="357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v2</a:t>
              </a:r>
            </a:p>
          </p:txBody>
        </p:sp>
        <p:sp>
          <p:nvSpPr>
            <p:cNvPr id="14508" name="TextBox 10"/>
            <p:cNvSpPr txBox="1">
              <a:spLocks noChangeArrowheads="1"/>
            </p:cNvSpPr>
            <p:nvPr/>
          </p:nvSpPr>
          <p:spPr bwMode="auto">
            <a:xfrm>
              <a:off x="5867400" y="3276600"/>
              <a:ext cx="357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v3</a:t>
              </a:r>
            </a:p>
          </p:txBody>
        </p:sp>
        <p:sp>
          <p:nvSpPr>
            <p:cNvPr id="14509" name="TextBox 22"/>
            <p:cNvSpPr txBox="1">
              <a:spLocks noChangeArrowheads="1"/>
            </p:cNvSpPr>
            <p:nvPr/>
          </p:nvSpPr>
          <p:spPr bwMode="auto">
            <a:xfrm>
              <a:off x="6324600" y="4264025"/>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v11</a:t>
              </a:r>
            </a:p>
          </p:txBody>
        </p:sp>
        <p:sp>
          <p:nvSpPr>
            <p:cNvPr id="14510" name="TextBox 12"/>
            <p:cNvSpPr txBox="1">
              <a:spLocks noChangeArrowheads="1"/>
            </p:cNvSpPr>
            <p:nvPr/>
          </p:nvSpPr>
          <p:spPr bwMode="auto">
            <a:xfrm>
              <a:off x="7162800" y="4800600"/>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v22</a:t>
              </a:r>
            </a:p>
          </p:txBody>
        </p:sp>
        <p:sp>
          <p:nvSpPr>
            <p:cNvPr id="14511" name="TextBox 12"/>
            <p:cNvSpPr txBox="1">
              <a:spLocks noChangeArrowheads="1"/>
            </p:cNvSpPr>
            <p:nvPr/>
          </p:nvSpPr>
          <p:spPr bwMode="auto">
            <a:xfrm>
              <a:off x="6096000" y="5330825"/>
              <a:ext cx="4524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exit</a:t>
              </a:r>
            </a:p>
          </p:txBody>
        </p:sp>
        <p:sp>
          <p:nvSpPr>
            <p:cNvPr id="14512" name="TextBox 658"/>
            <p:cNvSpPr txBox="1">
              <a:spLocks noChangeArrowheads="1"/>
            </p:cNvSpPr>
            <p:nvPr/>
          </p:nvSpPr>
          <p:spPr bwMode="auto">
            <a:xfrm>
              <a:off x="5522913" y="2214563"/>
              <a:ext cx="2825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0</a:t>
              </a:r>
            </a:p>
          </p:txBody>
        </p:sp>
        <p:sp>
          <p:nvSpPr>
            <p:cNvPr id="14513" name="TextBox 659"/>
            <p:cNvSpPr txBox="1">
              <a:spLocks noChangeArrowheads="1"/>
            </p:cNvSpPr>
            <p:nvPr/>
          </p:nvSpPr>
          <p:spPr bwMode="auto">
            <a:xfrm>
              <a:off x="6599238" y="1544638"/>
              <a:ext cx="284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1</a:t>
              </a:r>
            </a:p>
          </p:txBody>
        </p:sp>
        <p:sp>
          <p:nvSpPr>
            <p:cNvPr id="14514" name="TextBox 660"/>
            <p:cNvSpPr txBox="1">
              <a:spLocks noChangeArrowheads="1"/>
            </p:cNvSpPr>
            <p:nvPr/>
          </p:nvSpPr>
          <p:spPr bwMode="auto">
            <a:xfrm>
              <a:off x="7458075" y="3657600"/>
              <a:ext cx="2841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1</a:t>
              </a:r>
            </a:p>
          </p:txBody>
        </p:sp>
        <p:sp>
          <p:nvSpPr>
            <p:cNvPr id="14515" name="TextBox 661"/>
            <p:cNvSpPr txBox="1">
              <a:spLocks noChangeArrowheads="1"/>
            </p:cNvSpPr>
            <p:nvPr/>
          </p:nvSpPr>
          <p:spPr bwMode="auto">
            <a:xfrm>
              <a:off x="7458075" y="3048000"/>
              <a:ext cx="2841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2</a:t>
              </a:r>
            </a:p>
          </p:txBody>
        </p:sp>
        <p:sp>
          <p:nvSpPr>
            <p:cNvPr id="14516" name="TextBox 662"/>
            <p:cNvSpPr txBox="1">
              <a:spLocks noChangeArrowheads="1"/>
            </p:cNvSpPr>
            <p:nvPr/>
          </p:nvSpPr>
          <p:spPr bwMode="auto">
            <a:xfrm>
              <a:off x="7458075" y="2435225"/>
              <a:ext cx="2841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4</a:t>
              </a:r>
            </a:p>
          </p:txBody>
        </p:sp>
        <p:sp>
          <p:nvSpPr>
            <p:cNvPr id="14517" name="TextBox 663"/>
            <p:cNvSpPr txBox="1">
              <a:spLocks noChangeArrowheads="1"/>
            </p:cNvSpPr>
            <p:nvPr/>
          </p:nvSpPr>
          <p:spPr bwMode="auto">
            <a:xfrm>
              <a:off x="6259513" y="3349625"/>
              <a:ext cx="284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1</a:t>
              </a:r>
            </a:p>
          </p:txBody>
        </p:sp>
        <p:sp>
          <p:nvSpPr>
            <p:cNvPr id="14518" name="TextBox 664"/>
            <p:cNvSpPr txBox="1">
              <a:spLocks noChangeArrowheads="1"/>
            </p:cNvSpPr>
            <p:nvPr/>
          </p:nvSpPr>
          <p:spPr bwMode="auto">
            <a:xfrm>
              <a:off x="6391275" y="2438400"/>
              <a:ext cx="2841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1</a:t>
              </a:r>
            </a:p>
          </p:txBody>
        </p:sp>
        <p:sp>
          <p:nvSpPr>
            <p:cNvPr id="14519" name="TextBox 665"/>
            <p:cNvSpPr txBox="1">
              <a:spLocks noChangeArrowheads="1"/>
            </p:cNvSpPr>
            <p:nvPr/>
          </p:nvSpPr>
          <p:spPr bwMode="auto">
            <a:xfrm>
              <a:off x="6238875" y="2743200"/>
              <a:ext cx="2841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2</a:t>
              </a:r>
            </a:p>
          </p:txBody>
        </p:sp>
        <p:sp>
          <p:nvSpPr>
            <p:cNvPr id="14520" name="TextBox 666"/>
            <p:cNvSpPr txBox="1">
              <a:spLocks noChangeArrowheads="1"/>
            </p:cNvSpPr>
            <p:nvPr/>
          </p:nvSpPr>
          <p:spPr bwMode="auto">
            <a:xfrm>
              <a:off x="6427788" y="2044700"/>
              <a:ext cx="284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solidFill>
                    <a:srgbClr val="FF0000"/>
                  </a:solidFill>
                </a:rPr>
                <a:t>8</a:t>
              </a:r>
            </a:p>
          </p:txBody>
        </p:sp>
      </p:grpSp>
      <p:sp>
        <p:nvSpPr>
          <p:cNvPr id="168" name="TextBox 167"/>
          <p:cNvSpPr txBox="1">
            <a:spLocks noChangeArrowheads="1"/>
          </p:cNvSpPr>
          <p:nvPr/>
        </p:nvSpPr>
        <p:spPr bwMode="auto">
          <a:xfrm>
            <a:off x="6095440" y="6015723"/>
            <a:ext cx="468589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800" dirty="0"/>
              <a:t>Key Observation:</a:t>
            </a:r>
          </a:p>
          <a:p>
            <a:pPr>
              <a:spcBef>
                <a:spcPct val="0"/>
              </a:spcBef>
              <a:buFontTx/>
              <a:buNone/>
            </a:pPr>
            <a:r>
              <a:rPr lang="en-US" sz="1800" dirty="0"/>
              <a:t>The order of interesting edges are important</a:t>
            </a:r>
          </a:p>
        </p:txBody>
      </p:sp>
      <p:sp>
        <p:nvSpPr>
          <p:cNvPr id="187" name="TextBox 186"/>
          <p:cNvSpPr txBox="1"/>
          <p:nvPr/>
        </p:nvSpPr>
        <p:spPr>
          <a:xfrm>
            <a:off x="2003212" y="5715000"/>
            <a:ext cx="2791213" cy="369332"/>
          </a:xfrm>
          <a:prstGeom prst="rect">
            <a:avLst/>
          </a:prstGeom>
          <a:noFill/>
        </p:spPr>
        <p:txBody>
          <a:bodyPr wrap="none" rtlCol="0">
            <a:spAutoFit/>
          </a:bodyPr>
          <a:lstStyle/>
          <a:p>
            <a:r>
              <a:rPr lang="en-US" dirty="0"/>
              <a:t>Dotted </a:t>
            </a:r>
            <a:r>
              <a:rPr lang="en-US" i="1" dirty="0"/>
              <a:t>paths have same id</a:t>
            </a:r>
          </a:p>
        </p:txBody>
      </p:sp>
      <p:sp>
        <p:nvSpPr>
          <p:cNvPr id="189" name="TextBox 188"/>
          <p:cNvSpPr txBox="1"/>
          <p:nvPr/>
        </p:nvSpPr>
        <p:spPr>
          <a:xfrm>
            <a:off x="1389063" y="6124575"/>
            <a:ext cx="4648200" cy="923330"/>
          </a:xfrm>
          <a:prstGeom prst="rect">
            <a:avLst/>
          </a:prstGeom>
          <a:noFill/>
        </p:spPr>
        <p:txBody>
          <a:bodyPr wrap="square" rtlCol="0">
            <a:spAutoFit/>
          </a:bodyPr>
          <a:lstStyle/>
          <a:p>
            <a:r>
              <a:rPr lang="en-US" dirty="0"/>
              <a:t> Violation of Preciseness criteria:</a:t>
            </a:r>
            <a:endParaRPr lang="en-US" b="1" i="1" dirty="0"/>
          </a:p>
          <a:p>
            <a:r>
              <a:rPr lang="en-US" b="1" i="1" dirty="0"/>
              <a:t>	     </a:t>
            </a:r>
            <a:r>
              <a:rPr lang="en-US" dirty="0" err="1"/>
              <a:t>pid</a:t>
            </a:r>
            <a:r>
              <a:rPr lang="en-US" dirty="0"/>
              <a:t>(</a:t>
            </a:r>
            <a:r>
              <a:rPr lang="en-US" dirty="0" err="1"/>
              <a:t>i</a:t>
            </a:r>
            <a:r>
              <a:rPr lang="en-US" dirty="0"/>
              <a:t>) ≠ </a:t>
            </a:r>
            <a:r>
              <a:rPr lang="en-US" dirty="0" err="1"/>
              <a:t>pid</a:t>
            </a:r>
            <a:r>
              <a:rPr lang="en-US" dirty="0"/>
              <a:t> (j) where i </a:t>
            </a:r>
            <a:r>
              <a:rPr lang="az-Cyrl-AZ" dirty="0"/>
              <a:t>Є</a:t>
            </a:r>
            <a:r>
              <a:rPr lang="en-US" dirty="0"/>
              <a:t> </a:t>
            </a:r>
            <a:r>
              <a:rPr lang="en-US" b="1" i="1" dirty="0"/>
              <a:t>I, </a:t>
            </a:r>
            <a:r>
              <a:rPr lang="en-US" dirty="0"/>
              <a:t>j </a:t>
            </a:r>
            <a:r>
              <a:rPr lang="az-Cyrl-AZ" dirty="0"/>
              <a:t>Є</a:t>
            </a:r>
            <a:r>
              <a:rPr lang="en-US" dirty="0"/>
              <a:t> </a:t>
            </a:r>
            <a:endParaRPr lang="en-US" b="1" i="1" dirty="0"/>
          </a:p>
          <a:p>
            <a:r>
              <a:rPr lang="en-US" b="1" i="1" dirty="0"/>
              <a:t>			</a:t>
            </a:r>
            <a:r>
              <a:rPr lang="en-US" dirty="0"/>
              <a:t>  </a:t>
            </a:r>
          </a:p>
        </p:txBody>
      </p:sp>
      <p:sp>
        <p:nvSpPr>
          <p:cNvPr id="190" name="TextBox 189"/>
          <p:cNvSpPr txBox="1"/>
          <p:nvPr/>
        </p:nvSpPr>
        <p:spPr>
          <a:xfrm>
            <a:off x="4867275" y="6396335"/>
            <a:ext cx="319318" cy="461665"/>
          </a:xfrm>
          <a:prstGeom prst="rect">
            <a:avLst/>
          </a:prstGeom>
          <a:noFill/>
        </p:spPr>
        <p:txBody>
          <a:bodyPr wrap="none" rtlCol="0">
            <a:spAutoFit/>
          </a:bodyPr>
          <a:lstStyle/>
          <a:p>
            <a:r>
              <a:rPr lang="en-US" sz="2400" b="1" i="1" dirty="0"/>
              <a:t>I</a:t>
            </a:r>
            <a:r>
              <a:rPr lang="en-US" dirty="0"/>
              <a:t> </a:t>
            </a:r>
          </a:p>
        </p:txBody>
      </p:sp>
      <p:cxnSp>
        <p:nvCxnSpPr>
          <p:cNvPr id="191" name="Straight Connector 190"/>
          <p:cNvCxnSpPr/>
          <p:nvPr/>
        </p:nvCxnSpPr>
        <p:spPr>
          <a:xfrm>
            <a:off x="4947528" y="6484202"/>
            <a:ext cx="15240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92" name="TextBox 191"/>
          <p:cNvSpPr txBox="1"/>
          <p:nvPr/>
        </p:nvSpPr>
        <p:spPr>
          <a:xfrm>
            <a:off x="6115536" y="5703402"/>
            <a:ext cx="3313728" cy="369332"/>
          </a:xfrm>
          <a:prstGeom prst="rect">
            <a:avLst/>
          </a:prstGeom>
          <a:noFill/>
        </p:spPr>
        <p:txBody>
          <a:bodyPr wrap="none" rtlCol="0">
            <a:spAutoFit/>
          </a:bodyPr>
          <a:lstStyle/>
          <a:p>
            <a:r>
              <a:rPr lang="en-US" dirty="0"/>
              <a:t>Dotted </a:t>
            </a:r>
            <a:r>
              <a:rPr lang="en-US" i="1" dirty="0"/>
              <a:t>paths have different ids</a:t>
            </a:r>
          </a:p>
        </p:txBody>
      </p:sp>
      <p:sp>
        <p:nvSpPr>
          <p:cNvPr id="2" name="Slide Number Placeholder 1"/>
          <p:cNvSpPr>
            <a:spLocks noGrp="1"/>
          </p:cNvSpPr>
          <p:nvPr>
            <p:ph type="sldNum" sz="quarter" idx="12"/>
          </p:nvPr>
        </p:nvSpPr>
        <p:spPr>
          <a:xfrm>
            <a:off x="8413750" y="6578369"/>
            <a:ext cx="2133600" cy="476250"/>
          </a:xfrm>
        </p:spPr>
        <p:txBody>
          <a:bodyPr/>
          <a:lstStyle/>
          <a:p>
            <a:pPr>
              <a:defRPr/>
            </a:pPr>
            <a:fld id="{836DD26C-18A8-4B99-9DCA-52B0ADB20A00}" type="slidenum">
              <a:rPr lang="en-US" smtClean="0"/>
              <a:pPr>
                <a:defRPr/>
              </a:pPr>
              <a:t>31</a:t>
            </a:fld>
            <a:endParaRPr lang="en-US" dirty="0"/>
          </a:p>
        </p:txBody>
      </p:sp>
    </p:spTree>
    <p:extLst>
      <p:ext uri="{BB962C8B-B14F-4D97-AF65-F5344CB8AC3E}">
        <p14:creationId xmlns:p14="http://schemas.microsoft.com/office/powerpoint/2010/main" val="199715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68" grpId="0"/>
      <p:bldP spid="19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981200" y="111126"/>
            <a:ext cx="8229600" cy="574675"/>
          </a:xfrm>
        </p:spPr>
        <p:txBody>
          <a:bodyPr/>
          <a:lstStyle/>
          <a:p>
            <a:pPr eaLnBrk="1" hangingPunct="1"/>
            <a:r>
              <a:rPr lang="en-US"/>
              <a:t>PSPP Algorithm</a:t>
            </a:r>
          </a:p>
        </p:txBody>
      </p:sp>
      <p:sp>
        <p:nvSpPr>
          <p:cNvPr id="15363" name="Content Placeholder 2"/>
          <p:cNvSpPr>
            <a:spLocks noGrp="1"/>
          </p:cNvSpPr>
          <p:nvPr>
            <p:ph idx="1"/>
          </p:nvPr>
        </p:nvSpPr>
        <p:spPr>
          <a:xfrm>
            <a:off x="1981200" y="762000"/>
            <a:ext cx="8229600" cy="2438400"/>
          </a:xfrm>
        </p:spPr>
        <p:txBody>
          <a:bodyPr/>
          <a:lstStyle/>
          <a:p>
            <a:r>
              <a:rPr lang="en-US" dirty="0" err="1"/>
              <a:t>pid</a:t>
            </a:r>
            <a:r>
              <a:rPr lang="en-US" dirty="0"/>
              <a:t>(p, v), partial identifier, denotes the sum of edge labels of the suffix </a:t>
            </a:r>
            <a:r>
              <a:rPr lang="en-US" dirty="0" err="1"/>
              <a:t>suff</a:t>
            </a:r>
            <a:r>
              <a:rPr lang="en-US" dirty="0"/>
              <a:t>(p, v) of a path p from vertex v onwards </a:t>
            </a:r>
          </a:p>
          <a:p>
            <a:r>
              <a:rPr lang="en-US" dirty="0"/>
              <a:t>PSPP processes the interesting outgoing edges (v, w) in the </a:t>
            </a:r>
            <a:r>
              <a:rPr lang="en-US" i="1" dirty="0">
                <a:solidFill>
                  <a:schemeClr val="accent6">
                    <a:lumMod val="60000"/>
                    <a:lumOff val="40000"/>
                  </a:schemeClr>
                </a:solidFill>
              </a:rPr>
              <a:t>decreasing</a:t>
            </a:r>
            <a:r>
              <a:rPr lang="en-US" dirty="0">
                <a:solidFill>
                  <a:schemeClr val="accent6">
                    <a:lumMod val="60000"/>
                    <a:lumOff val="40000"/>
                  </a:schemeClr>
                </a:solidFill>
              </a:rPr>
              <a:t> </a:t>
            </a:r>
            <a:r>
              <a:rPr lang="en-US" dirty="0"/>
              <a:t>order of </a:t>
            </a:r>
            <a:r>
              <a:rPr lang="en-US" dirty="0" err="1"/>
              <a:t>w.min</a:t>
            </a:r>
            <a:r>
              <a:rPr lang="en-US" dirty="0"/>
              <a:t> where </a:t>
            </a:r>
            <a:r>
              <a:rPr lang="en-US" dirty="0" err="1"/>
              <a:t>w.min</a:t>
            </a:r>
            <a:r>
              <a:rPr lang="en-US" dirty="0"/>
              <a:t> is defined as the minimum </a:t>
            </a:r>
            <a:r>
              <a:rPr lang="en-US" dirty="0" err="1"/>
              <a:t>pid</a:t>
            </a:r>
            <a:r>
              <a:rPr lang="en-US" dirty="0"/>
              <a:t> of the interesting paths starting from w. </a:t>
            </a:r>
          </a:p>
        </p:txBody>
      </p:sp>
      <p:sp>
        <p:nvSpPr>
          <p:cNvPr id="15456" name="TextBox 1"/>
          <p:cNvSpPr txBox="1">
            <a:spLocks noChangeArrowheads="1"/>
          </p:cNvSpPr>
          <p:nvPr/>
        </p:nvSpPr>
        <p:spPr bwMode="auto">
          <a:xfrm>
            <a:off x="6096001" y="3470275"/>
            <a:ext cx="12557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800"/>
              <a:t>v2.min = 2</a:t>
            </a:r>
          </a:p>
        </p:txBody>
      </p:sp>
      <p:sp>
        <p:nvSpPr>
          <p:cNvPr id="15457" name="TextBox 97"/>
          <p:cNvSpPr txBox="1">
            <a:spLocks noChangeArrowheads="1"/>
          </p:cNvSpPr>
          <p:nvPr/>
        </p:nvSpPr>
        <p:spPr bwMode="auto">
          <a:xfrm>
            <a:off x="8043863" y="3482975"/>
            <a:ext cx="13843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800"/>
              <a:t>v12.min = 4</a:t>
            </a:r>
          </a:p>
        </p:txBody>
      </p:sp>
      <p:sp>
        <p:nvSpPr>
          <p:cNvPr id="100" name="Oval 19"/>
          <p:cNvSpPr/>
          <p:nvPr/>
        </p:nvSpPr>
        <p:spPr bwMode="auto">
          <a:xfrm>
            <a:off x="8262938" y="3262314"/>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01" name="Oval 19"/>
          <p:cNvSpPr/>
          <p:nvPr/>
        </p:nvSpPr>
        <p:spPr bwMode="auto">
          <a:xfrm>
            <a:off x="6629400" y="327660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02" name="Oval 19"/>
          <p:cNvSpPr/>
          <p:nvPr/>
        </p:nvSpPr>
        <p:spPr bwMode="auto">
          <a:xfrm>
            <a:off x="7480300" y="274320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03" name="Straight Arrow Connector 24"/>
          <p:cNvCxnSpPr>
            <a:stCxn id="102" idx="5"/>
            <a:endCxn id="100" idx="1"/>
          </p:cNvCxnSpPr>
          <p:nvPr/>
        </p:nvCxnSpPr>
        <p:spPr bwMode="auto">
          <a:xfrm>
            <a:off x="7599363" y="2847975"/>
            <a:ext cx="684212" cy="433388"/>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4" name="Straight Arrow Connector 24"/>
          <p:cNvCxnSpPr>
            <a:stCxn id="102" idx="3"/>
            <a:endCxn id="101" idx="0"/>
          </p:cNvCxnSpPr>
          <p:nvPr/>
        </p:nvCxnSpPr>
        <p:spPr bwMode="auto">
          <a:xfrm flipH="1">
            <a:off x="6699250" y="2847976"/>
            <a:ext cx="801688" cy="428625"/>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15463" name="TextBox 10"/>
          <p:cNvSpPr txBox="1">
            <a:spLocks noChangeArrowheads="1"/>
          </p:cNvSpPr>
          <p:nvPr/>
        </p:nvSpPr>
        <p:spPr bwMode="auto">
          <a:xfrm>
            <a:off x="7415214" y="2438401"/>
            <a:ext cx="357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a:t>
            </a:r>
          </a:p>
        </p:txBody>
      </p:sp>
      <p:grpSp>
        <p:nvGrpSpPr>
          <p:cNvPr id="105" name="Group 104"/>
          <p:cNvGrpSpPr/>
          <p:nvPr/>
        </p:nvGrpSpPr>
        <p:grpSpPr>
          <a:xfrm>
            <a:off x="1757363" y="2438400"/>
            <a:ext cx="3800475" cy="4343400"/>
            <a:chOff x="4953000" y="1295400"/>
            <a:chExt cx="3800475" cy="4343400"/>
          </a:xfrm>
        </p:grpSpPr>
        <p:sp>
          <p:nvSpPr>
            <p:cNvPr id="106" name="TextBox 10"/>
            <p:cNvSpPr txBox="1">
              <a:spLocks noChangeArrowheads="1"/>
            </p:cNvSpPr>
            <p:nvPr/>
          </p:nvSpPr>
          <p:spPr bwMode="auto">
            <a:xfrm>
              <a:off x="7883525" y="2397125"/>
              <a:ext cx="4476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v12</a:t>
              </a:r>
            </a:p>
          </p:txBody>
        </p:sp>
        <p:sp>
          <p:nvSpPr>
            <p:cNvPr id="107" name="TextBox 11"/>
            <p:cNvSpPr txBox="1">
              <a:spLocks noChangeArrowheads="1"/>
            </p:cNvSpPr>
            <p:nvPr/>
          </p:nvSpPr>
          <p:spPr bwMode="auto">
            <a:xfrm>
              <a:off x="7535863" y="2773363"/>
              <a:ext cx="4492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v13</a:t>
              </a:r>
            </a:p>
          </p:txBody>
        </p:sp>
        <p:sp>
          <p:nvSpPr>
            <p:cNvPr id="108" name="TextBox 12"/>
            <p:cNvSpPr txBox="1">
              <a:spLocks noChangeArrowheads="1"/>
            </p:cNvSpPr>
            <p:nvPr/>
          </p:nvSpPr>
          <p:spPr bwMode="auto">
            <a:xfrm>
              <a:off x="7886700" y="4257675"/>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v21</a:t>
              </a:r>
            </a:p>
          </p:txBody>
        </p:sp>
        <p:sp>
          <p:nvSpPr>
            <p:cNvPr id="109" name="Oval 14"/>
            <p:cNvSpPr/>
            <p:nvPr/>
          </p:nvSpPr>
          <p:spPr bwMode="auto">
            <a:xfrm>
              <a:off x="5772150" y="3408363"/>
              <a:ext cx="139700" cy="120650"/>
            </a:xfrm>
            <a:prstGeom prst="ellipse">
              <a:avLst/>
            </a:prstGeom>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10" name="Oval 16"/>
            <p:cNvSpPr/>
            <p:nvPr/>
          </p:nvSpPr>
          <p:spPr bwMode="auto">
            <a:xfrm>
              <a:off x="7816850" y="4257675"/>
              <a:ext cx="139700" cy="117475"/>
            </a:xfrm>
            <a:prstGeom prst="ellipse">
              <a:avLst/>
            </a:prstGeom>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11" name="Oval 19"/>
            <p:cNvSpPr/>
            <p:nvPr/>
          </p:nvSpPr>
          <p:spPr bwMode="auto">
            <a:xfrm>
              <a:off x="7805738" y="2530475"/>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12" name="TextBox 22"/>
            <p:cNvSpPr txBox="1">
              <a:spLocks noChangeArrowheads="1"/>
            </p:cNvSpPr>
            <p:nvPr/>
          </p:nvSpPr>
          <p:spPr bwMode="auto">
            <a:xfrm>
              <a:off x="7956550" y="3659188"/>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v18</a:t>
              </a:r>
            </a:p>
          </p:txBody>
        </p:sp>
        <p:cxnSp>
          <p:nvCxnSpPr>
            <p:cNvPr id="113" name="Straight Arrow Connector 24"/>
            <p:cNvCxnSpPr/>
            <p:nvPr/>
          </p:nvCxnSpPr>
          <p:spPr bwMode="auto">
            <a:xfrm rot="5400000">
              <a:off x="7574757" y="2588419"/>
              <a:ext cx="207962" cy="2984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14" name="Straight Arrow Connector 25"/>
            <p:cNvCxnSpPr/>
            <p:nvPr/>
          </p:nvCxnSpPr>
          <p:spPr bwMode="auto">
            <a:xfrm rot="16200000" flipH="1">
              <a:off x="7972426" y="2587625"/>
              <a:ext cx="207962" cy="300037"/>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15" name="Straight Arrow Connector 26"/>
            <p:cNvCxnSpPr>
              <a:cxnSpLocks noChangeShapeType="1"/>
            </p:cNvCxnSpPr>
            <p:nvPr/>
          </p:nvCxnSpPr>
          <p:spPr bwMode="auto">
            <a:xfrm>
              <a:off x="7539038" y="3549650"/>
              <a:ext cx="298450"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16" name="Straight Arrow Connector 27"/>
            <p:cNvCxnSpPr>
              <a:cxnSpLocks noChangeShapeType="1"/>
            </p:cNvCxnSpPr>
            <p:nvPr/>
          </p:nvCxnSpPr>
          <p:spPr bwMode="auto">
            <a:xfrm flipH="1">
              <a:off x="7935913" y="3549650"/>
              <a:ext cx="300037"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sp>
          <p:nvSpPr>
            <p:cNvPr id="117" name="TextBox 28"/>
            <p:cNvSpPr txBox="1">
              <a:spLocks noChangeArrowheads="1"/>
            </p:cNvSpPr>
            <p:nvPr/>
          </p:nvSpPr>
          <p:spPr bwMode="auto">
            <a:xfrm>
              <a:off x="8235950" y="2770188"/>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v14</a:t>
              </a:r>
            </a:p>
          </p:txBody>
        </p:sp>
        <p:sp>
          <p:nvSpPr>
            <p:cNvPr id="118" name="TextBox 30"/>
            <p:cNvSpPr txBox="1">
              <a:spLocks noChangeArrowheads="1"/>
            </p:cNvSpPr>
            <p:nvPr/>
          </p:nvSpPr>
          <p:spPr bwMode="auto">
            <a:xfrm>
              <a:off x="5983288" y="1295400"/>
              <a:ext cx="56991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entry</a:t>
              </a:r>
            </a:p>
          </p:txBody>
        </p:sp>
        <p:sp>
          <p:nvSpPr>
            <p:cNvPr id="119" name="TextBox 11"/>
            <p:cNvSpPr txBox="1">
              <a:spLocks noChangeArrowheads="1"/>
            </p:cNvSpPr>
            <p:nvPr/>
          </p:nvSpPr>
          <p:spPr bwMode="auto">
            <a:xfrm>
              <a:off x="7548563" y="3960813"/>
              <a:ext cx="4476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v19</a:t>
              </a:r>
            </a:p>
          </p:txBody>
        </p:sp>
        <p:sp>
          <p:nvSpPr>
            <p:cNvPr id="120" name="Oval 19"/>
            <p:cNvSpPr/>
            <p:nvPr/>
          </p:nvSpPr>
          <p:spPr bwMode="auto">
            <a:xfrm>
              <a:off x="7816850" y="3706813"/>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21" name="Straight Arrow Connector 24"/>
            <p:cNvCxnSpPr>
              <a:cxnSpLocks noChangeShapeType="1"/>
            </p:cNvCxnSpPr>
            <p:nvPr/>
          </p:nvCxnSpPr>
          <p:spPr bwMode="auto">
            <a:xfrm flipH="1">
              <a:off x="7539038" y="3810000"/>
              <a:ext cx="298450" cy="207963"/>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22" name="Straight Arrow Connector 25"/>
            <p:cNvCxnSpPr>
              <a:cxnSpLocks noChangeShapeType="1"/>
            </p:cNvCxnSpPr>
            <p:nvPr/>
          </p:nvCxnSpPr>
          <p:spPr bwMode="auto">
            <a:xfrm>
              <a:off x="7935913" y="3810000"/>
              <a:ext cx="300037" cy="207963"/>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23" name="Straight Arrow Connector 26"/>
            <p:cNvCxnSpPr/>
            <p:nvPr/>
          </p:nvCxnSpPr>
          <p:spPr bwMode="auto">
            <a:xfrm rot="16200000" flipH="1">
              <a:off x="7589044" y="4087019"/>
              <a:ext cx="198438" cy="2984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24" name="Straight Arrow Connector 27"/>
            <p:cNvCxnSpPr>
              <a:cxnSpLocks noChangeShapeType="1"/>
            </p:cNvCxnSpPr>
            <p:nvPr/>
          </p:nvCxnSpPr>
          <p:spPr bwMode="auto">
            <a:xfrm flipH="1">
              <a:off x="7935913" y="4137025"/>
              <a:ext cx="300037" cy="198438"/>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sp>
          <p:nvSpPr>
            <p:cNvPr id="125" name="TextBox 28"/>
            <p:cNvSpPr txBox="1">
              <a:spLocks noChangeArrowheads="1"/>
            </p:cNvSpPr>
            <p:nvPr/>
          </p:nvSpPr>
          <p:spPr bwMode="auto">
            <a:xfrm>
              <a:off x="8304213" y="3957638"/>
              <a:ext cx="4492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v20</a:t>
              </a:r>
            </a:p>
          </p:txBody>
        </p:sp>
        <p:sp>
          <p:nvSpPr>
            <p:cNvPr id="126" name="Oval 16"/>
            <p:cNvSpPr/>
            <p:nvPr/>
          </p:nvSpPr>
          <p:spPr bwMode="auto">
            <a:xfrm>
              <a:off x="8166100" y="4017963"/>
              <a:ext cx="136525" cy="119062"/>
            </a:xfrm>
            <a:prstGeom prst="ellipse">
              <a:avLst/>
            </a:prstGeom>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27" name="TextBox 22"/>
            <p:cNvSpPr txBox="1">
              <a:spLocks noChangeArrowheads="1"/>
            </p:cNvSpPr>
            <p:nvPr/>
          </p:nvSpPr>
          <p:spPr bwMode="auto">
            <a:xfrm>
              <a:off x="7945438" y="3059113"/>
              <a:ext cx="4492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v15</a:t>
              </a:r>
            </a:p>
          </p:txBody>
        </p:sp>
        <p:cxnSp>
          <p:nvCxnSpPr>
            <p:cNvPr id="128" name="Straight Arrow Connector 26"/>
            <p:cNvCxnSpPr>
              <a:cxnSpLocks noChangeShapeType="1"/>
            </p:cNvCxnSpPr>
            <p:nvPr/>
          </p:nvCxnSpPr>
          <p:spPr bwMode="auto">
            <a:xfrm>
              <a:off x="7527925" y="2949575"/>
              <a:ext cx="298450"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29" name="Straight Arrow Connector 27"/>
            <p:cNvCxnSpPr>
              <a:cxnSpLocks noChangeShapeType="1"/>
              <a:stCxn id="136" idx="4"/>
            </p:cNvCxnSpPr>
            <p:nvPr/>
          </p:nvCxnSpPr>
          <p:spPr bwMode="auto">
            <a:xfrm flipH="1">
              <a:off x="7924800" y="2922588"/>
              <a:ext cx="293688" cy="223837"/>
            </a:xfrm>
            <a:prstGeom prst="straightConnector1">
              <a:avLst/>
            </a:prstGeom>
            <a:noFill/>
            <a:ln w="19050" algn="ctr">
              <a:solidFill>
                <a:srgbClr val="FF0000"/>
              </a:solidFill>
              <a:round/>
              <a:headEnd/>
              <a:tailEnd type="triangle" w="lg" len="lg"/>
            </a:ln>
            <a:extLst>
              <a:ext uri="{909E8E84-426E-40DD-AFC4-6F175D3DCCD1}">
                <a14:hiddenFill xmlns:a14="http://schemas.microsoft.com/office/drawing/2010/main">
                  <a:noFill/>
                </a14:hiddenFill>
              </a:ext>
            </a:extLst>
          </p:spPr>
        </p:cxnSp>
        <p:sp>
          <p:nvSpPr>
            <p:cNvPr id="130" name="Oval 19"/>
            <p:cNvSpPr/>
            <p:nvPr/>
          </p:nvSpPr>
          <p:spPr bwMode="auto">
            <a:xfrm>
              <a:off x="7805738" y="3108325"/>
              <a:ext cx="139700" cy="12065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31" name="TextBox 11"/>
            <p:cNvSpPr txBox="1">
              <a:spLocks noChangeArrowheads="1"/>
            </p:cNvSpPr>
            <p:nvPr/>
          </p:nvSpPr>
          <p:spPr bwMode="auto">
            <a:xfrm>
              <a:off x="7535863" y="3368675"/>
              <a:ext cx="4492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v16</a:t>
              </a:r>
            </a:p>
          </p:txBody>
        </p:sp>
        <p:sp>
          <p:nvSpPr>
            <p:cNvPr id="132" name="Oval 19"/>
            <p:cNvSpPr/>
            <p:nvPr/>
          </p:nvSpPr>
          <p:spPr bwMode="auto">
            <a:xfrm>
              <a:off x="7805738" y="3116263"/>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33" name="Straight Arrow Connector 24"/>
            <p:cNvCxnSpPr>
              <a:endCxn id="138" idx="1"/>
            </p:cNvCxnSpPr>
            <p:nvPr/>
          </p:nvCxnSpPr>
          <p:spPr bwMode="auto">
            <a:xfrm flipH="1">
              <a:off x="7485063" y="3216275"/>
              <a:ext cx="342900" cy="238125"/>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34" name="Straight Arrow Connector 25"/>
            <p:cNvCxnSpPr/>
            <p:nvPr/>
          </p:nvCxnSpPr>
          <p:spPr bwMode="auto">
            <a:xfrm rot="16200000" flipH="1">
              <a:off x="7970838" y="3171825"/>
              <a:ext cx="209550" cy="2984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135" name="TextBox 28"/>
            <p:cNvSpPr txBox="1">
              <a:spLocks noChangeArrowheads="1"/>
            </p:cNvSpPr>
            <p:nvPr/>
          </p:nvSpPr>
          <p:spPr bwMode="auto">
            <a:xfrm>
              <a:off x="8235950" y="3367088"/>
              <a:ext cx="4476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v17</a:t>
              </a:r>
            </a:p>
          </p:txBody>
        </p:sp>
        <p:sp>
          <p:nvSpPr>
            <p:cNvPr id="136" name="Oval 19"/>
            <p:cNvSpPr/>
            <p:nvPr/>
          </p:nvSpPr>
          <p:spPr bwMode="auto">
            <a:xfrm>
              <a:off x="8148638" y="2805113"/>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37" name="Oval 19"/>
            <p:cNvSpPr/>
            <p:nvPr/>
          </p:nvSpPr>
          <p:spPr bwMode="auto">
            <a:xfrm>
              <a:off x="7456488" y="2836863"/>
              <a:ext cx="138112" cy="119062"/>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38" name="Oval 19"/>
            <p:cNvSpPr/>
            <p:nvPr/>
          </p:nvSpPr>
          <p:spPr bwMode="auto">
            <a:xfrm>
              <a:off x="7464425" y="3436938"/>
              <a:ext cx="139700"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39" name="Oval 19"/>
            <p:cNvSpPr/>
            <p:nvPr/>
          </p:nvSpPr>
          <p:spPr bwMode="auto">
            <a:xfrm>
              <a:off x="7450138" y="4014788"/>
              <a:ext cx="139700"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40" name="Oval 19"/>
            <p:cNvSpPr/>
            <p:nvPr/>
          </p:nvSpPr>
          <p:spPr bwMode="auto">
            <a:xfrm>
              <a:off x="8166100" y="3411538"/>
              <a:ext cx="139700"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41" name="TextBox 10"/>
            <p:cNvSpPr txBox="1">
              <a:spLocks noChangeArrowheads="1"/>
            </p:cNvSpPr>
            <p:nvPr/>
          </p:nvSpPr>
          <p:spPr bwMode="auto">
            <a:xfrm>
              <a:off x="6686550" y="2693988"/>
              <a:ext cx="357188"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v4</a:t>
              </a:r>
            </a:p>
          </p:txBody>
        </p:sp>
        <p:sp>
          <p:nvSpPr>
            <p:cNvPr id="142" name="TextBox 11"/>
            <p:cNvSpPr txBox="1">
              <a:spLocks noChangeArrowheads="1"/>
            </p:cNvSpPr>
            <p:nvPr/>
          </p:nvSpPr>
          <p:spPr bwMode="auto">
            <a:xfrm>
              <a:off x="6340475" y="3068638"/>
              <a:ext cx="357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v5</a:t>
              </a:r>
            </a:p>
          </p:txBody>
        </p:sp>
        <p:sp>
          <p:nvSpPr>
            <p:cNvPr id="143" name="Oval 19"/>
            <p:cNvSpPr/>
            <p:nvPr/>
          </p:nvSpPr>
          <p:spPr bwMode="auto">
            <a:xfrm>
              <a:off x="6608763" y="2827338"/>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44" name="TextBox 22"/>
            <p:cNvSpPr txBox="1">
              <a:spLocks noChangeArrowheads="1"/>
            </p:cNvSpPr>
            <p:nvPr/>
          </p:nvSpPr>
          <p:spPr bwMode="auto">
            <a:xfrm>
              <a:off x="6759575" y="3954463"/>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v10</a:t>
              </a:r>
            </a:p>
          </p:txBody>
        </p:sp>
        <p:cxnSp>
          <p:nvCxnSpPr>
            <p:cNvPr id="145" name="Straight Arrow Connector 24"/>
            <p:cNvCxnSpPr/>
            <p:nvPr/>
          </p:nvCxnSpPr>
          <p:spPr bwMode="auto">
            <a:xfrm rot="5400000">
              <a:off x="6377782" y="2883694"/>
              <a:ext cx="209550" cy="300037"/>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6" name="Straight Arrow Connector 25"/>
            <p:cNvCxnSpPr/>
            <p:nvPr/>
          </p:nvCxnSpPr>
          <p:spPr bwMode="auto">
            <a:xfrm rot="16200000" flipH="1">
              <a:off x="6775450" y="2884488"/>
              <a:ext cx="209550" cy="2984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7" name="Straight Arrow Connector 26"/>
            <p:cNvCxnSpPr>
              <a:cxnSpLocks noChangeShapeType="1"/>
            </p:cNvCxnSpPr>
            <p:nvPr/>
          </p:nvCxnSpPr>
          <p:spPr bwMode="auto">
            <a:xfrm>
              <a:off x="6342063" y="3844925"/>
              <a:ext cx="300037"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48" name="Straight Arrow Connector 27"/>
            <p:cNvCxnSpPr>
              <a:cxnSpLocks noChangeShapeType="1"/>
            </p:cNvCxnSpPr>
            <p:nvPr/>
          </p:nvCxnSpPr>
          <p:spPr bwMode="auto">
            <a:xfrm flipH="1">
              <a:off x="6740525" y="3844925"/>
              <a:ext cx="298450" cy="196850"/>
            </a:xfrm>
            <a:prstGeom prst="straightConnector1">
              <a:avLst/>
            </a:prstGeom>
            <a:noFill/>
            <a:ln w="19050" algn="ctr">
              <a:solidFill>
                <a:srgbClr val="FF0000"/>
              </a:solidFill>
              <a:round/>
              <a:headEnd/>
              <a:tailEnd type="triangle" w="lg" len="lg"/>
            </a:ln>
            <a:extLst>
              <a:ext uri="{909E8E84-426E-40DD-AFC4-6F175D3DCCD1}">
                <a14:hiddenFill xmlns:a14="http://schemas.microsoft.com/office/drawing/2010/main">
                  <a:noFill/>
                </a14:hiddenFill>
              </a:ext>
            </a:extLst>
          </p:spPr>
        </p:cxnSp>
        <p:sp>
          <p:nvSpPr>
            <p:cNvPr id="149" name="TextBox 28"/>
            <p:cNvSpPr txBox="1">
              <a:spLocks noChangeArrowheads="1"/>
            </p:cNvSpPr>
            <p:nvPr/>
          </p:nvSpPr>
          <p:spPr bwMode="auto">
            <a:xfrm>
              <a:off x="7040563" y="3065463"/>
              <a:ext cx="357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v6</a:t>
              </a:r>
            </a:p>
          </p:txBody>
        </p:sp>
        <p:sp>
          <p:nvSpPr>
            <p:cNvPr id="150" name="Oval 19"/>
            <p:cNvSpPr/>
            <p:nvPr/>
          </p:nvSpPr>
          <p:spPr bwMode="auto">
            <a:xfrm>
              <a:off x="6621463" y="4003675"/>
              <a:ext cx="138112"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51" name="TextBox 22"/>
            <p:cNvSpPr txBox="1">
              <a:spLocks noChangeArrowheads="1"/>
            </p:cNvSpPr>
            <p:nvPr/>
          </p:nvSpPr>
          <p:spPr bwMode="auto">
            <a:xfrm>
              <a:off x="6748463" y="3354388"/>
              <a:ext cx="3587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v7</a:t>
              </a:r>
            </a:p>
          </p:txBody>
        </p:sp>
        <p:cxnSp>
          <p:nvCxnSpPr>
            <p:cNvPr id="152" name="Straight Arrow Connector 26"/>
            <p:cNvCxnSpPr>
              <a:cxnSpLocks noChangeShapeType="1"/>
            </p:cNvCxnSpPr>
            <p:nvPr/>
          </p:nvCxnSpPr>
          <p:spPr bwMode="auto">
            <a:xfrm>
              <a:off x="6330950" y="3246438"/>
              <a:ext cx="298450"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53" name="Straight Arrow Connector 27"/>
            <p:cNvCxnSpPr>
              <a:cxnSpLocks noChangeShapeType="1"/>
            </p:cNvCxnSpPr>
            <p:nvPr/>
          </p:nvCxnSpPr>
          <p:spPr bwMode="auto">
            <a:xfrm flipH="1">
              <a:off x="6727825" y="3246438"/>
              <a:ext cx="300038"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sp>
          <p:nvSpPr>
            <p:cNvPr id="154" name="Oval 19"/>
            <p:cNvSpPr/>
            <p:nvPr/>
          </p:nvSpPr>
          <p:spPr bwMode="auto">
            <a:xfrm>
              <a:off x="6608763" y="3403600"/>
              <a:ext cx="139700" cy="122238"/>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55" name="TextBox 11"/>
            <p:cNvSpPr txBox="1">
              <a:spLocks noChangeArrowheads="1"/>
            </p:cNvSpPr>
            <p:nvPr/>
          </p:nvSpPr>
          <p:spPr bwMode="auto">
            <a:xfrm>
              <a:off x="6340475" y="3665538"/>
              <a:ext cx="357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v8</a:t>
              </a:r>
            </a:p>
          </p:txBody>
        </p:sp>
        <p:sp>
          <p:nvSpPr>
            <p:cNvPr id="156" name="Oval 19"/>
            <p:cNvSpPr/>
            <p:nvPr/>
          </p:nvSpPr>
          <p:spPr bwMode="auto">
            <a:xfrm>
              <a:off x="6608763" y="3411538"/>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57" name="Straight Arrow Connector 24"/>
            <p:cNvCxnSpPr>
              <a:endCxn id="162" idx="0"/>
            </p:cNvCxnSpPr>
            <p:nvPr/>
          </p:nvCxnSpPr>
          <p:spPr bwMode="auto">
            <a:xfrm flipH="1">
              <a:off x="6318250" y="3511550"/>
              <a:ext cx="312738" cy="2222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8" name="Straight Arrow Connector 25"/>
            <p:cNvCxnSpPr/>
            <p:nvPr/>
          </p:nvCxnSpPr>
          <p:spPr bwMode="auto">
            <a:xfrm rot="16200000" flipH="1">
              <a:off x="6773863" y="3467100"/>
              <a:ext cx="209550" cy="298450"/>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159" name="TextBox 28"/>
            <p:cNvSpPr txBox="1">
              <a:spLocks noChangeArrowheads="1"/>
            </p:cNvSpPr>
            <p:nvPr/>
          </p:nvSpPr>
          <p:spPr bwMode="auto">
            <a:xfrm>
              <a:off x="7038975" y="3662363"/>
              <a:ext cx="357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v9</a:t>
              </a:r>
            </a:p>
          </p:txBody>
        </p:sp>
        <p:sp>
          <p:nvSpPr>
            <p:cNvPr id="160" name="Oval 19"/>
            <p:cNvSpPr/>
            <p:nvPr/>
          </p:nvSpPr>
          <p:spPr bwMode="auto">
            <a:xfrm>
              <a:off x="6953250" y="3100388"/>
              <a:ext cx="138113" cy="119062"/>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61" name="Oval 19"/>
            <p:cNvSpPr/>
            <p:nvPr/>
          </p:nvSpPr>
          <p:spPr bwMode="auto">
            <a:xfrm>
              <a:off x="6261100" y="3122613"/>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62" name="Oval 19"/>
            <p:cNvSpPr/>
            <p:nvPr/>
          </p:nvSpPr>
          <p:spPr bwMode="auto">
            <a:xfrm>
              <a:off x="6248400" y="3733800"/>
              <a:ext cx="139700"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63" name="Oval 19"/>
            <p:cNvSpPr/>
            <p:nvPr/>
          </p:nvSpPr>
          <p:spPr bwMode="auto">
            <a:xfrm>
              <a:off x="6969125" y="3706813"/>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64" name="Oval 19"/>
            <p:cNvSpPr/>
            <p:nvPr/>
          </p:nvSpPr>
          <p:spPr bwMode="auto">
            <a:xfrm>
              <a:off x="6172200" y="2544763"/>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65" name="Oval 19"/>
            <p:cNvSpPr/>
            <p:nvPr/>
          </p:nvSpPr>
          <p:spPr bwMode="auto">
            <a:xfrm>
              <a:off x="6108700" y="428625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66" name="Straight Arrow Connector 24"/>
            <p:cNvCxnSpPr>
              <a:stCxn id="164" idx="5"/>
              <a:endCxn id="141" idx="1"/>
            </p:cNvCxnSpPr>
            <p:nvPr/>
          </p:nvCxnSpPr>
          <p:spPr bwMode="auto">
            <a:xfrm>
              <a:off x="6291263" y="2649538"/>
              <a:ext cx="395287" cy="1968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7" name="Straight Arrow Connector 24"/>
            <p:cNvCxnSpPr>
              <a:stCxn id="164" idx="3"/>
              <a:endCxn id="109" idx="0"/>
            </p:cNvCxnSpPr>
            <p:nvPr/>
          </p:nvCxnSpPr>
          <p:spPr bwMode="auto">
            <a:xfrm flipH="1">
              <a:off x="5842000" y="2649538"/>
              <a:ext cx="350838" cy="758825"/>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8" name="Straight Arrow Connector 24"/>
            <p:cNvCxnSpPr>
              <a:stCxn id="109" idx="4"/>
              <a:endCxn id="165" idx="1"/>
            </p:cNvCxnSpPr>
            <p:nvPr/>
          </p:nvCxnSpPr>
          <p:spPr bwMode="auto">
            <a:xfrm>
              <a:off x="5842000" y="3529013"/>
              <a:ext cx="287338" cy="776287"/>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9" name="Straight Arrow Connector 24"/>
            <p:cNvCxnSpPr>
              <a:stCxn id="150" idx="4"/>
              <a:endCxn id="165" idx="6"/>
            </p:cNvCxnSpPr>
            <p:nvPr/>
          </p:nvCxnSpPr>
          <p:spPr bwMode="auto">
            <a:xfrm flipH="1">
              <a:off x="6248400" y="4125913"/>
              <a:ext cx="442913" cy="2222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170" name="Oval 19"/>
            <p:cNvSpPr/>
            <p:nvPr/>
          </p:nvSpPr>
          <p:spPr bwMode="auto">
            <a:xfrm>
              <a:off x="7023100" y="2011363"/>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71" name="Oval 19"/>
            <p:cNvSpPr/>
            <p:nvPr/>
          </p:nvSpPr>
          <p:spPr bwMode="auto">
            <a:xfrm>
              <a:off x="7023100" y="480060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72" name="Straight Arrow Connector 24"/>
            <p:cNvCxnSpPr>
              <a:stCxn id="170" idx="5"/>
              <a:endCxn id="111" idx="1"/>
            </p:cNvCxnSpPr>
            <p:nvPr/>
          </p:nvCxnSpPr>
          <p:spPr bwMode="auto">
            <a:xfrm>
              <a:off x="7142163" y="2116138"/>
              <a:ext cx="684212" cy="433387"/>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3" name="Straight Arrow Connector 24"/>
            <p:cNvCxnSpPr>
              <a:stCxn id="170" idx="3"/>
              <a:endCxn id="164" idx="0"/>
            </p:cNvCxnSpPr>
            <p:nvPr/>
          </p:nvCxnSpPr>
          <p:spPr bwMode="auto">
            <a:xfrm flipH="1">
              <a:off x="6242050" y="2116138"/>
              <a:ext cx="801688" cy="428625"/>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4" name="Straight Arrow Connector 24"/>
            <p:cNvCxnSpPr>
              <a:stCxn id="165" idx="5"/>
              <a:endCxn id="171" idx="2"/>
            </p:cNvCxnSpPr>
            <p:nvPr/>
          </p:nvCxnSpPr>
          <p:spPr bwMode="auto">
            <a:xfrm>
              <a:off x="6227763" y="4391025"/>
              <a:ext cx="795337" cy="471488"/>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5" name="Straight Arrow Connector 24"/>
            <p:cNvCxnSpPr>
              <a:stCxn id="110" idx="4"/>
              <a:endCxn id="171" idx="6"/>
            </p:cNvCxnSpPr>
            <p:nvPr/>
          </p:nvCxnSpPr>
          <p:spPr bwMode="auto">
            <a:xfrm flipH="1">
              <a:off x="7162800" y="4375150"/>
              <a:ext cx="723900" cy="487363"/>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176" name="Oval 19"/>
            <p:cNvSpPr/>
            <p:nvPr/>
          </p:nvSpPr>
          <p:spPr bwMode="auto">
            <a:xfrm>
              <a:off x="6184900" y="160020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77" name="Oval 19"/>
            <p:cNvSpPr/>
            <p:nvPr/>
          </p:nvSpPr>
          <p:spPr bwMode="auto">
            <a:xfrm>
              <a:off x="6032500" y="525780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78" name="Oval 19"/>
            <p:cNvSpPr/>
            <p:nvPr/>
          </p:nvSpPr>
          <p:spPr bwMode="auto">
            <a:xfrm>
              <a:off x="5181600" y="342900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79" name="Straight Arrow Connector 24"/>
            <p:cNvCxnSpPr>
              <a:stCxn id="176" idx="3"/>
              <a:endCxn id="178" idx="7"/>
            </p:cNvCxnSpPr>
            <p:nvPr/>
          </p:nvCxnSpPr>
          <p:spPr bwMode="auto">
            <a:xfrm flipH="1">
              <a:off x="5300663" y="1704975"/>
              <a:ext cx="904875" cy="1741488"/>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0" name="Straight Arrow Connector 24"/>
            <p:cNvCxnSpPr>
              <a:stCxn id="178" idx="4"/>
              <a:endCxn id="177" idx="1"/>
            </p:cNvCxnSpPr>
            <p:nvPr/>
          </p:nvCxnSpPr>
          <p:spPr bwMode="auto">
            <a:xfrm>
              <a:off x="5251450" y="3551238"/>
              <a:ext cx="801688" cy="1724025"/>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1" name="Straight Arrow Connector 24"/>
            <p:cNvCxnSpPr>
              <a:stCxn id="176" idx="5"/>
              <a:endCxn id="170" idx="1"/>
            </p:cNvCxnSpPr>
            <p:nvPr/>
          </p:nvCxnSpPr>
          <p:spPr bwMode="auto">
            <a:xfrm>
              <a:off x="6303963" y="1704975"/>
              <a:ext cx="739775" cy="3238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2" name="Straight Arrow Connector 24"/>
            <p:cNvCxnSpPr>
              <a:stCxn id="171" idx="4"/>
              <a:endCxn id="177" idx="6"/>
            </p:cNvCxnSpPr>
            <p:nvPr/>
          </p:nvCxnSpPr>
          <p:spPr bwMode="auto">
            <a:xfrm flipH="1">
              <a:off x="6172200" y="4922838"/>
              <a:ext cx="920750" cy="396875"/>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183" name="TextBox 10"/>
            <p:cNvSpPr txBox="1">
              <a:spLocks noChangeArrowheads="1"/>
            </p:cNvSpPr>
            <p:nvPr/>
          </p:nvSpPr>
          <p:spPr bwMode="auto">
            <a:xfrm>
              <a:off x="4953000" y="3197225"/>
              <a:ext cx="357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v0</a:t>
              </a:r>
            </a:p>
          </p:txBody>
        </p:sp>
        <p:sp>
          <p:nvSpPr>
            <p:cNvPr id="184" name="TextBox 10"/>
            <p:cNvSpPr txBox="1">
              <a:spLocks noChangeArrowheads="1"/>
            </p:cNvSpPr>
            <p:nvPr/>
          </p:nvSpPr>
          <p:spPr bwMode="auto">
            <a:xfrm>
              <a:off x="7034213" y="1752600"/>
              <a:ext cx="357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a:t>
              </a:r>
            </a:p>
          </p:txBody>
        </p:sp>
        <p:sp>
          <p:nvSpPr>
            <p:cNvPr id="185" name="TextBox 10"/>
            <p:cNvSpPr txBox="1">
              <a:spLocks noChangeArrowheads="1"/>
            </p:cNvSpPr>
            <p:nvPr/>
          </p:nvSpPr>
          <p:spPr bwMode="auto">
            <a:xfrm>
              <a:off x="6019800" y="2282825"/>
              <a:ext cx="357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v2</a:t>
              </a:r>
            </a:p>
          </p:txBody>
        </p:sp>
        <p:sp>
          <p:nvSpPr>
            <p:cNvPr id="186" name="TextBox 10"/>
            <p:cNvSpPr txBox="1">
              <a:spLocks noChangeArrowheads="1"/>
            </p:cNvSpPr>
            <p:nvPr/>
          </p:nvSpPr>
          <p:spPr bwMode="auto">
            <a:xfrm>
              <a:off x="5867400" y="3276600"/>
              <a:ext cx="357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v3</a:t>
              </a:r>
            </a:p>
          </p:txBody>
        </p:sp>
        <p:sp>
          <p:nvSpPr>
            <p:cNvPr id="187" name="TextBox 22"/>
            <p:cNvSpPr txBox="1">
              <a:spLocks noChangeArrowheads="1"/>
            </p:cNvSpPr>
            <p:nvPr/>
          </p:nvSpPr>
          <p:spPr bwMode="auto">
            <a:xfrm>
              <a:off x="6324600" y="4264025"/>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v11</a:t>
              </a:r>
            </a:p>
          </p:txBody>
        </p:sp>
        <p:sp>
          <p:nvSpPr>
            <p:cNvPr id="188" name="TextBox 12"/>
            <p:cNvSpPr txBox="1">
              <a:spLocks noChangeArrowheads="1"/>
            </p:cNvSpPr>
            <p:nvPr/>
          </p:nvSpPr>
          <p:spPr bwMode="auto">
            <a:xfrm>
              <a:off x="7162800" y="4800600"/>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v22</a:t>
              </a:r>
            </a:p>
          </p:txBody>
        </p:sp>
        <p:sp>
          <p:nvSpPr>
            <p:cNvPr id="189" name="TextBox 12"/>
            <p:cNvSpPr txBox="1">
              <a:spLocks noChangeArrowheads="1"/>
            </p:cNvSpPr>
            <p:nvPr/>
          </p:nvSpPr>
          <p:spPr bwMode="auto">
            <a:xfrm>
              <a:off x="6096000" y="5330825"/>
              <a:ext cx="4524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exit</a:t>
              </a:r>
            </a:p>
          </p:txBody>
        </p:sp>
        <p:sp>
          <p:nvSpPr>
            <p:cNvPr id="190" name="TextBox 658"/>
            <p:cNvSpPr txBox="1">
              <a:spLocks noChangeArrowheads="1"/>
            </p:cNvSpPr>
            <p:nvPr/>
          </p:nvSpPr>
          <p:spPr bwMode="auto">
            <a:xfrm>
              <a:off x="5522913" y="2214563"/>
              <a:ext cx="2825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0</a:t>
              </a:r>
            </a:p>
          </p:txBody>
        </p:sp>
        <p:sp>
          <p:nvSpPr>
            <p:cNvPr id="191" name="TextBox 659"/>
            <p:cNvSpPr txBox="1">
              <a:spLocks noChangeArrowheads="1"/>
            </p:cNvSpPr>
            <p:nvPr/>
          </p:nvSpPr>
          <p:spPr bwMode="auto">
            <a:xfrm>
              <a:off x="6599238" y="1544638"/>
              <a:ext cx="284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1</a:t>
              </a:r>
            </a:p>
          </p:txBody>
        </p:sp>
        <p:sp>
          <p:nvSpPr>
            <p:cNvPr id="192" name="TextBox 660"/>
            <p:cNvSpPr txBox="1">
              <a:spLocks noChangeArrowheads="1"/>
            </p:cNvSpPr>
            <p:nvPr/>
          </p:nvSpPr>
          <p:spPr bwMode="auto">
            <a:xfrm>
              <a:off x="7458075" y="3657600"/>
              <a:ext cx="2841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1</a:t>
              </a:r>
            </a:p>
          </p:txBody>
        </p:sp>
        <p:sp>
          <p:nvSpPr>
            <p:cNvPr id="193" name="TextBox 661"/>
            <p:cNvSpPr txBox="1">
              <a:spLocks noChangeArrowheads="1"/>
            </p:cNvSpPr>
            <p:nvPr/>
          </p:nvSpPr>
          <p:spPr bwMode="auto">
            <a:xfrm>
              <a:off x="7458075" y="3048000"/>
              <a:ext cx="2841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2</a:t>
              </a:r>
            </a:p>
          </p:txBody>
        </p:sp>
        <p:sp>
          <p:nvSpPr>
            <p:cNvPr id="194" name="TextBox 662"/>
            <p:cNvSpPr txBox="1">
              <a:spLocks noChangeArrowheads="1"/>
            </p:cNvSpPr>
            <p:nvPr/>
          </p:nvSpPr>
          <p:spPr bwMode="auto">
            <a:xfrm>
              <a:off x="7458075" y="2435225"/>
              <a:ext cx="2841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4</a:t>
              </a:r>
            </a:p>
          </p:txBody>
        </p:sp>
        <p:sp>
          <p:nvSpPr>
            <p:cNvPr id="195" name="TextBox 663"/>
            <p:cNvSpPr txBox="1">
              <a:spLocks noChangeArrowheads="1"/>
            </p:cNvSpPr>
            <p:nvPr/>
          </p:nvSpPr>
          <p:spPr bwMode="auto">
            <a:xfrm>
              <a:off x="6259513" y="3349625"/>
              <a:ext cx="284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1</a:t>
              </a:r>
            </a:p>
          </p:txBody>
        </p:sp>
        <p:sp>
          <p:nvSpPr>
            <p:cNvPr id="196" name="TextBox 664"/>
            <p:cNvSpPr txBox="1">
              <a:spLocks noChangeArrowheads="1"/>
            </p:cNvSpPr>
            <p:nvPr/>
          </p:nvSpPr>
          <p:spPr bwMode="auto">
            <a:xfrm>
              <a:off x="6391275" y="2438400"/>
              <a:ext cx="2841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1</a:t>
              </a:r>
            </a:p>
          </p:txBody>
        </p:sp>
        <p:sp>
          <p:nvSpPr>
            <p:cNvPr id="197" name="TextBox 665"/>
            <p:cNvSpPr txBox="1">
              <a:spLocks noChangeArrowheads="1"/>
            </p:cNvSpPr>
            <p:nvPr/>
          </p:nvSpPr>
          <p:spPr bwMode="auto">
            <a:xfrm>
              <a:off x="6238875" y="2743200"/>
              <a:ext cx="2841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2</a:t>
              </a:r>
            </a:p>
          </p:txBody>
        </p:sp>
        <p:sp>
          <p:nvSpPr>
            <p:cNvPr id="198" name="TextBox 666"/>
            <p:cNvSpPr txBox="1">
              <a:spLocks noChangeArrowheads="1"/>
            </p:cNvSpPr>
            <p:nvPr/>
          </p:nvSpPr>
          <p:spPr bwMode="auto">
            <a:xfrm>
              <a:off x="6427788" y="2044700"/>
              <a:ext cx="284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solidFill>
                    <a:srgbClr val="FF0000"/>
                  </a:solidFill>
                </a:rPr>
                <a:t>8</a:t>
              </a:r>
            </a:p>
          </p:txBody>
        </p:sp>
      </p:grpSp>
      <p:sp>
        <p:nvSpPr>
          <p:cNvPr id="2" name="TextBox 1"/>
          <p:cNvSpPr txBox="1"/>
          <p:nvPr/>
        </p:nvSpPr>
        <p:spPr>
          <a:xfrm>
            <a:off x="5882918" y="4586288"/>
            <a:ext cx="4598054" cy="1477328"/>
          </a:xfrm>
          <a:prstGeom prst="rect">
            <a:avLst/>
          </a:prstGeom>
          <a:noFill/>
        </p:spPr>
        <p:txBody>
          <a:bodyPr wrap="none" rtlCol="0">
            <a:spAutoFit/>
          </a:bodyPr>
          <a:lstStyle/>
          <a:p>
            <a:r>
              <a:rPr lang="en-US" dirty="0"/>
              <a:t>Uninteresting path through v2 which absorbs </a:t>
            </a:r>
          </a:p>
          <a:p>
            <a:r>
              <a:rPr lang="en-US" dirty="0"/>
              <a:t>has </a:t>
            </a:r>
            <a:r>
              <a:rPr lang="en-US" dirty="0" err="1"/>
              <a:t>pid</a:t>
            </a:r>
            <a:r>
              <a:rPr lang="en-US" dirty="0"/>
              <a:t> &lt; v2.min (e.g. path through v3)</a:t>
            </a:r>
          </a:p>
          <a:p>
            <a:endParaRPr lang="en-US" dirty="0"/>
          </a:p>
          <a:p>
            <a:r>
              <a:rPr lang="en-US" dirty="0"/>
              <a:t>Other uninteresting paths through v2 cannot </a:t>
            </a:r>
          </a:p>
          <a:p>
            <a:r>
              <a:rPr lang="en-US" dirty="0"/>
              <a:t>absorb (e.g. path through v9)</a:t>
            </a:r>
          </a:p>
        </p:txBody>
      </p:sp>
      <p:sp>
        <p:nvSpPr>
          <p:cNvPr id="3" name="Slide Number Placeholder 2"/>
          <p:cNvSpPr>
            <a:spLocks noGrp="1"/>
          </p:cNvSpPr>
          <p:nvPr>
            <p:ph type="sldNum" sz="quarter" idx="12"/>
          </p:nvPr>
        </p:nvSpPr>
        <p:spPr/>
        <p:txBody>
          <a:bodyPr/>
          <a:lstStyle/>
          <a:p>
            <a:pPr>
              <a:defRPr/>
            </a:pPr>
            <a:fld id="{94ABA8D7-01AB-4934-8EB2-4FC804FF4FDF}" type="slidenum">
              <a:rPr lang="en-US" smtClean="0"/>
              <a:pPr>
                <a:defRPr/>
              </a:pPr>
              <a:t>32</a:t>
            </a:fld>
            <a:endParaRPr lang="en-US"/>
          </a:p>
        </p:txBody>
      </p:sp>
    </p:spTree>
    <p:extLst>
      <p:ext uri="{BB962C8B-B14F-4D97-AF65-F5344CB8AC3E}">
        <p14:creationId xmlns:p14="http://schemas.microsoft.com/office/powerpoint/2010/main" val="84549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fade">
                                      <p:cBhvr>
                                        <p:cTn id="19" dur="1000"/>
                                        <p:tgtEl>
                                          <p:spTgt spid="2">
                                            <p:txEl>
                                              <p:pRg st="3" end="3"/>
                                            </p:txEl>
                                          </p:spTgt>
                                        </p:tgtEl>
                                      </p:cBhvr>
                                    </p:animEffect>
                                    <p:anim calcmode="lin" valueType="num">
                                      <p:cBhvr>
                                        <p:cTn id="20"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
                                            <p:txEl>
                                              <p:pRg st="4" end="4"/>
                                            </p:txEl>
                                          </p:spTgt>
                                        </p:tgtEl>
                                        <p:attrNameLst>
                                          <p:attrName>style.visibility</p:attrName>
                                        </p:attrNameLst>
                                      </p:cBhvr>
                                      <p:to>
                                        <p:strVal val="visible"/>
                                      </p:to>
                                    </p:set>
                                    <p:animEffect transition="in" filter="fade">
                                      <p:cBhvr>
                                        <p:cTn id="24" dur="1000"/>
                                        <p:tgtEl>
                                          <p:spTgt spid="2">
                                            <p:txEl>
                                              <p:pRg st="4" end="4"/>
                                            </p:txEl>
                                          </p:spTgt>
                                        </p:tgtEl>
                                      </p:cBhvr>
                                    </p:animEffect>
                                    <p:anim calcmode="lin" valueType="num">
                                      <p:cBhvr>
                                        <p:cTn id="25"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1981200" y="111126"/>
            <a:ext cx="8229600" cy="574675"/>
          </a:xfrm>
        </p:spPr>
        <p:txBody>
          <a:bodyPr/>
          <a:lstStyle/>
          <a:p>
            <a:pPr eaLnBrk="1" hangingPunct="1"/>
            <a:r>
              <a:rPr lang="en-US" dirty="0"/>
              <a:t>C3: Partitioning Paths of a Procedure</a:t>
            </a:r>
          </a:p>
        </p:txBody>
      </p:sp>
      <p:sp>
        <p:nvSpPr>
          <p:cNvPr id="16387" name="Content Placeholder 2"/>
          <p:cNvSpPr>
            <a:spLocks noGrp="1"/>
          </p:cNvSpPr>
          <p:nvPr>
            <p:ph idx="1"/>
          </p:nvPr>
        </p:nvSpPr>
        <p:spPr/>
        <p:txBody>
          <a:bodyPr/>
          <a:lstStyle/>
          <a:p>
            <a:pPr eaLnBrk="1" hangingPunct="1"/>
            <a:r>
              <a:rPr lang="en-US" dirty="0"/>
              <a:t>Arbitrary partitioning of paths is inefficient</a:t>
            </a:r>
          </a:p>
          <a:p>
            <a:pPr eaLnBrk="1" hangingPunct="1"/>
            <a:endParaRPr lang="en-US" dirty="0"/>
          </a:p>
        </p:txBody>
      </p:sp>
      <p:sp>
        <p:nvSpPr>
          <p:cNvPr id="7" name="Oval 14"/>
          <p:cNvSpPr/>
          <p:nvPr/>
        </p:nvSpPr>
        <p:spPr bwMode="auto">
          <a:xfrm>
            <a:off x="2657475" y="3484563"/>
            <a:ext cx="139700" cy="120650"/>
          </a:xfrm>
          <a:prstGeom prst="ellipse">
            <a:avLst/>
          </a:prstGeom>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8" name="Oval 16"/>
          <p:cNvSpPr/>
          <p:nvPr/>
        </p:nvSpPr>
        <p:spPr bwMode="auto">
          <a:xfrm>
            <a:off x="4702175" y="4333876"/>
            <a:ext cx="139700" cy="117475"/>
          </a:xfrm>
          <a:prstGeom prst="ellipse">
            <a:avLst/>
          </a:prstGeom>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9" name="Oval 19"/>
          <p:cNvSpPr/>
          <p:nvPr/>
        </p:nvSpPr>
        <p:spPr bwMode="auto">
          <a:xfrm>
            <a:off x="4691063" y="2606675"/>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1" name="Straight Arrow Connector 24"/>
          <p:cNvCxnSpPr/>
          <p:nvPr/>
        </p:nvCxnSpPr>
        <p:spPr bwMode="auto">
          <a:xfrm rot="5400000">
            <a:off x="4460082" y="2664619"/>
            <a:ext cx="207962" cy="2984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2" name="Straight Arrow Connector 25"/>
          <p:cNvCxnSpPr/>
          <p:nvPr/>
        </p:nvCxnSpPr>
        <p:spPr bwMode="auto">
          <a:xfrm rot="16200000" flipH="1">
            <a:off x="4856957" y="2664619"/>
            <a:ext cx="207962" cy="298450"/>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397" name="Straight Arrow Connector 26"/>
          <p:cNvCxnSpPr>
            <a:cxnSpLocks noChangeShapeType="1"/>
          </p:cNvCxnSpPr>
          <p:nvPr/>
        </p:nvCxnSpPr>
        <p:spPr bwMode="auto">
          <a:xfrm>
            <a:off x="4424363" y="3625850"/>
            <a:ext cx="298450"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6398" name="Straight Arrow Connector 27"/>
          <p:cNvCxnSpPr>
            <a:cxnSpLocks noChangeShapeType="1"/>
          </p:cNvCxnSpPr>
          <p:nvPr/>
        </p:nvCxnSpPr>
        <p:spPr bwMode="auto">
          <a:xfrm flipH="1">
            <a:off x="4821238" y="3625850"/>
            <a:ext cx="298450"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sp>
        <p:nvSpPr>
          <p:cNvPr id="18" name="Oval 19"/>
          <p:cNvSpPr/>
          <p:nvPr/>
        </p:nvSpPr>
        <p:spPr bwMode="auto">
          <a:xfrm>
            <a:off x="4702175" y="3783014"/>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6403" name="Straight Arrow Connector 24"/>
          <p:cNvCxnSpPr>
            <a:cxnSpLocks noChangeShapeType="1"/>
          </p:cNvCxnSpPr>
          <p:nvPr/>
        </p:nvCxnSpPr>
        <p:spPr bwMode="auto">
          <a:xfrm flipH="1">
            <a:off x="4424363" y="3886201"/>
            <a:ext cx="298450" cy="207963"/>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6404" name="Straight Arrow Connector 25"/>
          <p:cNvCxnSpPr>
            <a:cxnSpLocks noChangeShapeType="1"/>
          </p:cNvCxnSpPr>
          <p:nvPr/>
        </p:nvCxnSpPr>
        <p:spPr bwMode="auto">
          <a:xfrm>
            <a:off x="4821238" y="3886201"/>
            <a:ext cx="298450" cy="207963"/>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21" name="Straight Arrow Connector 26"/>
          <p:cNvCxnSpPr/>
          <p:nvPr/>
        </p:nvCxnSpPr>
        <p:spPr bwMode="auto">
          <a:xfrm rot="16200000" flipH="1">
            <a:off x="4472781" y="4163219"/>
            <a:ext cx="198438" cy="2984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406" name="Straight Arrow Connector 27"/>
          <p:cNvCxnSpPr>
            <a:cxnSpLocks noChangeShapeType="1"/>
          </p:cNvCxnSpPr>
          <p:nvPr/>
        </p:nvCxnSpPr>
        <p:spPr bwMode="auto">
          <a:xfrm flipH="1">
            <a:off x="4821238" y="4213225"/>
            <a:ext cx="298450" cy="198438"/>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sp>
        <p:nvSpPr>
          <p:cNvPr id="24" name="Oval 16"/>
          <p:cNvSpPr/>
          <p:nvPr/>
        </p:nvSpPr>
        <p:spPr bwMode="auto">
          <a:xfrm>
            <a:off x="5049839" y="4094163"/>
            <a:ext cx="136525" cy="119062"/>
          </a:xfrm>
          <a:prstGeom prst="ellipse">
            <a:avLst/>
          </a:prstGeom>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6410" name="Straight Arrow Connector 26"/>
          <p:cNvCxnSpPr>
            <a:cxnSpLocks noChangeShapeType="1"/>
          </p:cNvCxnSpPr>
          <p:nvPr/>
        </p:nvCxnSpPr>
        <p:spPr bwMode="auto">
          <a:xfrm>
            <a:off x="4411664" y="3025775"/>
            <a:ext cx="300037"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6411" name="Straight Arrow Connector 27"/>
          <p:cNvCxnSpPr>
            <a:cxnSpLocks noChangeShapeType="1"/>
            <a:stCxn id="34" idx="4"/>
          </p:cNvCxnSpPr>
          <p:nvPr/>
        </p:nvCxnSpPr>
        <p:spPr bwMode="auto">
          <a:xfrm flipH="1">
            <a:off x="4810125" y="2998789"/>
            <a:ext cx="293688" cy="223837"/>
          </a:xfrm>
          <a:prstGeom prst="straightConnector1">
            <a:avLst/>
          </a:prstGeom>
          <a:noFill/>
          <a:ln w="19050" algn="ctr">
            <a:solidFill>
              <a:srgbClr val="FF0000"/>
            </a:solidFill>
            <a:round/>
            <a:headEnd/>
            <a:tailEnd type="triangle" w="lg" len="lg"/>
          </a:ln>
          <a:extLst>
            <a:ext uri="{909E8E84-426E-40DD-AFC4-6F175D3DCCD1}">
              <a14:hiddenFill xmlns:a14="http://schemas.microsoft.com/office/drawing/2010/main">
                <a:noFill/>
              </a14:hiddenFill>
            </a:ext>
          </a:extLst>
        </p:spPr>
      </p:cxnSp>
      <p:sp>
        <p:nvSpPr>
          <p:cNvPr id="28" name="Oval 19"/>
          <p:cNvSpPr/>
          <p:nvPr/>
        </p:nvSpPr>
        <p:spPr bwMode="auto">
          <a:xfrm>
            <a:off x="4691063" y="3184525"/>
            <a:ext cx="139700" cy="12065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30" name="Oval 19"/>
          <p:cNvSpPr/>
          <p:nvPr/>
        </p:nvSpPr>
        <p:spPr bwMode="auto">
          <a:xfrm>
            <a:off x="4691063" y="3192464"/>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31" name="Straight Arrow Connector 24"/>
          <p:cNvCxnSpPr>
            <a:endCxn id="36" idx="1"/>
          </p:cNvCxnSpPr>
          <p:nvPr/>
        </p:nvCxnSpPr>
        <p:spPr bwMode="auto">
          <a:xfrm flipH="1">
            <a:off x="4370388" y="3292476"/>
            <a:ext cx="342900" cy="238125"/>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2" name="Straight Arrow Connector 25"/>
          <p:cNvCxnSpPr/>
          <p:nvPr/>
        </p:nvCxnSpPr>
        <p:spPr bwMode="auto">
          <a:xfrm rot="16200000" flipH="1">
            <a:off x="4856163" y="3248025"/>
            <a:ext cx="209550" cy="2984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34" name="Oval 19"/>
          <p:cNvSpPr/>
          <p:nvPr/>
        </p:nvSpPr>
        <p:spPr bwMode="auto">
          <a:xfrm>
            <a:off x="5033963" y="2881314"/>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35" name="Oval 19"/>
          <p:cNvSpPr/>
          <p:nvPr/>
        </p:nvSpPr>
        <p:spPr bwMode="auto">
          <a:xfrm>
            <a:off x="4340225" y="2913063"/>
            <a:ext cx="139700" cy="119062"/>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36" name="Oval 19"/>
          <p:cNvSpPr/>
          <p:nvPr/>
        </p:nvSpPr>
        <p:spPr bwMode="auto">
          <a:xfrm>
            <a:off x="4349750" y="3513138"/>
            <a:ext cx="139700"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37" name="Oval 19"/>
          <p:cNvSpPr/>
          <p:nvPr/>
        </p:nvSpPr>
        <p:spPr bwMode="auto">
          <a:xfrm>
            <a:off x="4335463" y="4090988"/>
            <a:ext cx="139700"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38" name="Oval 19"/>
          <p:cNvSpPr/>
          <p:nvPr/>
        </p:nvSpPr>
        <p:spPr bwMode="auto">
          <a:xfrm>
            <a:off x="5051426" y="3487738"/>
            <a:ext cx="138113"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41" name="Oval 19"/>
          <p:cNvSpPr/>
          <p:nvPr/>
        </p:nvSpPr>
        <p:spPr bwMode="auto">
          <a:xfrm>
            <a:off x="3494088" y="2903539"/>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43" name="Straight Arrow Connector 24"/>
          <p:cNvCxnSpPr/>
          <p:nvPr/>
        </p:nvCxnSpPr>
        <p:spPr bwMode="auto">
          <a:xfrm rot="5400000">
            <a:off x="3262313" y="2960688"/>
            <a:ext cx="209550" cy="2984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4" name="Straight Arrow Connector 25"/>
          <p:cNvCxnSpPr/>
          <p:nvPr/>
        </p:nvCxnSpPr>
        <p:spPr bwMode="auto">
          <a:xfrm rot="16200000" flipH="1">
            <a:off x="3659982" y="2959895"/>
            <a:ext cx="209550" cy="300037"/>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429" name="Straight Arrow Connector 26"/>
          <p:cNvCxnSpPr>
            <a:cxnSpLocks noChangeShapeType="1"/>
          </p:cNvCxnSpPr>
          <p:nvPr/>
        </p:nvCxnSpPr>
        <p:spPr bwMode="auto">
          <a:xfrm>
            <a:off x="3227388" y="3921125"/>
            <a:ext cx="298450"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6430" name="Straight Arrow Connector 27"/>
          <p:cNvCxnSpPr>
            <a:cxnSpLocks noChangeShapeType="1"/>
          </p:cNvCxnSpPr>
          <p:nvPr/>
        </p:nvCxnSpPr>
        <p:spPr bwMode="auto">
          <a:xfrm flipH="1">
            <a:off x="3624264" y="3921125"/>
            <a:ext cx="300037" cy="196850"/>
          </a:xfrm>
          <a:prstGeom prst="straightConnector1">
            <a:avLst/>
          </a:prstGeom>
          <a:noFill/>
          <a:ln w="19050" algn="ctr">
            <a:solidFill>
              <a:srgbClr val="FF0000"/>
            </a:solidFill>
            <a:round/>
            <a:headEnd/>
            <a:tailEnd type="triangle" w="lg" len="lg"/>
          </a:ln>
          <a:extLst>
            <a:ext uri="{909E8E84-426E-40DD-AFC4-6F175D3DCCD1}">
              <a14:hiddenFill xmlns:a14="http://schemas.microsoft.com/office/drawing/2010/main">
                <a:noFill/>
              </a14:hiddenFill>
            </a:ext>
          </a:extLst>
        </p:spPr>
      </p:cxnSp>
      <p:sp>
        <p:nvSpPr>
          <p:cNvPr id="48" name="Oval 19"/>
          <p:cNvSpPr/>
          <p:nvPr/>
        </p:nvSpPr>
        <p:spPr bwMode="auto">
          <a:xfrm>
            <a:off x="3505200" y="4079875"/>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6434" name="Straight Arrow Connector 26"/>
          <p:cNvCxnSpPr>
            <a:cxnSpLocks noChangeShapeType="1"/>
          </p:cNvCxnSpPr>
          <p:nvPr/>
        </p:nvCxnSpPr>
        <p:spPr bwMode="auto">
          <a:xfrm>
            <a:off x="3216275" y="3322638"/>
            <a:ext cx="298450"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6435" name="Straight Arrow Connector 27"/>
          <p:cNvCxnSpPr>
            <a:cxnSpLocks noChangeShapeType="1"/>
            <a:stCxn id="58" idx="4"/>
          </p:cNvCxnSpPr>
          <p:nvPr/>
        </p:nvCxnSpPr>
        <p:spPr bwMode="auto">
          <a:xfrm flipH="1">
            <a:off x="3613150" y="3295650"/>
            <a:ext cx="293688" cy="223838"/>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sp>
        <p:nvSpPr>
          <p:cNvPr id="52" name="Oval 19"/>
          <p:cNvSpPr/>
          <p:nvPr/>
        </p:nvSpPr>
        <p:spPr bwMode="auto">
          <a:xfrm>
            <a:off x="3494088" y="3479800"/>
            <a:ext cx="139700" cy="122238"/>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54" name="Oval 19"/>
          <p:cNvSpPr/>
          <p:nvPr/>
        </p:nvSpPr>
        <p:spPr bwMode="auto">
          <a:xfrm>
            <a:off x="3494088" y="3487739"/>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55" name="Straight Arrow Connector 24"/>
          <p:cNvCxnSpPr>
            <a:endCxn id="60" idx="0"/>
          </p:cNvCxnSpPr>
          <p:nvPr/>
        </p:nvCxnSpPr>
        <p:spPr bwMode="auto">
          <a:xfrm flipH="1">
            <a:off x="3203575" y="3587750"/>
            <a:ext cx="312738" cy="2222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6" name="Straight Arrow Connector 25"/>
          <p:cNvCxnSpPr/>
          <p:nvPr/>
        </p:nvCxnSpPr>
        <p:spPr bwMode="auto">
          <a:xfrm rot="16200000" flipH="1">
            <a:off x="3659188" y="3543300"/>
            <a:ext cx="209550" cy="298450"/>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58" name="Oval 19"/>
          <p:cNvSpPr/>
          <p:nvPr/>
        </p:nvSpPr>
        <p:spPr bwMode="auto">
          <a:xfrm>
            <a:off x="3836988" y="3176588"/>
            <a:ext cx="139700" cy="119062"/>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59" name="Oval 19"/>
          <p:cNvSpPr/>
          <p:nvPr/>
        </p:nvSpPr>
        <p:spPr bwMode="auto">
          <a:xfrm>
            <a:off x="3146425" y="3198814"/>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60" name="Oval 19"/>
          <p:cNvSpPr/>
          <p:nvPr/>
        </p:nvSpPr>
        <p:spPr bwMode="auto">
          <a:xfrm>
            <a:off x="3133726" y="3810000"/>
            <a:ext cx="138113"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61" name="Oval 19"/>
          <p:cNvSpPr/>
          <p:nvPr/>
        </p:nvSpPr>
        <p:spPr bwMode="auto">
          <a:xfrm>
            <a:off x="3854450" y="3783014"/>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62" name="Oval 19"/>
          <p:cNvSpPr/>
          <p:nvPr/>
        </p:nvSpPr>
        <p:spPr bwMode="auto">
          <a:xfrm>
            <a:off x="3057526" y="2620964"/>
            <a:ext cx="138113"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63" name="Oval 19"/>
          <p:cNvSpPr/>
          <p:nvPr/>
        </p:nvSpPr>
        <p:spPr bwMode="auto">
          <a:xfrm>
            <a:off x="2994025" y="436245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64" name="Straight Arrow Connector 24"/>
          <p:cNvCxnSpPr>
            <a:stCxn id="62" idx="5"/>
          </p:cNvCxnSpPr>
          <p:nvPr/>
        </p:nvCxnSpPr>
        <p:spPr bwMode="auto">
          <a:xfrm>
            <a:off x="3176589" y="2725738"/>
            <a:ext cx="395287" cy="1968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5" name="Straight Arrow Connector 24"/>
          <p:cNvCxnSpPr>
            <a:stCxn id="62" idx="3"/>
            <a:endCxn id="7" idx="0"/>
          </p:cNvCxnSpPr>
          <p:nvPr/>
        </p:nvCxnSpPr>
        <p:spPr bwMode="auto">
          <a:xfrm flipH="1">
            <a:off x="2727325" y="2725739"/>
            <a:ext cx="350838" cy="758825"/>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6" name="Straight Arrow Connector 24"/>
          <p:cNvCxnSpPr>
            <a:stCxn id="7" idx="4"/>
            <a:endCxn id="63" idx="1"/>
          </p:cNvCxnSpPr>
          <p:nvPr/>
        </p:nvCxnSpPr>
        <p:spPr bwMode="auto">
          <a:xfrm>
            <a:off x="2727325" y="3605214"/>
            <a:ext cx="287338" cy="776287"/>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7" name="Straight Arrow Connector 24"/>
          <p:cNvCxnSpPr>
            <a:stCxn id="48" idx="4"/>
            <a:endCxn id="63" idx="6"/>
          </p:cNvCxnSpPr>
          <p:nvPr/>
        </p:nvCxnSpPr>
        <p:spPr bwMode="auto">
          <a:xfrm flipH="1">
            <a:off x="3133726" y="4202113"/>
            <a:ext cx="441325" cy="2222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68" name="Oval 19"/>
          <p:cNvSpPr/>
          <p:nvPr/>
        </p:nvSpPr>
        <p:spPr bwMode="auto">
          <a:xfrm>
            <a:off x="3908425" y="2087564"/>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69" name="Oval 19"/>
          <p:cNvSpPr/>
          <p:nvPr/>
        </p:nvSpPr>
        <p:spPr bwMode="auto">
          <a:xfrm>
            <a:off x="3908425" y="487680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70" name="Straight Arrow Connector 24"/>
          <p:cNvCxnSpPr>
            <a:stCxn id="68" idx="5"/>
            <a:endCxn id="9" idx="1"/>
          </p:cNvCxnSpPr>
          <p:nvPr/>
        </p:nvCxnSpPr>
        <p:spPr bwMode="auto">
          <a:xfrm>
            <a:off x="4027488" y="2192339"/>
            <a:ext cx="684212" cy="433387"/>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1" name="Straight Arrow Connector 24"/>
          <p:cNvCxnSpPr>
            <a:stCxn id="68" idx="3"/>
            <a:endCxn id="62" idx="0"/>
          </p:cNvCxnSpPr>
          <p:nvPr/>
        </p:nvCxnSpPr>
        <p:spPr bwMode="auto">
          <a:xfrm flipH="1">
            <a:off x="3127375" y="2192339"/>
            <a:ext cx="801688" cy="428625"/>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2" name="Straight Arrow Connector 24"/>
          <p:cNvCxnSpPr>
            <a:stCxn id="63" idx="5"/>
            <a:endCxn id="69" idx="2"/>
          </p:cNvCxnSpPr>
          <p:nvPr/>
        </p:nvCxnSpPr>
        <p:spPr bwMode="auto">
          <a:xfrm>
            <a:off x="3113089" y="4467225"/>
            <a:ext cx="795337" cy="471488"/>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3" name="Straight Arrow Connector 24"/>
          <p:cNvCxnSpPr>
            <a:stCxn id="8" idx="4"/>
            <a:endCxn id="69" idx="6"/>
          </p:cNvCxnSpPr>
          <p:nvPr/>
        </p:nvCxnSpPr>
        <p:spPr bwMode="auto">
          <a:xfrm flipH="1">
            <a:off x="4048125" y="4451351"/>
            <a:ext cx="723900" cy="487363"/>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74" name="Oval 19"/>
          <p:cNvSpPr/>
          <p:nvPr/>
        </p:nvSpPr>
        <p:spPr bwMode="auto">
          <a:xfrm>
            <a:off x="3070225" y="167640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75" name="Oval 19"/>
          <p:cNvSpPr/>
          <p:nvPr/>
        </p:nvSpPr>
        <p:spPr bwMode="auto">
          <a:xfrm>
            <a:off x="2917825" y="533400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76" name="Oval 19"/>
          <p:cNvSpPr/>
          <p:nvPr/>
        </p:nvSpPr>
        <p:spPr bwMode="auto">
          <a:xfrm>
            <a:off x="2066926" y="3505200"/>
            <a:ext cx="138113"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77" name="Straight Arrow Connector 24"/>
          <p:cNvCxnSpPr>
            <a:stCxn id="74" idx="3"/>
            <a:endCxn id="76" idx="7"/>
          </p:cNvCxnSpPr>
          <p:nvPr/>
        </p:nvCxnSpPr>
        <p:spPr bwMode="auto">
          <a:xfrm flipH="1">
            <a:off x="2185989" y="1781175"/>
            <a:ext cx="904875" cy="1741488"/>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8" name="Straight Arrow Connector 24"/>
          <p:cNvCxnSpPr>
            <a:stCxn id="76" idx="4"/>
            <a:endCxn id="75" idx="1"/>
          </p:cNvCxnSpPr>
          <p:nvPr/>
        </p:nvCxnSpPr>
        <p:spPr bwMode="auto">
          <a:xfrm>
            <a:off x="2136775" y="3627439"/>
            <a:ext cx="801688" cy="1724025"/>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9" name="Straight Arrow Connector 24"/>
          <p:cNvCxnSpPr>
            <a:stCxn id="74" idx="5"/>
            <a:endCxn id="68" idx="1"/>
          </p:cNvCxnSpPr>
          <p:nvPr/>
        </p:nvCxnSpPr>
        <p:spPr bwMode="auto">
          <a:xfrm>
            <a:off x="3189289" y="1781175"/>
            <a:ext cx="739775" cy="3238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0" name="Straight Arrow Connector 24"/>
          <p:cNvCxnSpPr>
            <a:stCxn id="69" idx="4"/>
            <a:endCxn id="75" idx="6"/>
          </p:cNvCxnSpPr>
          <p:nvPr/>
        </p:nvCxnSpPr>
        <p:spPr bwMode="auto">
          <a:xfrm flipH="1">
            <a:off x="3057525" y="4999039"/>
            <a:ext cx="920750" cy="396875"/>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16474" name="TextBox 89"/>
          <p:cNvSpPr txBox="1">
            <a:spLocks noChangeArrowheads="1"/>
          </p:cNvSpPr>
          <p:nvPr/>
        </p:nvSpPr>
        <p:spPr bwMode="auto">
          <a:xfrm>
            <a:off x="4322260" y="4249076"/>
            <a:ext cx="2841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dirty="0"/>
              <a:t>1</a:t>
            </a:r>
          </a:p>
        </p:txBody>
      </p:sp>
      <p:sp>
        <p:nvSpPr>
          <p:cNvPr id="16475" name="TextBox 90"/>
          <p:cNvSpPr txBox="1">
            <a:spLocks noChangeArrowheads="1"/>
          </p:cNvSpPr>
          <p:nvPr/>
        </p:nvSpPr>
        <p:spPr bwMode="auto">
          <a:xfrm>
            <a:off x="4365161" y="3694591"/>
            <a:ext cx="2841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dirty="0"/>
              <a:t>2</a:t>
            </a:r>
          </a:p>
        </p:txBody>
      </p:sp>
      <p:sp>
        <p:nvSpPr>
          <p:cNvPr id="16476" name="TextBox 91"/>
          <p:cNvSpPr txBox="1">
            <a:spLocks noChangeArrowheads="1"/>
          </p:cNvSpPr>
          <p:nvPr/>
        </p:nvSpPr>
        <p:spPr bwMode="auto">
          <a:xfrm>
            <a:off x="4311334" y="3062127"/>
            <a:ext cx="284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dirty="0"/>
              <a:t>5</a:t>
            </a:r>
          </a:p>
        </p:txBody>
      </p:sp>
      <p:sp>
        <p:nvSpPr>
          <p:cNvPr id="16477" name="TextBox 92"/>
          <p:cNvSpPr txBox="1">
            <a:spLocks noChangeArrowheads="1"/>
          </p:cNvSpPr>
          <p:nvPr/>
        </p:nvSpPr>
        <p:spPr bwMode="auto">
          <a:xfrm>
            <a:off x="3134520" y="3952876"/>
            <a:ext cx="284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dirty="0"/>
              <a:t>1</a:t>
            </a:r>
          </a:p>
        </p:txBody>
      </p:sp>
      <p:sp>
        <p:nvSpPr>
          <p:cNvPr id="16479" name="TextBox 94"/>
          <p:cNvSpPr txBox="1">
            <a:spLocks noChangeArrowheads="1"/>
          </p:cNvSpPr>
          <p:nvPr/>
        </p:nvSpPr>
        <p:spPr bwMode="auto">
          <a:xfrm>
            <a:off x="2975250" y="3292757"/>
            <a:ext cx="3834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dirty="0"/>
              <a:t>12</a:t>
            </a:r>
          </a:p>
        </p:txBody>
      </p:sp>
      <p:sp>
        <p:nvSpPr>
          <p:cNvPr id="100" name="Oval 14"/>
          <p:cNvSpPr/>
          <p:nvPr/>
        </p:nvSpPr>
        <p:spPr bwMode="auto">
          <a:xfrm>
            <a:off x="6772275" y="3636963"/>
            <a:ext cx="139700" cy="120650"/>
          </a:xfrm>
          <a:prstGeom prst="ellipse">
            <a:avLst/>
          </a:prstGeom>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01" name="Oval 16"/>
          <p:cNvSpPr/>
          <p:nvPr/>
        </p:nvSpPr>
        <p:spPr bwMode="auto">
          <a:xfrm>
            <a:off x="8816975" y="4486276"/>
            <a:ext cx="139700" cy="117475"/>
          </a:xfrm>
          <a:prstGeom prst="ellipse">
            <a:avLst/>
          </a:prstGeom>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02" name="Oval 19"/>
          <p:cNvSpPr/>
          <p:nvPr/>
        </p:nvSpPr>
        <p:spPr bwMode="auto">
          <a:xfrm>
            <a:off x="8805863" y="2759075"/>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04" name="Straight Arrow Connector 24"/>
          <p:cNvCxnSpPr/>
          <p:nvPr/>
        </p:nvCxnSpPr>
        <p:spPr bwMode="auto">
          <a:xfrm rot="5400000">
            <a:off x="8574882" y="2817019"/>
            <a:ext cx="207962" cy="298450"/>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5" name="Straight Arrow Connector 25"/>
          <p:cNvCxnSpPr/>
          <p:nvPr/>
        </p:nvCxnSpPr>
        <p:spPr bwMode="auto">
          <a:xfrm rot="16200000" flipH="1">
            <a:off x="8971757" y="2817019"/>
            <a:ext cx="207962" cy="2984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490" name="Straight Arrow Connector 26"/>
          <p:cNvCxnSpPr>
            <a:cxnSpLocks noChangeShapeType="1"/>
          </p:cNvCxnSpPr>
          <p:nvPr/>
        </p:nvCxnSpPr>
        <p:spPr bwMode="auto">
          <a:xfrm>
            <a:off x="8539163" y="3778250"/>
            <a:ext cx="298450"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6491" name="Straight Arrow Connector 27"/>
          <p:cNvCxnSpPr>
            <a:cxnSpLocks noChangeShapeType="1"/>
          </p:cNvCxnSpPr>
          <p:nvPr/>
        </p:nvCxnSpPr>
        <p:spPr bwMode="auto">
          <a:xfrm flipH="1">
            <a:off x="8936038" y="3778250"/>
            <a:ext cx="298450"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sp>
        <p:nvSpPr>
          <p:cNvPr id="111" name="Oval 19"/>
          <p:cNvSpPr/>
          <p:nvPr/>
        </p:nvSpPr>
        <p:spPr bwMode="auto">
          <a:xfrm>
            <a:off x="8816975" y="3935414"/>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6496" name="Straight Arrow Connector 24"/>
          <p:cNvCxnSpPr>
            <a:cxnSpLocks noChangeShapeType="1"/>
          </p:cNvCxnSpPr>
          <p:nvPr/>
        </p:nvCxnSpPr>
        <p:spPr bwMode="auto">
          <a:xfrm flipH="1">
            <a:off x="8539163" y="4038601"/>
            <a:ext cx="298450" cy="207963"/>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6497" name="Straight Arrow Connector 25"/>
          <p:cNvCxnSpPr>
            <a:cxnSpLocks noChangeShapeType="1"/>
          </p:cNvCxnSpPr>
          <p:nvPr/>
        </p:nvCxnSpPr>
        <p:spPr bwMode="auto">
          <a:xfrm>
            <a:off x="8936038" y="4038601"/>
            <a:ext cx="298450" cy="207963"/>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14" name="Straight Arrow Connector 26"/>
          <p:cNvCxnSpPr/>
          <p:nvPr/>
        </p:nvCxnSpPr>
        <p:spPr bwMode="auto">
          <a:xfrm rot="16200000" flipH="1">
            <a:off x="8587581" y="4315619"/>
            <a:ext cx="198438" cy="2984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499" name="Straight Arrow Connector 27"/>
          <p:cNvCxnSpPr>
            <a:cxnSpLocks noChangeShapeType="1"/>
          </p:cNvCxnSpPr>
          <p:nvPr/>
        </p:nvCxnSpPr>
        <p:spPr bwMode="auto">
          <a:xfrm flipH="1">
            <a:off x="8936038" y="4365625"/>
            <a:ext cx="298450" cy="198438"/>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sp>
        <p:nvSpPr>
          <p:cNvPr id="117" name="Oval 16"/>
          <p:cNvSpPr/>
          <p:nvPr/>
        </p:nvSpPr>
        <p:spPr bwMode="auto">
          <a:xfrm>
            <a:off x="9164639" y="4246563"/>
            <a:ext cx="136525" cy="119062"/>
          </a:xfrm>
          <a:prstGeom prst="ellipse">
            <a:avLst/>
          </a:prstGeom>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6503" name="Straight Arrow Connector 26"/>
          <p:cNvCxnSpPr>
            <a:cxnSpLocks noChangeShapeType="1"/>
          </p:cNvCxnSpPr>
          <p:nvPr/>
        </p:nvCxnSpPr>
        <p:spPr bwMode="auto">
          <a:xfrm>
            <a:off x="8526464" y="3178175"/>
            <a:ext cx="300037" cy="196850"/>
          </a:xfrm>
          <a:prstGeom prst="straightConnector1">
            <a:avLst/>
          </a:prstGeom>
          <a:noFill/>
          <a:ln w="19050" algn="ctr">
            <a:solidFill>
              <a:srgbClr val="FF0000"/>
            </a:solidFill>
            <a:round/>
            <a:headEnd/>
            <a:tailEnd type="triangle" w="lg" len="lg"/>
          </a:ln>
          <a:extLst>
            <a:ext uri="{909E8E84-426E-40DD-AFC4-6F175D3DCCD1}">
              <a14:hiddenFill xmlns:a14="http://schemas.microsoft.com/office/drawing/2010/main">
                <a:noFill/>
              </a14:hiddenFill>
            </a:ext>
          </a:extLst>
        </p:spPr>
      </p:cxnSp>
      <p:cxnSp>
        <p:nvCxnSpPr>
          <p:cNvPr id="16504" name="Straight Arrow Connector 27"/>
          <p:cNvCxnSpPr>
            <a:cxnSpLocks noChangeShapeType="1"/>
            <a:stCxn id="127" idx="4"/>
          </p:cNvCxnSpPr>
          <p:nvPr/>
        </p:nvCxnSpPr>
        <p:spPr bwMode="auto">
          <a:xfrm flipH="1">
            <a:off x="8924925" y="3151189"/>
            <a:ext cx="293688" cy="223837"/>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sp>
        <p:nvSpPr>
          <p:cNvPr id="121" name="Oval 19"/>
          <p:cNvSpPr/>
          <p:nvPr/>
        </p:nvSpPr>
        <p:spPr bwMode="auto">
          <a:xfrm>
            <a:off x="8805863" y="3336925"/>
            <a:ext cx="139700" cy="12065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23" name="Oval 19"/>
          <p:cNvSpPr/>
          <p:nvPr/>
        </p:nvSpPr>
        <p:spPr bwMode="auto">
          <a:xfrm>
            <a:off x="8805863" y="3344864"/>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24" name="Straight Arrow Connector 24"/>
          <p:cNvCxnSpPr>
            <a:endCxn id="129" idx="1"/>
          </p:cNvCxnSpPr>
          <p:nvPr/>
        </p:nvCxnSpPr>
        <p:spPr bwMode="auto">
          <a:xfrm flipH="1">
            <a:off x="8485188" y="3444876"/>
            <a:ext cx="342900" cy="238125"/>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25" name="Straight Arrow Connector 25"/>
          <p:cNvCxnSpPr/>
          <p:nvPr/>
        </p:nvCxnSpPr>
        <p:spPr bwMode="auto">
          <a:xfrm rot="16200000" flipH="1">
            <a:off x="8970963" y="3400425"/>
            <a:ext cx="209550" cy="2984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127" name="Oval 19"/>
          <p:cNvSpPr/>
          <p:nvPr/>
        </p:nvSpPr>
        <p:spPr bwMode="auto">
          <a:xfrm>
            <a:off x="9148763" y="3033714"/>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28" name="Oval 19"/>
          <p:cNvSpPr/>
          <p:nvPr/>
        </p:nvSpPr>
        <p:spPr bwMode="auto">
          <a:xfrm>
            <a:off x="8455025" y="3065463"/>
            <a:ext cx="139700" cy="119062"/>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29" name="Oval 19"/>
          <p:cNvSpPr/>
          <p:nvPr/>
        </p:nvSpPr>
        <p:spPr bwMode="auto">
          <a:xfrm>
            <a:off x="8464550" y="3665538"/>
            <a:ext cx="139700"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30" name="Oval 19"/>
          <p:cNvSpPr/>
          <p:nvPr/>
        </p:nvSpPr>
        <p:spPr bwMode="auto">
          <a:xfrm>
            <a:off x="8450263" y="4243388"/>
            <a:ext cx="139700"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31" name="Oval 19"/>
          <p:cNvSpPr/>
          <p:nvPr/>
        </p:nvSpPr>
        <p:spPr bwMode="auto">
          <a:xfrm>
            <a:off x="9166226" y="3640138"/>
            <a:ext cx="138113"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34" name="Oval 19"/>
          <p:cNvSpPr/>
          <p:nvPr/>
        </p:nvSpPr>
        <p:spPr bwMode="auto">
          <a:xfrm>
            <a:off x="7608888" y="3055939"/>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36" name="Straight Arrow Connector 24"/>
          <p:cNvCxnSpPr/>
          <p:nvPr/>
        </p:nvCxnSpPr>
        <p:spPr bwMode="auto">
          <a:xfrm rot="5400000">
            <a:off x="7377113" y="3113088"/>
            <a:ext cx="209550" cy="2984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37" name="Straight Arrow Connector 25"/>
          <p:cNvCxnSpPr/>
          <p:nvPr/>
        </p:nvCxnSpPr>
        <p:spPr bwMode="auto">
          <a:xfrm rot="16200000" flipH="1">
            <a:off x="7774782" y="3112295"/>
            <a:ext cx="209550" cy="300037"/>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522" name="Straight Arrow Connector 26"/>
          <p:cNvCxnSpPr>
            <a:cxnSpLocks noChangeShapeType="1"/>
          </p:cNvCxnSpPr>
          <p:nvPr/>
        </p:nvCxnSpPr>
        <p:spPr bwMode="auto">
          <a:xfrm>
            <a:off x="7342188" y="4073525"/>
            <a:ext cx="298450" cy="196850"/>
          </a:xfrm>
          <a:prstGeom prst="straightConnector1">
            <a:avLst/>
          </a:prstGeom>
          <a:noFill/>
          <a:ln w="19050" algn="ctr">
            <a:solidFill>
              <a:srgbClr val="FF0000"/>
            </a:solidFill>
            <a:round/>
            <a:headEnd/>
            <a:tailEnd type="triangle" w="lg" len="lg"/>
          </a:ln>
          <a:extLst>
            <a:ext uri="{909E8E84-426E-40DD-AFC4-6F175D3DCCD1}">
              <a14:hiddenFill xmlns:a14="http://schemas.microsoft.com/office/drawing/2010/main">
                <a:noFill/>
              </a14:hiddenFill>
            </a:ext>
          </a:extLst>
        </p:spPr>
      </p:cxnSp>
      <p:cxnSp>
        <p:nvCxnSpPr>
          <p:cNvPr id="16523" name="Straight Arrow Connector 27"/>
          <p:cNvCxnSpPr>
            <a:cxnSpLocks noChangeShapeType="1"/>
          </p:cNvCxnSpPr>
          <p:nvPr/>
        </p:nvCxnSpPr>
        <p:spPr bwMode="auto">
          <a:xfrm flipH="1">
            <a:off x="7739064" y="4073525"/>
            <a:ext cx="300037"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sp>
        <p:nvSpPr>
          <p:cNvPr id="141" name="Oval 19"/>
          <p:cNvSpPr/>
          <p:nvPr/>
        </p:nvSpPr>
        <p:spPr bwMode="auto">
          <a:xfrm>
            <a:off x="7620000" y="4232275"/>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6527" name="Straight Arrow Connector 26"/>
          <p:cNvCxnSpPr>
            <a:cxnSpLocks noChangeShapeType="1"/>
            <a:stCxn id="152" idx="4"/>
          </p:cNvCxnSpPr>
          <p:nvPr/>
        </p:nvCxnSpPr>
        <p:spPr bwMode="auto">
          <a:xfrm>
            <a:off x="7331075" y="3468688"/>
            <a:ext cx="298450" cy="20320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6528" name="Straight Arrow Connector 27"/>
          <p:cNvCxnSpPr>
            <a:cxnSpLocks noChangeShapeType="1"/>
            <a:stCxn id="151" idx="4"/>
          </p:cNvCxnSpPr>
          <p:nvPr/>
        </p:nvCxnSpPr>
        <p:spPr bwMode="auto">
          <a:xfrm flipH="1">
            <a:off x="7727950" y="3448050"/>
            <a:ext cx="293688" cy="223838"/>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sp>
        <p:nvSpPr>
          <p:cNvPr id="145" name="Oval 19"/>
          <p:cNvSpPr/>
          <p:nvPr/>
        </p:nvSpPr>
        <p:spPr bwMode="auto">
          <a:xfrm>
            <a:off x="7608888" y="3632200"/>
            <a:ext cx="139700" cy="122238"/>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47" name="Oval 19"/>
          <p:cNvSpPr/>
          <p:nvPr/>
        </p:nvSpPr>
        <p:spPr bwMode="auto">
          <a:xfrm>
            <a:off x="7608888" y="3640139"/>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48" name="Straight Arrow Connector 24"/>
          <p:cNvCxnSpPr>
            <a:endCxn id="153" idx="0"/>
          </p:cNvCxnSpPr>
          <p:nvPr/>
        </p:nvCxnSpPr>
        <p:spPr bwMode="auto">
          <a:xfrm flipH="1">
            <a:off x="7318375" y="3740150"/>
            <a:ext cx="312738" cy="222250"/>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9" name="Straight Arrow Connector 25"/>
          <p:cNvCxnSpPr/>
          <p:nvPr/>
        </p:nvCxnSpPr>
        <p:spPr bwMode="auto">
          <a:xfrm rot="16200000" flipH="1">
            <a:off x="7773988" y="3695700"/>
            <a:ext cx="209550" cy="2984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151" name="Oval 19"/>
          <p:cNvSpPr/>
          <p:nvPr/>
        </p:nvSpPr>
        <p:spPr bwMode="auto">
          <a:xfrm>
            <a:off x="7951788" y="3328988"/>
            <a:ext cx="139700" cy="119062"/>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52" name="Oval 19"/>
          <p:cNvSpPr/>
          <p:nvPr/>
        </p:nvSpPr>
        <p:spPr bwMode="auto">
          <a:xfrm>
            <a:off x="7261225" y="3351214"/>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53" name="Oval 19"/>
          <p:cNvSpPr/>
          <p:nvPr/>
        </p:nvSpPr>
        <p:spPr bwMode="auto">
          <a:xfrm>
            <a:off x="7248526" y="3962400"/>
            <a:ext cx="138113"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54" name="Oval 19"/>
          <p:cNvSpPr/>
          <p:nvPr/>
        </p:nvSpPr>
        <p:spPr bwMode="auto">
          <a:xfrm>
            <a:off x="7969250" y="3935414"/>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55" name="Oval 19"/>
          <p:cNvSpPr/>
          <p:nvPr/>
        </p:nvSpPr>
        <p:spPr bwMode="auto">
          <a:xfrm>
            <a:off x="7172326" y="2773364"/>
            <a:ext cx="138113"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56" name="Oval 19"/>
          <p:cNvSpPr/>
          <p:nvPr/>
        </p:nvSpPr>
        <p:spPr bwMode="auto">
          <a:xfrm>
            <a:off x="7108825" y="451485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57" name="Straight Arrow Connector 24"/>
          <p:cNvCxnSpPr>
            <a:stCxn id="155" idx="5"/>
          </p:cNvCxnSpPr>
          <p:nvPr/>
        </p:nvCxnSpPr>
        <p:spPr bwMode="auto">
          <a:xfrm>
            <a:off x="7291389" y="2878138"/>
            <a:ext cx="395287" cy="1968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8" name="Straight Arrow Connector 24"/>
          <p:cNvCxnSpPr>
            <a:stCxn id="155" idx="3"/>
            <a:endCxn id="100" idx="0"/>
          </p:cNvCxnSpPr>
          <p:nvPr/>
        </p:nvCxnSpPr>
        <p:spPr bwMode="auto">
          <a:xfrm flipH="1">
            <a:off x="6842125" y="2878139"/>
            <a:ext cx="350838" cy="758825"/>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9" name="Straight Arrow Connector 24"/>
          <p:cNvCxnSpPr>
            <a:stCxn id="100" idx="4"/>
            <a:endCxn id="156" idx="1"/>
          </p:cNvCxnSpPr>
          <p:nvPr/>
        </p:nvCxnSpPr>
        <p:spPr bwMode="auto">
          <a:xfrm>
            <a:off x="6842125" y="3757614"/>
            <a:ext cx="287338" cy="776287"/>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0" name="Straight Arrow Connector 24"/>
          <p:cNvCxnSpPr>
            <a:stCxn id="141" idx="4"/>
            <a:endCxn id="156" idx="6"/>
          </p:cNvCxnSpPr>
          <p:nvPr/>
        </p:nvCxnSpPr>
        <p:spPr bwMode="auto">
          <a:xfrm flipH="1">
            <a:off x="7248526" y="4354513"/>
            <a:ext cx="441325" cy="2222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161" name="Oval 19"/>
          <p:cNvSpPr/>
          <p:nvPr/>
        </p:nvSpPr>
        <p:spPr bwMode="auto">
          <a:xfrm>
            <a:off x="8023225" y="2239964"/>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62" name="Oval 19"/>
          <p:cNvSpPr/>
          <p:nvPr/>
        </p:nvSpPr>
        <p:spPr bwMode="auto">
          <a:xfrm>
            <a:off x="8023225" y="502920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63" name="Straight Arrow Connector 24"/>
          <p:cNvCxnSpPr>
            <a:stCxn id="161" idx="5"/>
            <a:endCxn id="102" idx="1"/>
          </p:cNvCxnSpPr>
          <p:nvPr/>
        </p:nvCxnSpPr>
        <p:spPr bwMode="auto">
          <a:xfrm>
            <a:off x="8142288" y="2344739"/>
            <a:ext cx="684212" cy="433387"/>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4" name="Straight Arrow Connector 24"/>
          <p:cNvCxnSpPr>
            <a:stCxn id="161" idx="3"/>
            <a:endCxn id="155" idx="0"/>
          </p:cNvCxnSpPr>
          <p:nvPr/>
        </p:nvCxnSpPr>
        <p:spPr bwMode="auto">
          <a:xfrm flipH="1">
            <a:off x="7242175" y="2344739"/>
            <a:ext cx="801688" cy="428625"/>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5" name="Straight Arrow Connector 24"/>
          <p:cNvCxnSpPr>
            <a:stCxn id="156" idx="5"/>
            <a:endCxn id="162" idx="2"/>
          </p:cNvCxnSpPr>
          <p:nvPr/>
        </p:nvCxnSpPr>
        <p:spPr bwMode="auto">
          <a:xfrm>
            <a:off x="7227889" y="4619625"/>
            <a:ext cx="795337" cy="471488"/>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6" name="Straight Arrow Connector 24"/>
          <p:cNvCxnSpPr>
            <a:stCxn id="101" idx="4"/>
            <a:endCxn id="162" idx="6"/>
          </p:cNvCxnSpPr>
          <p:nvPr/>
        </p:nvCxnSpPr>
        <p:spPr bwMode="auto">
          <a:xfrm flipH="1">
            <a:off x="8162925" y="4603751"/>
            <a:ext cx="723900" cy="487363"/>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167" name="Oval 19"/>
          <p:cNvSpPr/>
          <p:nvPr/>
        </p:nvSpPr>
        <p:spPr bwMode="auto">
          <a:xfrm>
            <a:off x="7185025" y="182880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68" name="Oval 19"/>
          <p:cNvSpPr/>
          <p:nvPr/>
        </p:nvSpPr>
        <p:spPr bwMode="auto">
          <a:xfrm>
            <a:off x="7032625" y="548640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69" name="Oval 19"/>
          <p:cNvSpPr/>
          <p:nvPr/>
        </p:nvSpPr>
        <p:spPr bwMode="auto">
          <a:xfrm>
            <a:off x="6181726" y="3657600"/>
            <a:ext cx="138113"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70" name="Straight Arrow Connector 24"/>
          <p:cNvCxnSpPr>
            <a:stCxn id="167" idx="3"/>
            <a:endCxn id="169" idx="7"/>
          </p:cNvCxnSpPr>
          <p:nvPr/>
        </p:nvCxnSpPr>
        <p:spPr bwMode="auto">
          <a:xfrm flipH="1">
            <a:off x="6300789" y="1933575"/>
            <a:ext cx="904875" cy="1741488"/>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1" name="Straight Arrow Connector 24"/>
          <p:cNvCxnSpPr>
            <a:stCxn id="169" idx="4"/>
            <a:endCxn id="168" idx="1"/>
          </p:cNvCxnSpPr>
          <p:nvPr/>
        </p:nvCxnSpPr>
        <p:spPr bwMode="auto">
          <a:xfrm>
            <a:off x="6251575" y="3779839"/>
            <a:ext cx="801688" cy="1724025"/>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2" name="Straight Arrow Connector 24"/>
          <p:cNvCxnSpPr>
            <a:stCxn id="167" idx="5"/>
            <a:endCxn id="161" idx="1"/>
          </p:cNvCxnSpPr>
          <p:nvPr/>
        </p:nvCxnSpPr>
        <p:spPr bwMode="auto">
          <a:xfrm>
            <a:off x="7304089" y="1933575"/>
            <a:ext cx="739775" cy="3238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3" name="Straight Arrow Connector 24"/>
          <p:cNvCxnSpPr>
            <a:stCxn id="162" idx="4"/>
            <a:endCxn id="168" idx="6"/>
          </p:cNvCxnSpPr>
          <p:nvPr/>
        </p:nvCxnSpPr>
        <p:spPr bwMode="auto">
          <a:xfrm flipH="1">
            <a:off x="7172325" y="5151439"/>
            <a:ext cx="920750" cy="396875"/>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2"/>
          </p:nvPr>
        </p:nvSpPr>
        <p:spPr>
          <a:xfrm>
            <a:off x="8361252" y="6580251"/>
            <a:ext cx="2133600" cy="168275"/>
          </a:xfrm>
        </p:spPr>
        <p:txBody>
          <a:bodyPr/>
          <a:lstStyle/>
          <a:p>
            <a:pPr>
              <a:defRPr/>
            </a:pPr>
            <a:fld id="{94ABA8D7-01AB-4934-8EB2-4FC804FF4FDF}" type="slidenum">
              <a:rPr lang="en-US" smtClean="0"/>
              <a:pPr>
                <a:defRPr/>
              </a:pPr>
              <a:t>33</a:t>
            </a:fld>
            <a:endParaRPr lang="en-US" dirty="0"/>
          </a:p>
        </p:txBody>
      </p:sp>
      <p:sp>
        <p:nvSpPr>
          <p:cNvPr id="182" name="TextBox 94"/>
          <p:cNvSpPr txBox="1">
            <a:spLocks noChangeArrowheads="1"/>
          </p:cNvSpPr>
          <p:nvPr/>
        </p:nvSpPr>
        <p:spPr bwMode="auto">
          <a:xfrm>
            <a:off x="3733800" y="3276601"/>
            <a:ext cx="3834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dirty="0"/>
              <a:t>10</a:t>
            </a:r>
          </a:p>
        </p:txBody>
      </p:sp>
      <p:sp>
        <p:nvSpPr>
          <p:cNvPr id="183" name="TextBox 89"/>
          <p:cNvSpPr txBox="1">
            <a:spLocks noChangeArrowheads="1"/>
          </p:cNvSpPr>
          <p:nvPr/>
        </p:nvSpPr>
        <p:spPr bwMode="auto">
          <a:xfrm>
            <a:off x="8402638" y="4343401"/>
            <a:ext cx="2841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1</a:t>
            </a:r>
          </a:p>
        </p:txBody>
      </p:sp>
      <p:sp>
        <p:nvSpPr>
          <p:cNvPr id="184" name="TextBox 89"/>
          <p:cNvSpPr txBox="1">
            <a:spLocks noChangeArrowheads="1"/>
          </p:cNvSpPr>
          <p:nvPr/>
        </p:nvSpPr>
        <p:spPr bwMode="auto">
          <a:xfrm>
            <a:off x="8402637" y="3810001"/>
            <a:ext cx="284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dirty="0"/>
              <a:t>2</a:t>
            </a:r>
          </a:p>
        </p:txBody>
      </p:sp>
      <p:sp>
        <p:nvSpPr>
          <p:cNvPr id="185" name="TextBox 89"/>
          <p:cNvSpPr txBox="1">
            <a:spLocks noChangeArrowheads="1"/>
          </p:cNvSpPr>
          <p:nvPr/>
        </p:nvSpPr>
        <p:spPr bwMode="auto">
          <a:xfrm>
            <a:off x="9144000" y="3121224"/>
            <a:ext cx="284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dirty="0"/>
              <a:t>4</a:t>
            </a:r>
          </a:p>
        </p:txBody>
      </p:sp>
      <p:sp>
        <p:nvSpPr>
          <p:cNvPr id="186" name="TextBox 94"/>
          <p:cNvSpPr txBox="1">
            <a:spLocks noChangeArrowheads="1"/>
          </p:cNvSpPr>
          <p:nvPr/>
        </p:nvSpPr>
        <p:spPr bwMode="auto">
          <a:xfrm>
            <a:off x="7084162" y="3429001"/>
            <a:ext cx="3834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dirty="0"/>
              <a:t>12</a:t>
            </a:r>
          </a:p>
        </p:txBody>
      </p:sp>
      <p:sp>
        <p:nvSpPr>
          <p:cNvPr id="187" name="TextBox 94"/>
          <p:cNvSpPr txBox="1">
            <a:spLocks noChangeArrowheads="1"/>
          </p:cNvSpPr>
          <p:nvPr/>
        </p:nvSpPr>
        <p:spPr bwMode="auto">
          <a:xfrm>
            <a:off x="7848600" y="3429001"/>
            <a:ext cx="3834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dirty="0"/>
              <a:t>10</a:t>
            </a:r>
          </a:p>
        </p:txBody>
      </p:sp>
      <p:sp>
        <p:nvSpPr>
          <p:cNvPr id="188" name="TextBox 92"/>
          <p:cNvSpPr txBox="1">
            <a:spLocks noChangeArrowheads="1"/>
          </p:cNvSpPr>
          <p:nvPr/>
        </p:nvSpPr>
        <p:spPr bwMode="auto">
          <a:xfrm>
            <a:off x="7869238" y="4111626"/>
            <a:ext cx="284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dirty="0"/>
              <a:t>1</a:t>
            </a:r>
          </a:p>
        </p:txBody>
      </p:sp>
      <p:sp>
        <p:nvSpPr>
          <p:cNvPr id="189" name="TextBox 92"/>
          <p:cNvSpPr txBox="1">
            <a:spLocks noChangeArrowheads="1"/>
          </p:cNvSpPr>
          <p:nvPr/>
        </p:nvSpPr>
        <p:spPr bwMode="auto">
          <a:xfrm>
            <a:off x="6726238" y="4038601"/>
            <a:ext cx="284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dirty="0"/>
              <a:t>9</a:t>
            </a:r>
          </a:p>
        </p:txBody>
      </p:sp>
      <p:sp>
        <p:nvSpPr>
          <p:cNvPr id="190" name="TextBox 92"/>
          <p:cNvSpPr txBox="1">
            <a:spLocks noChangeArrowheads="1"/>
          </p:cNvSpPr>
          <p:nvPr/>
        </p:nvSpPr>
        <p:spPr bwMode="auto">
          <a:xfrm>
            <a:off x="6324600" y="4419601"/>
            <a:ext cx="284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dirty="0"/>
              <a:t>8</a:t>
            </a:r>
          </a:p>
        </p:txBody>
      </p:sp>
      <p:pic>
        <p:nvPicPr>
          <p:cNvPr id="191" name="Picture 319" descr="machine"/>
          <p:cNvPicPr>
            <a:picLocks noChangeAspect="1" noChangeArrowheads="1"/>
          </p:cNvPicPr>
          <p:nvPr/>
        </p:nvPicPr>
        <p:blipFill>
          <a:blip r:embed="rId2">
            <a:extLst>
              <a:ext uri="{28A0092B-C50C-407E-A947-70E740481C1C}">
                <a14:useLocalDpi xmlns:a14="http://schemas.microsoft.com/office/drawing/2010/main" val="0"/>
              </a:ext>
            </a:extLst>
          </a:blip>
          <a:srcRect r="88333" b="86667"/>
          <a:stretch>
            <a:fillRect/>
          </a:stretch>
        </p:blipFill>
        <p:spPr bwMode="auto">
          <a:xfrm>
            <a:off x="2987676" y="5715120"/>
            <a:ext cx="876205" cy="56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2" name="Picture 319" descr="machine"/>
          <p:cNvPicPr>
            <a:picLocks noChangeAspect="1" noChangeArrowheads="1"/>
          </p:cNvPicPr>
          <p:nvPr/>
        </p:nvPicPr>
        <p:blipFill>
          <a:blip r:embed="rId2">
            <a:extLst>
              <a:ext uri="{28A0092B-C50C-407E-A947-70E740481C1C}">
                <a14:useLocalDpi xmlns:a14="http://schemas.microsoft.com/office/drawing/2010/main" val="0"/>
              </a:ext>
            </a:extLst>
          </a:blip>
          <a:srcRect r="88333" b="86667"/>
          <a:stretch>
            <a:fillRect/>
          </a:stretch>
        </p:blipFill>
        <p:spPr bwMode="auto">
          <a:xfrm>
            <a:off x="7071715" y="5746738"/>
            <a:ext cx="749300" cy="481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3893410" y="5802917"/>
            <a:ext cx="1082348" cy="369332"/>
          </a:xfrm>
          <a:prstGeom prst="rect">
            <a:avLst/>
          </a:prstGeom>
          <a:noFill/>
        </p:spPr>
        <p:txBody>
          <a:bodyPr wrap="none" rtlCol="0">
            <a:spAutoFit/>
          </a:bodyPr>
          <a:lstStyle/>
          <a:p>
            <a:r>
              <a:rPr lang="en-US" dirty="0"/>
              <a:t>6 probes</a:t>
            </a:r>
          </a:p>
        </p:txBody>
      </p:sp>
      <p:sp>
        <p:nvSpPr>
          <p:cNvPr id="195" name="TextBox 194"/>
          <p:cNvSpPr txBox="1"/>
          <p:nvPr/>
        </p:nvSpPr>
        <p:spPr>
          <a:xfrm>
            <a:off x="7923376" y="5758736"/>
            <a:ext cx="1082348" cy="369332"/>
          </a:xfrm>
          <a:prstGeom prst="rect">
            <a:avLst/>
          </a:prstGeom>
          <a:noFill/>
        </p:spPr>
        <p:txBody>
          <a:bodyPr wrap="none" rtlCol="0">
            <a:spAutoFit/>
          </a:bodyPr>
          <a:lstStyle/>
          <a:p>
            <a:r>
              <a:rPr lang="en-US" dirty="0"/>
              <a:t>8 probes</a:t>
            </a:r>
          </a:p>
        </p:txBody>
      </p:sp>
    </p:spTree>
    <p:extLst>
      <p:ext uri="{BB962C8B-B14F-4D97-AF65-F5344CB8AC3E}">
        <p14:creationId xmlns:p14="http://schemas.microsoft.com/office/powerpoint/2010/main" val="9225671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 Effective Partitioning</a:t>
            </a:r>
          </a:p>
        </p:txBody>
      </p:sp>
      <p:sp>
        <p:nvSpPr>
          <p:cNvPr id="4" name="Slide Number Placeholder 3"/>
          <p:cNvSpPr>
            <a:spLocks noGrp="1"/>
          </p:cNvSpPr>
          <p:nvPr>
            <p:ph type="sldNum" sz="quarter" idx="12"/>
          </p:nvPr>
        </p:nvSpPr>
        <p:spPr>
          <a:xfrm>
            <a:off x="8077200" y="6537326"/>
            <a:ext cx="2133600" cy="168275"/>
          </a:xfrm>
        </p:spPr>
        <p:txBody>
          <a:bodyPr/>
          <a:lstStyle/>
          <a:p>
            <a:pPr>
              <a:defRPr/>
            </a:pPr>
            <a:fld id="{94ABA8D7-01AB-4934-8EB2-4FC804FF4FDF}" type="slidenum">
              <a:rPr lang="en-US" smtClean="0"/>
              <a:pPr>
                <a:defRPr/>
              </a:pPr>
              <a:t>34</a:t>
            </a:fld>
            <a:endParaRPr lang="en-US"/>
          </a:p>
        </p:txBody>
      </p:sp>
      <p:sp>
        <p:nvSpPr>
          <p:cNvPr id="5" name="Oval 14"/>
          <p:cNvSpPr/>
          <p:nvPr/>
        </p:nvSpPr>
        <p:spPr bwMode="auto">
          <a:xfrm>
            <a:off x="2657475" y="3027363"/>
            <a:ext cx="139700" cy="120650"/>
          </a:xfrm>
          <a:prstGeom prst="ellipse">
            <a:avLst/>
          </a:prstGeom>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6" name="Oval 16"/>
          <p:cNvSpPr/>
          <p:nvPr/>
        </p:nvSpPr>
        <p:spPr bwMode="auto">
          <a:xfrm>
            <a:off x="4702175" y="3876676"/>
            <a:ext cx="139700" cy="117475"/>
          </a:xfrm>
          <a:prstGeom prst="ellipse">
            <a:avLst/>
          </a:prstGeom>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7" name="Oval 19"/>
          <p:cNvSpPr/>
          <p:nvPr/>
        </p:nvSpPr>
        <p:spPr bwMode="auto">
          <a:xfrm>
            <a:off x="4691063" y="2149475"/>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8" name="Straight Arrow Connector 24"/>
          <p:cNvCxnSpPr/>
          <p:nvPr/>
        </p:nvCxnSpPr>
        <p:spPr bwMode="auto">
          <a:xfrm rot="5400000">
            <a:off x="4460082" y="2207419"/>
            <a:ext cx="207962" cy="2984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 name="Straight Arrow Connector 25"/>
          <p:cNvCxnSpPr/>
          <p:nvPr/>
        </p:nvCxnSpPr>
        <p:spPr bwMode="auto">
          <a:xfrm rot="16200000" flipH="1">
            <a:off x="4856957" y="2207419"/>
            <a:ext cx="207962" cy="298450"/>
          </a:xfrm>
          <a:prstGeom prst="straightConnector1">
            <a:avLst/>
          </a:prstGeom>
          <a:ln w="19050">
            <a:solidFill>
              <a:schemeClr val="accent2">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 name="Straight Arrow Connector 26"/>
          <p:cNvCxnSpPr>
            <a:cxnSpLocks noChangeShapeType="1"/>
          </p:cNvCxnSpPr>
          <p:nvPr/>
        </p:nvCxnSpPr>
        <p:spPr bwMode="auto">
          <a:xfrm>
            <a:off x="4424363" y="3168650"/>
            <a:ext cx="298450"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1" name="Straight Arrow Connector 27"/>
          <p:cNvCxnSpPr>
            <a:cxnSpLocks noChangeShapeType="1"/>
          </p:cNvCxnSpPr>
          <p:nvPr/>
        </p:nvCxnSpPr>
        <p:spPr bwMode="auto">
          <a:xfrm flipH="1">
            <a:off x="4821238" y="3168650"/>
            <a:ext cx="298450"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sp>
        <p:nvSpPr>
          <p:cNvPr id="12" name="Oval 19"/>
          <p:cNvSpPr/>
          <p:nvPr/>
        </p:nvSpPr>
        <p:spPr bwMode="auto">
          <a:xfrm>
            <a:off x="4702175" y="3325814"/>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3" name="Straight Arrow Connector 24"/>
          <p:cNvCxnSpPr>
            <a:cxnSpLocks noChangeShapeType="1"/>
          </p:cNvCxnSpPr>
          <p:nvPr/>
        </p:nvCxnSpPr>
        <p:spPr bwMode="auto">
          <a:xfrm flipH="1">
            <a:off x="4424363" y="3429001"/>
            <a:ext cx="298450" cy="207963"/>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4" name="Straight Arrow Connector 25"/>
          <p:cNvCxnSpPr>
            <a:cxnSpLocks noChangeShapeType="1"/>
          </p:cNvCxnSpPr>
          <p:nvPr/>
        </p:nvCxnSpPr>
        <p:spPr bwMode="auto">
          <a:xfrm>
            <a:off x="4821238" y="3429001"/>
            <a:ext cx="298450" cy="207963"/>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5" name="Straight Arrow Connector 26"/>
          <p:cNvCxnSpPr/>
          <p:nvPr/>
        </p:nvCxnSpPr>
        <p:spPr bwMode="auto">
          <a:xfrm rot="16200000" flipH="1">
            <a:off x="4472781" y="3706019"/>
            <a:ext cx="198438" cy="2984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27"/>
          <p:cNvCxnSpPr>
            <a:cxnSpLocks noChangeShapeType="1"/>
          </p:cNvCxnSpPr>
          <p:nvPr/>
        </p:nvCxnSpPr>
        <p:spPr bwMode="auto">
          <a:xfrm flipH="1">
            <a:off x="4821238" y="3756025"/>
            <a:ext cx="298450" cy="198438"/>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sp>
        <p:nvSpPr>
          <p:cNvPr id="17" name="Oval 16"/>
          <p:cNvSpPr/>
          <p:nvPr/>
        </p:nvSpPr>
        <p:spPr bwMode="auto">
          <a:xfrm>
            <a:off x="5049839" y="3636963"/>
            <a:ext cx="136525" cy="119062"/>
          </a:xfrm>
          <a:prstGeom prst="ellipse">
            <a:avLst/>
          </a:prstGeom>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8" name="Straight Arrow Connector 26"/>
          <p:cNvCxnSpPr>
            <a:cxnSpLocks noChangeShapeType="1"/>
          </p:cNvCxnSpPr>
          <p:nvPr/>
        </p:nvCxnSpPr>
        <p:spPr bwMode="auto">
          <a:xfrm>
            <a:off x="4411664" y="2568575"/>
            <a:ext cx="300037"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9" name="Straight Arrow Connector 27"/>
          <p:cNvCxnSpPr>
            <a:cxnSpLocks noChangeShapeType="1"/>
            <a:stCxn id="24" idx="4"/>
          </p:cNvCxnSpPr>
          <p:nvPr/>
        </p:nvCxnSpPr>
        <p:spPr bwMode="auto">
          <a:xfrm flipH="1">
            <a:off x="4810125" y="2541589"/>
            <a:ext cx="293688" cy="223837"/>
          </a:xfrm>
          <a:prstGeom prst="straightConnector1">
            <a:avLst/>
          </a:prstGeom>
          <a:noFill/>
          <a:ln w="19050" algn="ctr">
            <a:solidFill>
              <a:schemeClr val="accent2">
                <a:lumMod val="75000"/>
              </a:schemeClr>
            </a:solidFill>
            <a:round/>
            <a:headEnd/>
            <a:tailEnd type="triangle" w="lg" len="lg"/>
          </a:ln>
          <a:extLst>
            <a:ext uri="{909E8E84-426E-40DD-AFC4-6F175D3DCCD1}">
              <a14:hiddenFill xmlns:a14="http://schemas.microsoft.com/office/drawing/2010/main">
                <a:noFill/>
              </a14:hiddenFill>
            </a:ext>
          </a:extLst>
        </p:spPr>
      </p:cxnSp>
      <p:sp>
        <p:nvSpPr>
          <p:cNvPr id="20" name="Oval 19"/>
          <p:cNvSpPr/>
          <p:nvPr/>
        </p:nvSpPr>
        <p:spPr bwMode="auto">
          <a:xfrm>
            <a:off x="4691063" y="2727325"/>
            <a:ext cx="139700" cy="12065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21" name="Oval 19"/>
          <p:cNvSpPr/>
          <p:nvPr/>
        </p:nvSpPr>
        <p:spPr bwMode="auto">
          <a:xfrm>
            <a:off x="4691063" y="2735264"/>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22" name="Straight Arrow Connector 24"/>
          <p:cNvCxnSpPr>
            <a:endCxn id="26" idx="1"/>
          </p:cNvCxnSpPr>
          <p:nvPr/>
        </p:nvCxnSpPr>
        <p:spPr bwMode="auto">
          <a:xfrm flipH="1">
            <a:off x="4370388" y="2835276"/>
            <a:ext cx="342900" cy="238125"/>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3" name="Straight Arrow Connector 25"/>
          <p:cNvCxnSpPr/>
          <p:nvPr/>
        </p:nvCxnSpPr>
        <p:spPr bwMode="auto">
          <a:xfrm rot="16200000" flipH="1">
            <a:off x="4856163" y="2790825"/>
            <a:ext cx="209550" cy="2984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24" name="Oval 19"/>
          <p:cNvSpPr/>
          <p:nvPr/>
        </p:nvSpPr>
        <p:spPr bwMode="auto">
          <a:xfrm>
            <a:off x="5033963" y="2424114"/>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25" name="Oval 19"/>
          <p:cNvSpPr/>
          <p:nvPr/>
        </p:nvSpPr>
        <p:spPr bwMode="auto">
          <a:xfrm>
            <a:off x="4340225" y="2455863"/>
            <a:ext cx="139700" cy="119062"/>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26" name="Oval 19"/>
          <p:cNvSpPr/>
          <p:nvPr/>
        </p:nvSpPr>
        <p:spPr bwMode="auto">
          <a:xfrm>
            <a:off x="4349750" y="3055938"/>
            <a:ext cx="139700"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27" name="Oval 19"/>
          <p:cNvSpPr/>
          <p:nvPr/>
        </p:nvSpPr>
        <p:spPr bwMode="auto">
          <a:xfrm>
            <a:off x="4335463" y="3633788"/>
            <a:ext cx="139700"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28" name="Oval 19"/>
          <p:cNvSpPr/>
          <p:nvPr/>
        </p:nvSpPr>
        <p:spPr bwMode="auto">
          <a:xfrm>
            <a:off x="5051426" y="3030538"/>
            <a:ext cx="138113"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29" name="Oval 19"/>
          <p:cNvSpPr/>
          <p:nvPr/>
        </p:nvSpPr>
        <p:spPr bwMode="auto">
          <a:xfrm>
            <a:off x="3494088" y="2446339"/>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30" name="Straight Arrow Connector 24"/>
          <p:cNvCxnSpPr/>
          <p:nvPr/>
        </p:nvCxnSpPr>
        <p:spPr bwMode="auto">
          <a:xfrm rot="5400000">
            <a:off x="3262313" y="2503488"/>
            <a:ext cx="209550" cy="298450"/>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1" name="Straight Arrow Connector 25"/>
          <p:cNvCxnSpPr/>
          <p:nvPr/>
        </p:nvCxnSpPr>
        <p:spPr bwMode="auto">
          <a:xfrm rot="16200000" flipH="1">
            <a:off x="3659982" y="2502695"/>
            <a:ext cx="209550" cy="300037"/>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2" name="Straight Arrow Connector 26"/>
          <p:cNvCxnSpPr>
            <a:cxnSpLocks noChangeShapeType="1"/>
          </p:cNvCxnSpPr>
          <p:nvPr/>
        </p:nvCxnSpPr>
        <p:spPr bwMode="auto">
          <a:xfrm>
            <a:off x="3227388" y="3463925"/>
            <a:ext cx="298450" cy="196850"/>
          </a:xfrm>
          <a:prstGeom prst="straightConnector1">
            <a:avLst/>
          </a:prstGeom>
          <a:noFill/>
          <a:ln w="19050" algn="ctr">
            <a:solidFill>
              <a:srgbClr val="FF0000"/>
            </a:solidFill>
            <a:round/>
            <a:headEnd/>
            <a:tailEnd type="triangle" w="lg" len="lg"/>
          </a:ln>
          <a:extLst>
            <a:ext uri="{909E8E84-426E-40DD-AFC4-6F175D3DCCD1}">
              <a14:hiddenFill xmlns:a14="http://schemas.microsoft.com/office/drawing/2010/main">
                <a:noFill/>
              </a14:hiddenFill>
            </a:ext>
          </a:extLst>
        </p:spPr>
      </p:cxnSp>
      <p:cxnSp>
        <p:nvCxnSpPr>
          <p:cNvPr id="33" name="Straight Arrow Connector 27"/>
          <p:cNvCxnSpPr>
            <a:cxnSpLocks noChangeShapeType="1"/>
          </p:cNvCxnSpPr>
          <p:nvPr/>
        </p:nvCxnSpPr>
        <p:spPr bwMode="auto">
          <a:xfrm flipH="1">
            <a:off x="3624264" y="3463925"/>
            <a:ext cx="300037" cy="196850"/>
          </a:xfrm>
          <a:prstGeom prst="straightConnector1">
            <a:avLst/>
          </a:prstGeom>
          <a:noFill/>
          <a:ln w="19050" algn="ctr">
            <a:solidFill>
              <a:srgbClr val="FF0000"/>
            </a:solidFill>
            <a:round/>
            <a:headEnd/>
            <a:tailEnd type="triangle" w="lg" len="lg"/>
          </a:ln>
          <a:extLst>
            <a:ext uri="{909E8E84-426E-40DD-AFC4-6F175D3DCCD1}">
              <a14:hiddenFill xmlns:a14="http://schemas.microsoft.com/office/drawing/2010/main">
                <a:noFill/>
              </a14:hiddenFill>
            </a:ext>
          </a:extLst>
        </p:spPr>
      </p:cxnSp>
      <p:sp>
        <p:nvSpPr>
          <p:cNvPr id="34" name="Oval 19"/>
          <p:cNvSpPr/>
          <p:nvPr/>
        </p:nvSpPr>
        <p:spPr bwMode="auto">
          <a:xfrm>
            <a:off x="3505200" y="3622675"/>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35" name="Straight Arrow Connector 26"/>
          <p:cNvCxnSpPr>
            <a:cxnSpLocks noChangeShapeType="1"/>
          </p:cNvCxnSpPr>
          <p:nvPr/>
        </p:nvCxnSpPr>
        <p:spPr bwMode="auto">
          <a:xfrm>
            <a:off x="3216275" y="2865438"/>
            <a:ext cx="298450" cy="196850"/>
          </a:xfrm>
          <a:prstGeom prst="straightConnector1">
            <a:avLst/>
          </a:prstGeom>
          <a:noFill/>
          <a:ln w="19050" algn="ctr">
            <a:solidFill>
              <a:srgbClr val="FF0000"/>
            </a:solidFill>
            <a:round/>
            <a:headEnd/>
            <a:tailEnd type="triangle" w="lg" len="lg"/>
          </a:ln>
          <a:extLst>
            <a:ext uri="{909E8E84-426E-40DD-AFC4-6F175D3DCCD1}">
              <a14:hiddenFill xmlns:a14="http://schemas.microsoft.com/office/drawing/2010/main">
                <a:noFill/>
              </a14:hiddenFill>
            </a:ext>
          </a:extLst>
        </p:spPr>
      </p:cxnSp>
      <p:cxnSp>
        <p:nvCxnSpPr>
          <p:cNvPr id="36" name="Straight Arrow Connector 27"/>
          <p:cNvCxnSpPr>
            <a:cxnSpLocks noChangeShapeType="1"/>
            <a:stCxn id="41" idx="4"/>
          </p:cNvCxnSpPr>
          <p:nvPr/>
        </p:nvCxnSpPr>
        <p:spPr bwMode="auto">
          <a:xfrm flipH="1">
            <a:off x="3613150" y="2838450"/>
            <a:ext cx="293688" cy="223838"/>
          </a:xfrm>
          <a:prstGeom prst="straightConnector1">
            <a:avLst/>
          </a:prstGeom>
          <a:noFill/>
          <a:ln w="19050" algn="ctr">
            <a:solidFill>
              <a:srgbClr val="FF0000"/>
            </a:solidFill>
            <a:round/>
            <a:headEnd/>
            <a:tailEnd type="triangle" w="lg" len="lg"/>
          </a:ln>
          <a:extLst>
            <a:ext uri="{909E8E84-426E-40DD-AFC4-6F175D3DCCD1}">
              <a14:hiddenFill xmlns:a14="http://schemas.microsoft.com/office/drawing/2010/main">
                <a:noFill/>
              </a14:hiddenFill>
            </a:ext>
          </a:extLst>
        </p:spPr>
      </p:cxnSp>
      <p:sp>
        <p:nvSpPr>
          <p:cNvPr id="37" name="Oval 19"/>
          <p:cNvSpPr/>
          <p:nvPr/>
        </p:nvSpPr>
        <p:spPr bwMode="auto">
          <a:xfrm>
            <a:off x="3494088" y="3022600"/>
            <a:ext cx="139700" cy="122238"/>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38" name="Oval 19"/>
          <p:cNvSpPr/>
          <p:nvPr/>
        </p:nvSpPr>
        <p:spPr bwMode="auto">
          <a:xfrm>
            <a:off x="3494088" y="3030539"/>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39" name="Straight Arrow Connector 24"/>
          <p:cNvCxnSpPr>
            <a:endCxn id="43" idx="0"/>
          </p:cNvCxnSpPr>
          <p:nvPr/>
        </p:nvCxnSpPr>
        <p:spPr bwMode="auto">
          <a:xfrm flipH="1">
            <a:off x="3203575" y="3130550"/>
            <a:ext cx="312738" cy="222250"/>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0" name="Straight Arrow Connector 25"/>
          <p:cNvCxnSpPr/>
          <p:nvPr/>
        </p:nvCxnSpPr>
        <p:spPr bwMode="auto">
          <a:xfrm rot="16200000" flipH="1">
            <a:off x="3659188" y="3086100"/>
            <a:ext cx="209550" cy="298450"/>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41" name="Oval 19"/>
          <p:cNvSpPr/>
          <p:nvPr/>
        </p:nvSpPr>
        <p:spPr bwMode="auto">
          <a:xfrm>
            <a:off x="3836988" y="2719388"/>
            <a:ext cx="139700" cy="119062"/>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42" name="Oval 19"/>
          <p:cNvSpPr/>
          <p:nvPr/>
        </p:nvSpPr>
        <p:spPr bwMode="auto">
          <a:xfrm>
            <a:off x="3146425" y="2741614"/>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43" name="Oval 19"/>
          <p:cNvSpPr/>
          <p:nvPr/>
        </p:nvSpPr>
        <p:spPr bwMode="auto">
          <a:xfrm>
            <a:off x="3133726" y="3352800"/>
            <a:ext cx="138113"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44" name="Oval 19"/>
          <p:cNvSpPr/>
          <p:nvPr/>
        </p:nvSpPr>
        <p:spPr bwMode="auto">
          <a:xfrm>
            <a:off x="3854450" y="3325814"/>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45" name="Oval 19"/>
          <p:cNvSpPr/>
          <p:nvPr/>
        </p:nvSpPr>
        <p:spPr bwMode="auto">
          <a:xfrm>
            <a:off x="3057526" y="2163764"/>
            <a:ext cx="138113"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46" name="Oval 19"/>
          <p:cNvSpPr/>
          <p:nvPr/>
        </p:nvSpPr>
        <p:spPr bwMode="auto">
          <a:xfrm>
            <a:off x="2994025" y="390525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47" name="Straight Arrow Connector 24"/>
          <p:cNvCxnSpPr>
            <a:stCxn id="45" idx="5"/>
          </p:cNvCxnSpPr>
          <p:nvPr/>
        </p:nvCxnSpPr>
        <p:spPr bwMode="auto">
          <a:xfrm>
            <a:off x="3176589" y="2268538"/>
            <a:ext cx="395287" cy="196850"/>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8" name="Straight Arrow Connector 24"/>
          <p:cNvCxnSpPr>
            <a:stCxn id="45" idx="3"/>
            <a:endCxn id="5" idx="0"/>
          </p:cNvCxnSpPr>
          <p:nvPr/>
        </p:nvCxnSpPr>
        <p:spPr bwMode="auto">
          <a:xfrm flipH="1">
            <a:off x="2727325" y="2268539"/>
            <a:ext cx="350838" cy="758825"/>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9" name="Straight Arrow Connector 24"/>
          <p:cNvCxnSpPr>
            <a:stCxn id="5" idx="4"/>
            <a:endCxn id="46" idx="1"/>
          </p:cNvCxnSpPr>
          <p:nvPr/>
        </p:nvCxnSpPr>
        <p:spPr bwMode="auto">
          <a:xfrm>
            <a:off x="2727325" y="3148014"/>
            <a:ext cx="287338" cy="776287"/>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0" name="Straight Arrow Connector 24"/>
          <p:cNvCxnSpPr>
            <a:stCxn id="34" idx="4"/>
            <a:endCxn id="46" idx="6"/>
          </p:cNvCxnSpPr>
          <p:nvPr/>
        </p:nvCxnSpPr>
        <p:spPr bwMode="auto">
          <a:xfrm flipH="1">
            <a:off x="3133726" y="3744913"/>
            <a:ext cx="441325" cy="222250"/>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51" name="Oval 19"/>
          <p:cNvSpPr/>
          <p:nvPr/>
        </p:nvSpPr>
        <p:spPr bwMode="auto">
          <a:xfrm>
            <a:off x="3908425" y="1630364"/>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52" name="Oval 19"/>
          <p:cNvSpPr/>
          <p:nvPr/>
        </p:nvSpPr>
        <p:spPr bwMode="auto">
          <a:xfrm>
            <a:off x="3908425" y="441960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53" name="Straight Arrow Connector 24"/>
          <p:cNvCxnSpPr>
            <a:stCxn id="51" idx="5"/>
            <a:endCxn id="7" idx="1"/>
          </p:cNvCxnSpPr>
          <p:nvPr/>
        </p:nvCxnSpPr>
        <p:spPr bwMode="auto">
          <a:xfrm>
            <a:off x="4027488" y="1735139"/>
            <a:ext cx="684212" cy="433387"/>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4" name="Straight Arrow Connector 24"/>
          <p:cNvCxnSpPr>
            <a:stCxn id="51" idx="3"/>
            <a:endCxn id="45" idx="0"/>
          </p:cNvCxnSpPr>
          <p:nvPr/>
        </p:nvCxnSpPr>
        <p:spPr bwMode="auto">
          <a:xfrm flipH="1">
            <a:off x="3127375" y="1735139"/>
            <a:ext cx="801688" cy="428625"/>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5" name="Straight Arrow Connector 24"/>
          <p:cNvCxnSpPr>
            <a:stCxn id="46" idx="5"/>
            <a:endCxn id="52" idx="2"/>
          </p:cNvCxnSpPr>
          <p:nvPr/>
        </p:nvCxnSpPr>
        <p:spPr bwMode="auto">
          <a:xfrm>
            <a:off x="3113089" y="4010025"/>
            <a:ext cx="795337" cy="471488"/>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6" name="Straight Arrow Connector 24"/>
          <p:cNvCxnSpPr>
            <a:stCxn id="6" idx="4"/>
            <a:endCxn id="52" idx="6"/>
          </p:cNvCxnSpPr>
          <p:nvPr/>
        </p:nvCxnSpPr>
        <p:spPr bwMode="auto">
          <a:xfrm flipH="1">
            <a:off x="4048125" y="3994151"/>
            <a:ext cx="723900" cy="487363"/>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57" name="Oval 19"/>
          <p:cNvSpPr/>
          <p:nvPr/>
        </p:nvSpPr>
        <p:spPr bwMode="auto">
          <a:xfrm>
            <a:off x="3070225" y="121920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58" name="Oval 19"/>
          <p:cNvSpPr/>
          <p:nvPr/>
        </p:nvSpPr>
        <p:spPr bwMode="auto">
          <a:xfrm>
            <a:off x="2917825" y="487680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59" name="Oval 19"/>
          <p:cNvSpPr/>
          <p:nvPr/>
        </p:nvSpPr>
        <p:spPr bwMode="auto">
          <a:xfrm>
            <a:off x="2066926" y="3048000"/>
            <a:ext cx="138113"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60" name="Straight Arrow Connector 24"/>
          <p:cNvCxnSpPr>
            <a:stCxn id="57" idx="3"/>
            <a:endCxn id="59" idx="7"/>
          </p:cNvCxnSpPr>
          <p:nvPr/>
        </p:nvCxnSpPr>
        <p:spPr bwMode="auto">
          <a:xfrm flipH="1">
            <a:off x="2185989" y="1323975"/>
            <a:ext cx="904875" cy="1741488"/>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1" name="Straight Arrow Connector 24"/>
          <p:cNvCxnSpPr>
            <a:stCxn id="59" idx="4"/>
            <a:endCxn id="58" idx="1"/>
          </p:cNvCxnSpPr>
          <p:nvPr/>
        </p:nvCxnSpPr>
        <p:spPr bwMode="auto">
          <a:xfrm>
            <a:off x="2136775" y="3170239"/>
            <a:ext cx="801688" cy="1724025"/>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2" name="Straight Arrow Connector 24"/>
          <p:cNvCxnSpPr>
            <a:stCxn id="57" idx="5"/>
            <a:endCxn id="51" idx="1"/>
          </p:cNvCxnSpPr>
          <p:nvPr/>
        </p:nvCxnSpPr>
        <p:spPr bwMode="auto">
          <a:xfrm>
            <a:off x="3189289" y="1323975"/>
            <a:ext cx="739775" cy="3238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3" name="Straight Arrow Connector 24"/>
          <p:cNvCxnSpPr>
            <a:stCxn id="52" idx="4"/>
            <a:endCxn id="58" idx="6"/>
          </p:cNvCxnSpPr>
          <p:nvPr/>
        </p:nvCxnSpPr>
        <p:spPr bwMode="auto">
          <a:xfrm flipH="1">
            <a:off x="3057525" y="4541839"/>
            <a:ext cx="920750" cy="396875"/>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64" name="TextBox 89"/>
          <p:cNvSpPr txBox="1">
            <a:spLocks noChangeArrowheads="1"/>
          </p:cNvSpPr>
          <p:nvPr/>
        </p:nvSpPr>
        <p:spPr bwMode="auto">
          <a:xfrm>
            <a:off x="4322260" y="3791876"/>
            <a:ext cx="2841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dirty="0"/>
              <a:t>1</a:t>
            </a:r>
          </a:p>
        </p:txBody>
      </p:sp>
      <p:sp>
        <p:nvSpPr>
          <p:cNvPr id="65" name="TextBox 90"/>
          <p:cNvSpPr txBox="1">
            <a:spLocks noChangeArrowheads="1"/>
          </p:cNvSpPr>
          <p:nvPr/>
        </p:nvSpPr>
        <p:spPr bwMode="auto">
          <a:xfrm>
            <a:off x="4365161" y="3237391"/>
            <a:ext cx="2841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dirty="0"/>
              <a:t>2</a:t>
            </a:r>
          </a:p>
        </p:txBody>
      </p:sp>
      <p:sp>
        <p:nvSpPr>
          <p:cNvPr id="66" name="TextBox 91"/>
          <p:cNvSpPr txBox="1">
            <a:spLocks noChangeArrowheads="1"/>
          </p:cNvSpPr>
          <p:nvPr/>
        </p:nvSpPr>
        <p:spPr bwMode="auto">
          <a:xfrm>
            <a:off x="4267200" y="2604927"/>
            <a:ext cx="3834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dirty="0"/>
              <a:t>10</a:t>
            </a:r>
          </a:p>
        </p:txBody>
      </p:sp>
      <p:sp>
        <p:nvSpPr>
          <p:cNvPr id="69" name="Oval 14"/>
          <p:cNvSpPr/>
          <p:nvPr/>
        </p:nvSpPr>
        <p:spPr bwMode="auto">
          <a:xfrm>
            <a:off x="6772275" y="3179763"/>
            <a:ext cx="139700" cy="120650"/>
          </a:xfrm>
          <a:prstGeom prst="ellipse">
            <a:avLst/>
          </a:prstGeom>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70" name="Oval 16"/>
          <p:cNvSpPr/>
          <p:nvPr/>
        </p:nvSpPr>
        <p:spPr bwMode="auto">
          <a:xfrm>
            <a:off x="8816975" y="4029076"/>
            <a:ext cx="139700" cy="117475"/>
          </a:xfrm>
          <a:prstGeom prst="ellipse">
            <a:avLst/>
          </a:prstGeom>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71" name="Oval 19"/>
          <p:cNvSpPr/>
          <p:nvPr/>
        </p:nvSpPr>
        <p:spPr bwMode="auto">
          <a:xfrm>
            <a:off x="8805863" y="2301875"/>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72" name="Straight Arrow Connector 24"/>
          <p:cNvCxnSpPr/>
          <p:nvPr/>
        </p:nvCxnSpPr>
        <p:spPr bwMode="auto">
          <a:xfrm rot="5400000">
            <a:off x="8574882" y="2359819"/>
            <a:ext cx="207962" cy="298450"/>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3" name="Straight Arrow Connector 25"/>
          <p:cNvCxnSpPr/>
          <p:nvPr/>
        </p:nvCxnSpPr>
        <p:spPr bwMode="auto">
          <a:xfrm rot="16200000" flipH="1">
            <a:off x="8971757" y="2359819"/>
            <a:ext cx="207962" cy="298450"/>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4" name="Straight Arrow Connector 26"/>
          <p:cNvCxnSpPr>
            <a:cxnSpLocks noChangeShapeType="1"/>
          </p:cNvCxnSpPr>
          <p:nvPr/>
        </p:nvCxnSpPr>
        <p:spPr bwMode="auto">
          <a:xfrm>
            <a:off x="8539163" y="3321050"/>
            <a:ext cx="298450" cy="196850"/>
          </a:xfrm>
          <a:prstGeom prst="straightConnector1">
            <a:avLst/>
          </a:prstGeom>
          <a:noFill/>
          <a:ln w="19050" algn="ctr">
            <a:solidFill>
              <a:srgbClr val="FF0000"/>
            </a:solidFill>
            <a:round/>
            <a:headEnd/>
            <a:tailEnd type="triangle" w="lg" len="lg"/>
          </a:ln>
          <a:extLst>
            <a:ext uri="{909E8E84-426E-40DD-AFC4-6F175D3DCCD1}">
              <a14:hiddenFill xmlns:a14="http://schemas.microsoft.com/office/drawing/2010/main">
                <a:noFill/>
              </a14:hiddenFill>
            </a:ext>
          </a:extLst>
        </p:spPr>
      </p:cxnSp>
      <p:cxnSp>
        <p:nvCxnSpPr>
          <p:cNvPr id="75" name="Straight Arrow Connector 27"/>
          <p:cNvCxnSpPr>
            <a:cxnSpLocks noChangeShapeType="1"/>
          </p:cNvCxnSpPr>
          <p:nvPr/>
        </p:nvCxnSpPr>
        <p:spPr bwMode="auto">
          <a:xfrm flipH="1">
            <a:off x="8936038" y="3321050"/>
            <a:ext cx="298450" cy="196850"/>
          </a:xfrm>
          <a:prstGeom prst="straightConnector1">
            <a:avLst/>
          </a:prstGeom>
          <a:noFill/>
          <a:ln w="19050" algn="ctr">
            <a:solidFill>
              <a:srgbClr val="FF0000"/>
            </a:solidFill>
            <a:round/>
            <a:headEnd/>
            <a:tailEnd type="triangle" w="lg" len="lg"/>
          </a:ln>
          <a:extLst>
            <a:ext uri="{909E8E84-426E-40DD-AFC4-6F175D3DCCD1}">
              <a14:hiddenFill xmlns:a14="http://schemas.microsoft.com/office/drawing/2010/main">
                <a:noFill/>
              </a14:hiddenFill>
            </a:ext>
          </a:extLst>
        </p:spPr>
      </p:cxnSp>
      <p:sp>
        <p:nvSpPr>
          <p:cNvPr id="76" name="Oval 19"/>
          <p:cNvSpPr/>
          <p:nvPr/>
        </p:nvSpPr>
        <p:spPr bwMode="auto">
          <a:xfrm>
            <a:off x="8816975" y="3478214"/>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77" name="Straight Arrow Connector 24"/>
          <p:cNvCxnSpPr>
            <a:cxnSpLocks noChangeShapeType="1"/>
          </p:cNvCxnSpPr>
          <p:nvPr/>
        </p:nvCxnSpPr>
        <p:spPr bwMode="auto">
          <a:xfrm flipH="1">
            <a:off x="8539163" y="3581401"/>
            <a:ext cx="298450" cy="207963"/>
          </a:xfrm>
          <a:prstGeom prst="straightConnector1">
            <a:avLst/>
          </a:prstGeom>
          <a:noFill/>
          <a:ln w="19050" algn="ctr">
            <a:solidFill>
              <a:srgbClr val="FF0000"/>
            </a:solidFill>
            <a:round/>
            <a:headEnd/>
            <a:tailEnd type="triangle" w="lg" len="lg"/>
          </a:ln>
          <a:extLst>
            <a:ext uri="{909E8E84-426E-40DD-AFC4-6F175D3DCCD1}">
              <a14:hiddenFill xmlns:a14="http://schemas.microsoft.com/office/drawing/2010/main">
                <a:noFill/>
              </a14:hiddenFill>
            </a:ext>
          </a:extLst>
        </p:spPr>
      </p:cxnSp>
      <p:cxnSp>
        <p:nvCxnSpPr>
          <p:cNvPr id="78" name="Straight Arrow Connector 25"/>
          <p:cNvCxnSpPr>
            <a:cxnSpLocks noChangeShapeType="1"/>
          </p:cNvCxnSpPr>
          <p:nvPr/>
        </p:nvCxnSpPr>
        <p:spPr bwMode="auto">
          <a:xfrm>
            <a:off x="8936038" y="3581401"/>
            <a:ext cx="298450" cy="207963"/>
          </a:xfrm>
          <a:prstGeom prst="straightConnector1">
            <a:avLst/>
          </a:prstGeom>
          <a:noFill/>
          <a:ln w="19050" algn="ctr">
            <a:solidFill>
              <a:srgbClr val="FF0000"/>
            </a:solidFill>
            <a:round/>
            <a:headEnd/>
            <a:tailEnd type="triangle" w="lg" len="lg"/>
          </a:ln>
          <a:extLst>
            <a:ext uri="{909E8E84-426E-40DD-AFC4-6F175D3DCCD1}">
              <a14:hiddenFill xmlns:a14="http://schemas.microsoft.com/office/drawing/2010/main">
                <a:noFill/>
              </a14:hiddenFill>
            </a:ext>
          </a:extLst>
        </p:spPr>
      </p:cxnSp>
      <p:cxnSp>
        <p:nvCxnSpPr>
          <p:cNvPr id="79" name="Straight Arrow Connector 26"/>
          <p:cNvCxnSpPr/>
          <p:nvPr/>
        </p:nvCxnSpPr>
        <p:spPr bwMode="auto">
          <a:xfrm rot="16200000" flipH="1">
            <a:off x="8587581" y="3858419"/>
            <a:ext cx="198438" cy="298450"/>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0" name="Straight Arrow Connector 27"/>
          <p:cNvCxnSpPr>
            <a:cxnSpLocks noChangeShapeType="1"/>
          </p:cNvCxnSpPr>
          <p:nvPr/>
        </p:nvCxnSpPr>
        <p:spPr bwMode="auto">
          <a:xfrm flipH="1">
            <a:off x="8936038" y="3908425"/>
            <a:ext cx="298450" cy="198438"/>
          </a:xfrm>
          <a:prstGeom prst="straightConnector1">
            <a:avLst/>
          </a:prstGeom>
          <a:noFill/>
          <a:ln w="19050" algn="ctr">
            <a:solidFill>
              <a:srgbClr val="FF0000"/>
            </a:solidFill>
            <a:round/>
            <a:headEnd/>
            <a:tailEnd type="triangle" w="lg" len="lg"/>
          </a:ln>
          <a:extLst>
            <a:ext uri="{909E8E84-426E-40DD-AFC4-6F175D3DCCD1}">
              <a14:hiddenFill xmlns:a14="http://schemas.microsoft.com/office/drawing/2010/main">
                <a:noFill/>
              </a14:hiddenFill>
            </a:ext>
          </a:extLst>
        </p:spPr>
      </p:cxnSp>
      <p:sp>
        <p:nvSpPr>
          <p:cNvPr id="81" name="Oval 16"/>
          <p:cNvSpPr/>
          <p:nvPr/>
        </p:nvSpPr>
        <p:spPr bwMode="auto">
          <a:xfrm>
            <a:off x="9164639" y="3789363"/>
            <a:ext cx="136525" cy="119062"/>
          </a:xfrm>
          <a:prstGeom prst="ellipse">
            <a:avLst/>
          </a:prstGeom>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82" name="Straight Arrow Connector 26"/>
          <p:cNvCxnSpPr>
            <a:cxnSpLocks noChangeShapeType="1"/>
          </p:cNvCxnSpPr>
          <p:nvPr/>
        </p:nvCxnSpPr>
        <p:spPr bwMode="auto">
          <a:xfrm>
            <a:off x="8526464" y="2720975"/>
            <a:ext cx="300037" cy="196850"/>
          </a:xfrm>
          <a:prstGeom prst="straightConnector1">
            <a:avLst/>
          </a:prstGeom>
          <a:noFill/>
          <a:ln w="19050" algn="ctr">
            <a:solidFill>
              <a:srgbClr val="FF0000"/>
            </a:solidFill>
            <a:round/>
            <a:headEnd/>
            <a:tailEnd type="triangle" w="lg" len="lg"/>
          </a:ln>
          <a:extLst>
            <a:ext uri="{909E8E84-426E-40DD-AFC4-6F175D3DCCD1}">
              <a14:hiddenFill xmlns:a14="http://schemas.microsoft.com/office/drawing/2010/main">
                <a:noFill/>
              </a14:hiddenFill>
            </a:ext>
          </a:extLst>
        </p:spPr>
      </p:cxnSp>
      <p:cxnSp>
        <p:nvCxnSpPr>
          <p:cNvPr id="83" name="Straight Arrow Connector 27"/>
          <p:cNvCxnSpPr>
            <a:cxnSpLocks noChangeShapeType="1"/>
            <a:stCxn id="88" idx="4"/>
          </p:cNvCxnSpPr>
          <p:nvPr/>
        </p:nvCxnSpPr>
        <p:spPr bwMode="auto">
          <a:xfrm flipH="1">
            <a:off x="8924925" y="2693989"/>
            <a:ext cx="293688" cy="223837"/>
          </a:xfrm>
          <a:prstGeom prst="straightConnector1">
            <a:avLst/>
          </a:prstGeom>
          <a:noFill/>
          <a:ln w="19050" algn="ctr">
            <a:solidFill>
              <a:srgbClr val="FF0000"/>
            </a:solidFill>
            <a:round/>
            <a:headEnd/>
            <a:tailEnd type="triangle" w="lg" len="lg"/>
          </a:ln>
          <a:extLst>
            <a:ext uri="{909E8E84-426E-40DD-AFC4-6F175D3DCCD1}">
              <a14:hiddenFill xmlns:a14="http://schemas.microsoft.com/office/drawing/2010/main">
                <a:noFill/>
              </a14:hiddenFill>
            </a:ext>
          </a:extLst>
        </p:spPr>
      </p:cxnSp>
      <p:sp>
        <p:nvSpPr>
          <p:cNvPr id="84" name="Oval 19"/>
          <p:cNvSpPr/>
          <p:nvPr/>
        </p:nvSpPr>
        <p:spPr bwMode="auto">
          <a:xfrm>
            <a:off x="8805863" y="2879725"/>
            <a:ext cx="139700" cy="12065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85" name="Oval 19"/>
          <p:cNvSpPr/>
          <p:nvPr/>
        </p:nvSpPr>
        <p:spPr bwMode="auto">
          <a:xfrm>
            <a:off x="8805863" y="2887664"/>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86" name="Straight Arrow Connector 24"/>
          <p:cNvCxnSpPr>
            <a:endCxn id="90" idx="1"/>
          </p:cNvCxnSpPr>
          <p:nvPr/>
        </p:nvCxnSpPr>
        <p:spPr bwMode="auto">
          <a:xfrm flipH="1">
            <a:off x="8485188" y="2987676"/>
            <a:ext cx="342900" cy="238125"/>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7" name="Straight Arrow Connector 25"/>
          <p:cNvCxnSpPr/>
          <p:nvPr/>
        </p:nvCxnSpPr>
        <p:spPr bwMode="auto">
          <a:xfrm rot="16200000" flipH="1">
            <a:off x="8970963" y="2943225"/>
            <a:ext cx="209550" cy="298450"/>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88" name="Oval 19"/>
          <p:cNvSpPr/>
          <p:nvPr/>
        </p:nvSpPr>
        <p:spPr bwMode="auto">
          <a:xfrm>
            <a:off x="9148763" y="2576514"/>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89" name="Oval 19"/>
          <p:cNvSpPr/>
          <p:nvPr/>
        </p:nvSpPr>
        <p:spPr bwMode="auto">
          <a:xfrm>
            <a:off x="8455025" y="2608263"/>
            <a:ext cx="139700" cy="119062"/>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90" name="Oval 19"/>
          <p:cNvSpPr/>
          <p:nvPr/>
        </p:nvSpPr>
        <p:spPr bwMode="auto">
          <a:xfrm>
            <a:off x="8464550" y="3208338"/>
            <a:ext cx="139700"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91" name="Oval 19"/>
          <p:cNvSpPr/>
          <p:nvPr/>
        </p:nvSpPr>
        <p:spPr bwMode="auto">
          <a:xfrm>
            <a:off x="8450263" y="3786188"/>
            <a:ext cx="139700"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92" name="Oval 19"/>
          <p:cNvSpPr/>
          <p:nvPr/>
        </p:nvSpPr>
        <p:spPr bwMode="auto">
          <a:xfrm>
            <a:off x="9166226" y="3182938"/>
            <a:ext cx="138113"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93" name="Oval 19"/>
          <p:cNvSpPr/>
          <p:nvPr/>
        </p:nvSpPr>
        <p:spPr bwMode="auto">
          <a:xfrm>
            <a:off x="7608888" y="2598739"/>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94" name="Straight Arrow Connector 24"/>
          <p:cNvCxnSpPr/>
          <p:nvPr/>
        </p:nvCxnSpPr>
        <p:spPr bwMode="auto">
          <a:xfrm rot="5400000">
            <a:off x="7377113" y="2655888"/>
            <a:ext cx="209550" cy="2984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5" name="Straight Arrow Connector 25"/>
          <p:cNvCxnSpPr/>
          <p:nvPr/>
        </p:nvCxnSpPr>
        <p:spPr bwMode="auto">
          <a:xfrm rot="16200000" flipH="1">
            <a:off x="7774782" y="2655095"/>
            <a:ext cx="209550" cy="300037"/>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96" name="Straight Arrow Connector 26"/>
          <p:cNvCxnSpPr>
            <a:cxnSpLocks noChangeShapeType="1"/>
          </p:cNvCxnSpPr>
          <p:nvPr/>
        </p:nvCxnSpPr>
        <p:spPr bwMode="auto">
          <a:xfrm>
            <a:off x="7342188" y="3616325"/>
            <a:ext cx="298450" cy="196850"/>
          </a:xfrm>
          <a:prstGeom prst="straightConnector1">
            <a:avLst/>
          </a:prstGeom>
          <a:noFill/>
          <a:ln w="19050" algn="ctr">
            <a:solidFill>
              <a:schemeClr val="accent2">
                <a:lumMod val="75000"/>
              </a:schemeClr>
            </a:solidFill>
            <a:round/>
            <a:headEnd/>
            <a:tailEnd type="triangle" w="lg" len="lg"/>
          </a:ln>
          <a:extLst>
            <a:ext uri="{909E8E84-426E-40DD-AFC4-6F175D3DCCD1}">
              <a14:hiddenFill xmlns:a14="http://schemas.microsoft.com/office/drawing/2010/main">
                <a:noFill/>
              </a14:hiddenFill>
            </a:ext>
          </a:extLst>
        </p:spPr>
      </p:cxnSp>
      <p:cxnSp>
        <p:nvCxnSpPr>
          <p:cNvPr id="97" name="Straight Arrow Connector 27"/>
          <p:cNvCxnSpPr>
            <a:cxnSpLocks noChangeShapeType="1"/>
          </p:cNvCxnSpPr>
          <p:nvPr/>
        </p:nvCxnSpPr>
        <p:spPr bwMode="auto">
          <a:xfrm flipH="1">
            <a:off x="7739064" y="3616325"/>
            <a:ext cx="300037"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sp>
        <p:nvSpPr>
          <p:cNvPr id="98" name="Oval 19"/>
          <p:cNvSpPr/>
          <p:nvPr/>
        </p:nvSpPr>
        <p:spPr bwMode="auto">
          <a:xfrm>
            <a:off x="7620000" y="3775075"/>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99" name="Straight Arrow Connector 26"/>
          <p:cNvCxnSpPr>
            <a:cxnSpLocks noChangeShapeType="1"/>
            <a:stCxn id="106" idx="4"/>
          </p:cNvCxnSpPr>
          <p:nvPr/>
        </p:nvCxnSpPr>
        <p:spPr bwMode="auto">
          <a:xfrm>
            <a:off x="7331075" y="3011488"/>
            <a:ext cx="298450" cy="20320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00" name="Straight Arrow Connector 27"/>
          <p:cNvCxnSpPr>
            <a:cxnSpLocks noChangeShapeType="1"/>
            <a:stCxn id="105" idx="4"/>
          </p:cNvCxnSpPr>
          <p:nvPr/>
        </p:nvCxnSpPr>
        <p:spPr bwMode="auto">
          <a:xfrm flipH="1">
            <a:off x="7727950" y="2990850"/>
            <a:ext cx="293688" cy="223838"/>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sp>
        <p:nvSpPr>
          <p:cNvPr id="101" name="Oval 19"/>
          <p:cNvSpPr/>
          <p:nvPr/>
        </p:nvSpPr>
        <p:spPr bwMode="auto">
          <a:xfrm>
            <a:off x="7608888" y="3175000"/>
            <a:ext cx="139700" cy="122238"/>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02" name="Oval 19"/>
          <p:cNvSpPr/>
          <p:nvPr/>
        </p:nvSpPr>
        <p:spPr bwMode="auto">
          <a:xfrm>
            <a:off x="7608888" y="3182939"/>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03" name="Straight Arrow Connector 24"/>
          <p:cNvCxnSpPr>
            <a:endCxn id="107" idx="0"/>
          </p:cNvCxnSpPr>
          <p:nvPr/>
        </p:nvCxnSpPr>
        <p:spPr bwMode="auto">
          <a:xfrm flipH="1">
            <a:off x="7318375" y="3282950"/>
            <a:ext cx="312738" cy="222250"/>
          </a:xfrm>
          <a:prstGeom prst="straightConnector1">
            <a:avLst/>
          </a:prstGeom>
          <a:ln w="19050">
            <a:solidFill>
              <a:schemeClr val="accent2">
                <a:lumMod val="75000"/>
              </a:schemeClr>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04" name="Straight Arrow Connector 25"/>
          <p:cNvCxnSpPr/>
          <p:nvPr/>
        </p:nvCxnSpPr>
        <p:spPr bwMode="auto">
          <a:xfrm rot="16200000" flipH="1">
            <a:off x="7773988" y="3238500"/>
            <a:ext cx="209550" cy="2984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105" name="Oval 19"/>
          <p:cNvSpPr/>
          <p:nvPr/>
        </p:nvSpPr>
        <p:spPr bwMode="auto">
          <a:xfrm>
            <a:off x="7951788" y="2871788"/>
            <a:ext cx="139700" cy="119062"/>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06" name="Oval 19"/>
          <p:cNvSpPr/>
          <p:nvPr/>
        </p:nvSpPr>
        <p:spPr bwMode="auto">
          <a:xfrm>
            <a:off x="7261225" y="2894014"/>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07" name="Oval 19"/>
          <p:cNvSpPr/>
          <p:nvPr/>
        </p:nvSpPr>
        <p:spPr bwMode="auto">
          <a:xfrm>
            <a:off x="7248526" y="3505200"/>
            <a:ext cx="138113"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08" name="Oval 19"/>
          <p:cNvSpPr/>
          <p:nvPr/>
        </p:nvSpPr>
        <p:spPr bwMode="auto">
          <a:xfrm>
            <a:off x="7969250" y="3478214"/>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09" name="Oval 19"/>
          <p:cNvSpPr/>
          <p:nvPr/>
        </p:nvSpPr>
        <p:spPr bwMode="auto">
          <a:xfrm>
            <a:off x="7172326" y="2316164"/>
            <a:ext cx="138113"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10" name="Oval 19"/>
          <p:cNvSpPr/>
          <p:nvPr/>
        </p:nvSpPr>
        <p:spPr bwMode="auto">
          <a:xfrm>
            <a:off x="7108825" y="405765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11" name="Straight Arrow Connector 24"/>
          <p:cNvCxnSpPr>
            <a:stCxn id="109" idx="5"/>
          </p:cNvCxnSpPr>
          <p:nvPr/>
        </p:nvCxnSpPr>
        <p:spPr bwMode="auto">
          <a:xfrm>
            <a:off x="7291389" y="2420938"/>
            <a:ext cx="395287" cy="1968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12" name="Straight Arrow Connector 24"/>
          <p:cNvCxnSpPr>
            <a:stCxn id="109" idx="3"/>
            <a:endCxn id="69" idx="0"/>
          </p:cNvCxnSpPr>
          <p:nvPr/>
        </p:nvCxnSpPr>
        <p:spPr bwMode="auto">
          <a:xfrm flipH="1">
            <a:off x="6842125" y="2420939"/>
            <a:ext cx="350838" cy="758825"/>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13" name="Straight Arrow Connector 24"/>
          <p:cNvCxnSpPr>
            <a:stCxn id="69" idx="4"/>
            <a:endCxn id="110" idx="1"/>
          </p:cNvCxnSpPr>
          <p:nvPr/>
        </p:nvCxnSpPr>
        <p:spPr bwMode="auto">
          <a:xfrm>
            <a:off x="6842125" y="3300414"/>
            <a:ext cx="287338" cy="776287"/>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14" name="Straight Arrow Connector 24"/>
          <p:cNvCxnSpPr>
            <a:stCxn id="98" idx="4"/>
            <a:endCxn id="110" idx="6"/>
          </p:cNvCxnSpPr>
          <p:nvPr/>
        </p:nvCxnSpPr>
        <p:spPr bwMode="auto">
          <a:xfrm flipH="1">
            <a:off x="7248526" y="3897313"/>
            <a:ext cx="441325" cy="2222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115" name="Oval 19"/>
          <p:cNvSpPr/>
          <p:nvPr/>
        </p:nvSpPr>
        <p:spPr bwMode="auto">
          <a:xfrm>
            <a:off x="8023225" y="1782764"/>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16" name="Oval 19"/>
          <p:cNvSpPr/>
          <p:nvPr/>
        </p:nvSpPr>
        <p:spPr bwMode="auto">
          <a:xfrm>
            <a:off x="8023225" y="457200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17" name="Straight Arrow Connector 24"/>
          <p:cNvCxnSpPr>
            <a:stCxn id="115" idx="5"/>
            <a:endCxn id="71" idx="1"/>
          </p:cNvCxnSpPr>
          <p:nvPr/>
        </p:nvCxnSpPr>
        <p:spPr bwMode="auto">
          <a:xfrm>
            <a:off x="8142288" y="1887539"/>
            <a:ext cx="684212" cy="433387"/>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18" name="Straight Arrow Connector 24"/>
          <p:cNvCxnSpPr>
            <a:stCxn id="115" idx="3"/>
            <a:endCxn id="109" idx="0"/>
          </p:cNvCxnSpPr>
          <p:nvPr/>
        </p:nvCxnSpPr>
        <p:spPr bwMode="auto">
          <a:xfrm flipH="1">
            <a:off x="7242175" y="1887539"/>
            <a:ext cx="801688" cy="428625"/>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19" name="Straight Arrow Connector 24"/>
          <p:cNvCxnSpPr>
            <a:stCxn id="110" idx="5"/>
            <a:endCxn id="116" idx="2"/>
          </p:cNvCxnSpPr>
          <p:nvPr/>
        </p:nvCxnSpPr>
        <p:spPr bwMode="auto">
          <a:xfrm>
            <a:off x="7227889" y="4162425"/>
            <a:ext cx="795337" cy="471488"/>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20" name="Straight Arrow Connector 24"/>
          <p:cNvCxnSpPr>
            <a:stCxn id="70" idx="4"/>
            <a:endCxn id="116" idx="6"/>
          </p:cNvCxnSpPr>
          <p:nvPr/>
        </p:nvCxnSpPr>
        <p:spPr bwMode="auto">
          <a:xfrm flipH="1">
            <a:off x="8162925" y="4146551"/>
            <a:ext cx="723900" cy="487363"/>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121" name="Oval 19"/>
          <p:cNvSpPr/>
          <p:nvPr/>
        </p:nvSpPr>
        <p:spPr bwMode="auto">
          <a:xfrm>
            <a:off x="7185025" y="137160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22" name="Oval 19"/>
          <p:cNvSpPr/>
          <p:nvPr/>
        </p:nvSpPr>
        <p:spPr bwMode="auto">
          <a:xfrm>
            <a:off x="7032625" y="5029200"/>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23" name="Oval 19"/>
          <p:cNvSpPr/>
          <p:nvPr/>
        </p:nvSpPr>
        <p:spPr bwMode="auto">
          <a:xfrm>
            <a:off x="6181726" y="3200400"/>
            <a:ext cx="138113"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24" name="Straight Arrow Connector 24"/>
          <p:cNvCxnSpPr>
            <a:stCxn id="121" idx="3"/>
            <a:endCxn id="123" idx="7"/>
          </p:cNvCxnSpPr>
          <p:nvPr/>
        </p:nvCxnSpPr>
        <p:spPr bwMode="auto">
          <a:xfrm flipH="1">
            <a:off x="6300789" y="1476375"/>
            <a:ext cx="904875" cy="1741488"/>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25" name="Straight Arrow Connector 24"/>
          <p:cNvCxnSpPr>
            <a:stCxn id="123" idx="4"/>
            <a:endCxn id="122" idx="1"/>
          </p:cNvCxnSpPr>
          <p:nvPr/>
        </p:nvCxnSpPr>
        <p:spPr bwMode="auto">
          <a:xfrm>
            <a:off x="6251575" y="3322639"/>
            <a:ext cx="801688" cy="1724025"/>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26" name="Straight Arrow Connector 24"/>
          <p:cNvCxnSpPr>
            <a:stCxn id="121" idx="5"/>
            <a:endCxn id="115" idx="1"/>
          </p:cNvCxnSpPr>
          <p:nvPr/>
        </p:nvCxnSpPr>
        <p:spPr bwMode="auto">
          <a:xfrm>
            <a:off x="7304089" y="1476375"/>
            <a:ext cx="739775" cy="3238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27" name="Straight Arrow Connector 24"/>
          <p:cNvCxnSpPr>
            <a:stCxn id="116" idx="4"/>
            <a:endCxn id="122" idx="6"/>
          </p:cNvCxnSpPr>
          <p:nvPr/>
        </p:nvCxnSpPr>
        <p:spPr bwMode="auto">
          <a:xfrm flipH="1">
            <a:off x="7172325" y="4694239"/>
            <a:ext cx="920750" cy="396875"/>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132" name="TextBox 94"/>
          <p:cNvSpPr txBox="1">
            <a:spLocks noChangeArrowheads="1"/>
          </p:cNvSpPr>
          <p:nvPr/>
        </p:nvSpPr>
        <p:spPr bwMode="auto">
          <a:xfrm>
            <a:off x="7084162" y="2971801"/>
            <a:ext cx="3834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dirty="0"/>
              <a:t>12</a:t>
            </a:r>
          </a:p>
        </p:txBody>
      </p:sp>
      <p:sp>
        <p:nvSpPr>
          <p:cNvPr id="133" name="TextBox 94"/>
          <p:cNvSpPr txBox="1">
            <a:spLocks noChangeArrowheads="1"/>
          </p:cNvSpPr>
          <p:nvPr/>
        </p:nvSpPr>
        <p:spPr bwMode="auto">
          <a:xfrm>
            <a:off x="7848600" y="2971801"/>
            <a:ext cx="3834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dirty="0"/>
              <a:t>10</a:t>
            </a:r>
          </a:p>
        </p:txBody>
      </p:sp>
      <p:sp>
        <p:nvSpPr>
          <p:cNvPr id="134" name="TextBox 92"/>
          <p:cNvSpPr txBox="1">
            <a:spLocks noChangeArrowheads="1"/>
          </p:cNvSpPr>
          <p:nvPr/>
        </p:nvSpPr>
        <p:spPr bwMode="auto">
          <a:xfrm>
            <a:off x="7869238" y="3654426"/>
            <a:ext cx="284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dirty="0"/>
              <a:t>1</a:t>
            </a:r>
          </a:p>
        </p:txBody>
      </p:sp>
      <p:sp>
        <p:nvSpPr>
          <p:cNvPr id="135" name="TextBox 92"/>
          <p:cNvSpPr txBox="1">
            <a:spLocks noChangeArrowheads="1"/>
          </p:cNvSpPr>
          <p:nvPr/>
        </p:nvSpPr>
        <p:spPr bwMode="auto">
          <a:xfrm>
            <a:off x="6726238" y="3581401"/>
            <a:ext cx="284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dirty="0"/>
              <a:t>9</a:t>
            </a:r>
          </a:p>
        </p:txBody>
      </p:sp>
      <p:sp>
        <p:nvSpPr>
          <p:cNvPr id="136" name="TextBox 92"/>
          <p:cNvSpPr txBox="1">
            <a:spLocks noChangeArrowheads="1"/>
          </p:cNvSpPr>
          <p:nvPr/>
        </p:nvSpPr>
        <p:spPr bwMode="auto">
          <a:xfrm>
            <a:off x="6324600" y="3962401"/>
            <a:ext cx="284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dirty="0"/>
              <a:t>8</a:t>
            </a:r>
          </a:p>
        </p:txBody>
      </p:sp>
      <p:pic>
        <p:nvPicPr>
          <p:cNvPr id="137" name="Picture 319" descr="machine"/>
          <p:cNvPicPr>
            <a:picLocks noChangeAspect="1" noChangeArrowheads="1"/>
          </p:cNvPicPr>
          <p:nvPr/>
        </p:nvPicPr>
        <p:blipFill>
          <a:blip r:embed="rId2">
            <a:extLst>
              <a:ext uri="{28A0092B-C50C-407E-A947-70E740481C1C}">
                <a14:useLocalDpi xmlns:a14="http://schemas.microsoft.com/office/drawing/2010/main" val="0"/>
              </a:ext>
            </a:extLst>
          </a:blip>
          <a:srcRect r="88333" b="86667"/>
          <a:stretch>
            <a:fillRect/>
          </a:stretch>
        </p:blipFill>
        <p:spPr bwMode="auto">
          <a:xfrm>
            <a:off x="2987676" y="5257920"/>
            <a:ext cx="876205" cy="56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8" name="Picture 319" descr="machine"/>
          <p:cNvPicPr>
            <a:picLocks noChangeAspect="1" noChangeArrowheads="1"/>
          </p:cNvPicPr>
          <p:nvPr/>
        </p:nvPicPr>
        <p:blipFill>
          <a:blip r:embed="rId2">
            <a:extLst>
              <a:ext uri="{28A0092B-C50C-407E-A947-70E740481C1C}">
                <a14:useLocalDpi xmlns:a14="http://schemas.microsoft.com/office/drawing/2010/main" val="0"/>
              </a:ext>
            </a:extLst>
          </a:blip>
          <a:srcRect r="88333" b="86667"/>
          <a:stretch>
            <a:fillRect/>
          </a:stretch>
        </p:blipFill>
        <p:spPr bwMode="auto">
          <a:xfrm>
            <a:off x="7071715" y="5289538"/>
            <a:ext cx="749300" cy="481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 name="TextBox 138"/>
          <p:cNvSpPr txBox="1"/>
          <p:nvPr/>
        </p:nvSpPr>
        <p:spPr>
          <a:xfrm>
            <a:off x="3893410" y="5345717"/>
            <a:ext cx="1082348" cy="369332"/>
          </a:xfrm>
          <a:prstGeom prst="rect">
            <a:avLst/>
          </a:prstGeom>
          <a:noFill/>
        </p:spPr>
        <p:txBody>
          <a:bodyPr wrap="none" rtlCol="0">
            <a:spAutoFit/>
          </a:bodyPr>
          <a:lstStyle/>
          <a:p>
            <a:r>
              <a:rPr lang="en-US" dirty="0"/>
              <a:t>4 probes</a:t>
            </a:r>
          </a:p>
        </p:txBody>
      </p:sp>
      <p:sp>
        <p:nvSpPr>
          <p:cNvPr id="140" name="TextBox 139"/>
          <p:cNvSpPr txBox="1"/>
          <p:nvPr/>
        </p:nvSpPr>
        <p:spPr>
          <a:xfrm>
            <a:off x="7923376" y="5301536"/>
            <a:ext cx="1082348" cy="369332"/>
          </a:xfrm>
          <a:prstGeom prst="rect">
            <a:avLst/>
          </a:prstGeom>
          <a:noFill/>
        </p:spPr>
        <p:txBody>
          <a:bodyPr wrap="none" rtlCol="0">
            <a:spAutoFit/>
          </a:bodyPr>
          <a:lstStyle/>
          <a:p>
            <a:r>
              <a:rPr lang="en-US" dirty="0"/>
              <a:t>5 probes</a:t>
            </a:r>
          </a:p>
        </p:txBody>
      </p:sp>
      <p:sp>
        <p:nvSpPr>
          <p:cNvPr id="141" name="TextBox 91"/>
          <p:cNvSpPr txBox="1">
            <a:spLocks noChangeArrowheads="1"/>
          </p:cNvSpPr>
          <p:nvPr/>
        </p:nvSpPr>
        <p:spPr bwMode="auto">
          <a:xfrm>
            <a:off x="4953000" y="2590801"/>
            <a:ext cx="284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dirty="0"/>
              <a:t>6</a:t>
            </a:r>
          </a:p>
        </p:txBody>
      </p:sp>
    </p:spTree>
    <p:extLst>
      <p:ext uri="{BB962C8B-B14F-4D97-AF65-F5344CB8AC3E}">
        <p14:creationId xmlns:p14="http://schemas.microsoft.com/office/powerpoint/2010/main" val="7037177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981200" y="111126"/>
            <a:ext cx="8229600" cy="574675"/>
          </a:xfrm>
        </p:spPr>
        <p:txBody>
          <a:bodyPr/>
          <a:lstStyle/>
          <a:p>
            <a:pPr eaLnBrk="1" hangingPunct="1"/>
            <a:r>
              <a:rPr lang="en-US"/>
              <a:t>Partitioning Algorithm</a:t>
            </a:r>
          </a:p>
        </p:txBody>
      </p:sp>
      <p:sp>
        <p:nvSpPr>
          <p:cNvPr id="17411" name="Content Placeholder 2"/>
          <p:cNvSpPr>
            <a:spLocks noGrp="1"/>
          </p:cNvSpPr>
          <p:nvPr>
            <p:ph idx="1"/>
          </p:nvPr>
        </p:nvSpPr>
        <p:spPr/>
        <p:txBody>
          <a:bodyPr/>
          <a:lstStyle/>
          <a:p>
            <a:pPr eaLnBrk="1" hangingPunct="1"/>
            <a:r>
              <a:rPr lang="en-US"/>
              <a:t>The partitioning combines the paths that pass through same diamonds and triangles into one task</a:t>
            </a:r>
          </a:p>
          <a:p>
            <a:pPr lvl="1" eaLnBrk="1" hangingPunct="1"/>
            <a:r>
              <a:rPr lang="en-US"/>
              <a:t>These paths share lot of overlapping probes and best suited for profiling in the same core</a:t>
            </a:r>
          </a:p>
          <a:p>
            <a:pPr eaLnBrk="1" hangingPunct="1"/>
            <a:endParaRPr lang="en-US"/>
          </a:p>
        </p:txBody>
      </p:sp>
      <p:sp>
        <p:nvSpPr>
          <p:cNvPr id="17412" name="TextBox 10"/>
          <p:cNvSpPr txBox="1">
            <a:spLocks noChangeArrowheads="1"/>
          </p:cNvSpPr>
          <p:nvPr/>
        </p:nvSpPr>
        <p:spPr bwMode="auto">
          <a:xfrm>
            <a:off x="5291138" y="3595688"/>
            <a:ext cx="4492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v12</a:t>
            </a:r>
          </a:p>
        </p:txBody>
      </p:sp>
      <p:sp>
        <p:nvSpPr>
          <p:cNvPr id="17413" name="TextBox 11"/>
          <p:cNvSpPr txBox="1">
            <a:spLocks noChangeArrowheads="1"/>
          </p:cNvSpPr>
          <p:nvPr/>
        </p:nvSpPr>
        <p:spPr bwMode="auto">
          <a:xfrm>
            <a:off x="4945063" y="3971926"/>
            <a:ext cx="4492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v13</a:t>
            </a:r>
          </a:p>
        </p:txBody>
      </p:sp>
      <p:sp>
        <p:nvSpPr>
          <p:cNvPr id="17414" name="TextBox 12"/>
          <p:cNvSpPr txBox="1">
            <a:spLocks noChangeArrowheads="1"/>
          </p:cNvSpPr>
          <p:nvPr/>
        </p:nvSpPr>
        <p:spPr bwMode="auto">
          <a:xfrm>
            <a:off x="5295901" y="5456238"/>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v21</a:t>
            </a:r>
          </a:p>
        </p:txBody>
      </p:sp>
      <p:sp>
        <p:nvSpPr>
          <p:cNvPr id="7" name="Oval 14"/>
          <p:cNvSpPr/>
          <p:nvPr/>
        </p:nvSpPr>
        <p:spPr bwMode="auto">
          <a:xfrm>
            <a:off x="3181350" y="4606925"/>
            <a:ext cx="139700" cy="120650"/>
          </a:xfrm>
          <a:prstGeom prst="ellipse">
            <a:avLst/>
          </a:prstGeom>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8" name="Oval 16"/>
          <p:cNvSpPr/>
          <p:nvPr/>
        </p:nvSpPr>
        <p:spPr bwMode="auto">
          <a:xfrm>
            <a:off x="5226050" y="5456238"/>
            <a:ext cx="139700" cy="117475"/>
          </a:xfrm>
          <a:prstGeom prst="ellipse">
            <a:avLst/>
          </a:prstGeom>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9" name="Oval 19"/>
          <p:cNvSpPr/>
          <p:nvPr/>
        </p:nvSpPr>
        <p:spPr bwMode="auto">
          <a:xfrm>
            <a:off x="5214938" y="3729037"/>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7418" name="TextBox 22"/>
          <p:cNvSpPr txBox="1">
            <a:spLocks noChangeArrowheads="1"/>
          </p:cNvSpPr>
          <p:nvPr/>
        </p:nvSpPr>
        <p:spPr bwMode="auto">
          <a:xfrm>
            <a:off x="5365751" y="4857751"/>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v18</a:t>
            </a:r>
          </a:p>
        </p:txBody>
      </p:sp>
      <p:cxnSp>
        <p:nvCxnSpPr>
          <p:cNvPr id="11" name="Straight Arrow Connector 24"/>
          <p:cNvCxnSpPr/>
          <p:nvPr/>
        </p:nvCxnSpPr>
        <p:spPr bwMode="auto">
          <a:xfrm rot="5400000">
            <a:off x="4983957" y="3786981"/>
            <a:ext cx="207962" cy="2984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2" name="Straight Arrow Connector 25"/>
          <p:cNvCxnSpPr/>
          <p:nvPr/>
        </p:nvCxnSpPr>
        <p:spPr bwMode="auto">
          <a:xfrm rot="16200000" flipH="1">
            <a:off x="5380832" y="3786981"/>
            <a:ext cx="207962" cy="298450"/>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421" name="Straight Arrow Connector 26"/>
          <p:cNvCxnSpPr>
            <a:cxnSpLocks noChangeShapeType="1"/>
          </p:cNvCxnSpPr>
          <p:nvPr/>
        </p:nvCxnSpPr>
        <p:spPr bwMode="auto">
          <a:xfrm>
            <a:off x="4948238" y="4748212"/>
            <a:ext cx="298450"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7422" name="Straight Arrow Connector 27"/>
          <p:cNvCxnSpPr>
            <a:cxnSpLocks noChangeShapeType="1"/>
          </p:cNvCxnSpPr>
          <p:nvPr/>
        </p:nvCxnSpPr>
        <p:spPr bwMode="auto">
          <a:xfrm flipH="1">
            <a:off x="5345113" y="4748212"/>
            <a:ext cx="298450"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sp>
        <p:nvSpPr>
          <p:cNvPr id="17423" name="TextBox 28"/>
          <p:cNvSpPr txBox="1">
            <a:spLocks noChangeArrowheads="1"/>
          </p:cNvSpPr>
          <p:nvPr/>
        </p:nvSpPr>
        <p:spPr bwMode="auto">
          <a:xfrm>
            <a:off x="5645151" y="3968751"/>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v14</a:t>
            </a:r>
          </a:p>
        </p:txBody>
      </p:sp>
      <p:sp>
        <p:nvSpPr>
          <p:cNvPr id="17424" name="TextBox 11"/>
          <p:cNvSpPr txBox="1">
            <a:spLocks noChangeArrowheads="1"/>
          </p:cNvSpPr>
          <p:nvPr/>
        </p:nvSpPr>
        <p:spPr bwMode="auto">
          <a:xfrm>
            <a:off x="4956176" y="5159376"/>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v19</a:t>
            </a:r>
          </a:p>
        </p:txBody>
      </p:sp>
      <p:sp>
        <p:nvSpPr>
          <p:cNvPr id="17" name="Oval 19"/>
          <p:cNvSpPr/>
          <p:nvPr/>
        </p:nvSpPr>
        <p:spPr bwMode="auto">
          <a:xfrm>
            <a:off x="5226050" y="4905376"/>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17426" name="Straight Arrow Connector 24"/>
          <p:cNvCxnSpPr>
            <a:cxnSpLocks noChangeShapeType="1"/>
          </p:cNvCxnSpPr>
          <p:nvPr/>
        </p:nvCxnSpPr>
        <p:spPr bwMode="auto">
          <a:xfrm flipH="1">
            <a:off x="4948238" y="5008563"/>
            <a:ext cx="298450" cy="207963"/>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7427" name="Straight Arrow Connector 25"/>
          <p:cNvCxnSpPr>
            <a:cxnSpLocks noChangeShapeType="1"/>
          </p:cNvCxnSpPr>
          <p:nvPr/>
        </p:nvCxnSpPr>
        <p:spPr bwMode="auto">
          <a:xfrm>
            <a:off x="5345113" y="5008563"/>
            <a:ext cx="298450" cy="207963"/>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20" name="Straight Arrow Connector 26"/>
          <p:cNvCxnSpPr/>
          <p:nvPr/>
        </p:nvCxnSpPr>
        <p:spPr bwMode="auto">
          <a:xfrm rot="16200000" flipH="1">
            <a:off x="4996656" y="5285581"/>
            <a:ext cx="198438" cy="2984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429" name="Straight Arrow Connector 27"/>
          <p:cNvCxnSpPr>
            <a:cxnSpLocks noChangeShapeType="1"/>
          </p:cNvCxnSpPr>
          <p:nvPr/>
        </p:nvCxnSpPr>
        <p:spPr bwMode="auto">
          <a:xfrm flipH="1">
            <a:off x="5345113" y="5335587"/>
            <a:ext cx="298450" cy="198438"/>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sp>
        <p:nvSpPr>
          <p:cNvPr id="17430" name="TextBox 28"/>
          <p:cNvSpPr txBox="1">
            <a:spLocks noChangeArrowheads="1"/>
          </p:cNvSpPr>
          <p:nvPr/>
        </p:nvSpPr>
        <p:spPr bwMode="auto">
          <a:xfrm>
            <a:off x="5713413" y="5156201"/>
            <a:ext cx="4492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v20</a:t>
            </a:r>
          </a:p>
        </p:txBody>
      </p:sp>
      <p:sp>
        <p:nvSpPr>
          <p:cNvPr id="23" name="Oval 16"/>
          <p:cNvSpPr/>
          <p:nvPr/>
        </p:nvSpPr>
        <p:spPr bwMode="auto">
          <a:xfrm>
            <a:off x="5573714" y="5216525"/>
            <a:ext cx="136525" cy="119062"/>
          </a:xfrm>
          <a:prstGeom prst="ellipse">
            <a:avLst/>
          </a:prstGeom>
          <a:ln/>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7432" name="TextBox 22"/>
          <p:cNvSpPr txBox="1">
            <a:spLocks noChangeArrowheads="1"/>
          </p:cNvSpPr>
          <p:nvPr/>
        </p:nvSpPr>
        <p:spPr bwMode="auto">
          <a:xfrm>
            <a:off x="5354639" y="4257676"/>
            <a:ext cx="4476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v15</a:t>
            </a:r>
          </a:p>
        </p:txBody>
      </p:sp>
      <p:cxnSp>
        <p:nvCxnSpPr>
          <p:cNvPr id="17433" name="Straight Arrow Connector 26"/>
          <p:cNvCxnSpPr>
            <a:cxnSpLocks noChangeShapeType="1"/>
          </p:cNvCxnSpPr>
          <p:nvPr/>
        </p:nvCxnSpPr>
        <p:spPr bwMode="auto">
          <a:xfrm>
            <a:off x="4935539" y="4148137"/>
            <a:ext cx="300037"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7434" name="Straight Arrow Connector 27"/>
          <p:cNvCxnSpPr>
            <a:cxnSpLocks noChangeShapeType="1"/>
            <a:stCxn id="33" idx="4"/>
          </p:cNvCxnSpPr>
          <p:nvPr/>
        </p:nvCxnSpPr>
        <p:spPr bwMode="auto">
          <a:xfrm flipH="1">
            <a:off x="5334000" y="4121151"/>
            <a:ext cx="293688" cy="223837"/>
          </a:xfrm>
          <a:prstGeom prst="straightConnector1">
            <a:avLst/>
          </a:prstGeom>
          <a:noFill/>
          <a:ln w="19050" algn="ctr">
            <a:solidFill>
              <a:srgbClr val="FF0000"/>
            </a:solidFill>
            <a:round/>
            <a:headEnd/>
            <a:tailEnd type="triangle" w="lg" len="lg"/>
          </a:ln>
          <a:extLst>
            <a:ext uri="{909E8E84-426E-40DD-AFC4-6F175D3DCCD1}">
              <a14:hiddenFill xmlns:a14="http://schemas.microsoft.com/office/drawing/2010/main">
                <a:noFill/>
              </a14:hiddenFill>
            </a:ext>
          </a:extLst>
        </p:spPr>
      </p:cxnSp>
      <p:sp>
        <p:nvSpPr>
          <p:cNvPr id="27" name="Oval 19"/>
          <p:cNvSpPr/>
          <p:nvPr/>
        </p:nvSpPr>
        <p:spPr bwMode="auto">
          <a:xfrm>
            <a:off x="5214938" y="4306887"/>
            <a:ext cx="139700" cy="12065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7436" name="TextBox 11"/>
          <p:cNvSpPr txBox="1">
            <a:spLocks noChangeArrowheads="1"/>
          </p:cNvSpPr>
          <p:nvPr/>
        </p:nvSpPr>
        <p:spPr bwMode="auto">
          <a:xfrm>
            <a:off x="4945063" y="4567238"/>
            <a:ext cx="4492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v16</a:t>
            </a:r>
          </a:p>
        </p:txBody>
      </p:sp>
      <p:sp>
        <p:nvSpPr>
          <p:cNvPr id="29" name="Oval 19"/>
          <p:cNvSpPr/>
          <p:nvPr/>
        </p:nvSpPr>
        <p:spPr bwMode="auto">
          <a:xfrm>
            <a:off x="5214938" y="4314826"/>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30" name="Straight Arrow Connector 24"/>
          <p:cNvCxnSpPr>
            <a:endCxn id="35" idx="1"/>
          </p:cNvCxnSpPr>
          <p:nvPr/>
        </p:nvCxnSpPr>
        <p:spPr bwMode="auto">
          <a:xfrm flipH="1">
            <a:off x="4894263" y="4414838"/>
            <a:ext cx="342900" cy="238125"/>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1" name="Straight Arrow Connector 25"/>
          <p:cNvCxnSpPr/>
          <p:nvPr/>
        </p:nvCxnSpPr>
        <p:spPr bwMode="auto">
          <a:xfrm rot="16200000" flipH="1">
            <a:off x="5380038" y="4370387"/>
            <a:ext cx="209550" cy="2984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17440" name="TextBox 28"/>
          <p:cNvSpPr txBox="1">
            <a:spLocks noChangeArrowheads="1"/>
          </p:cNvSpPr>
          <p:nvPr/>
        </p:nvSpPr>
        <p:spPr bwMode="auto">
          <a:xfrm>
            <a:off x="5643563" y="4565651"/>
            <a:ext cx="4492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v17</a:t>
            </a:r>
          </a:p>
        </p:txBody>
      </p:sp>
      <p:sp>
        <p:nvSpPr>
          <p:cNvPr id="33" name="Oval 19"/>
          <p:cNvSpPr/>
          <p:nvPr/>
        </p:nvSpPr>
        <p:spPr bwMode="auto">
          <a:xfrm>
            <a:off x="5557838" y="4003676"/>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34" name="Oval 19"/>
          <p:cNvSpPr/>
          <p:nvPr/>
        </p:nvSpPr>
        <p:spPr bwMode="auto">
          <a:xfrm>
            <a:off x="4864100" y="4035425"/>
            <a:ext cx="139700" cy="119062"/>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35" name="Oval 19"/>
          <p:cNvSpPr/>
          <p:nvPr/>
        </p:nvSpPr>
        <p:spPr bwMode="auto">
          <a:xfrm>
            <a:off x="4873625" y="4635500"/>
            <a:ext cx="139700"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36" name="Oval 19"/>
          <p:cNvSpPr/>
          <p:nvPr/>
        </p:nvSpPr>
        <p:spPr bwMode="auto">
          <a:xfrm>
            <a:off x="4859338" y="5213350"/>
            <a:ext cx="139700"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37" name="Oval 19"/>
          <p:cNvSpPr/>
          <p:nvPr/>
        </p:nvSpPr>
        <p:spPr bwMode="auto">
          <a:xfrm>
            <a:off x="5575301" y="4610100"/>
            <a:ext cx="138113"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7447" name="TextBox 11"/>
          <p:cNvSpPr txBox="1">
            <a:spLocks noChangeArrowheads="1"/>
          </p:cNvSpPr>
          <p:nvPr/>
        </p:nvSpPr>
        <p:spPr bwMode="auto">
          <a:xfrm>
            <a:off x="3748089" y="4267201"/>
            <a:ext cx="3587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v5</a:t>
            </a:r>
          </a:p>
        </p:txBody>
      </p:sp>
      <p:sp>
        <p:nvSpPr>
          <p:cNvPr id="40" name="Oval 19"/>
          <p:cNvSpPr/>
          <p:nvPr/>
        </p:nvSpPr>
        <p:spPr bwMode="auto">
          <a:xfrm>
            <a:off x="4017963" y="4025901"/>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7449" name="TextBox 22"/>
          <p:cNvSpPr txBox="1">
            <a:spLocks noChangeArrowheads="1"/>
          </p:cNvSpPr>
          <p:nvPr/>
        </p:nvSpPr>
        <p:spPr bwMode="auto">
          <a:xfrm>
            <a:off x="4168776" y="5153026"/>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v10</a:t>
            </a:r>
          </a:p>
        </p:txBody>
      </p:sp>
      <p:cxnSp>
        <p:nvCxnSpPr>
          <p:cNvPr id="42" name="Straight Arrow Connector 24"/>
          <p:cNvCxnSpPr/>
          <p:nvPr/>
        </p:nvCxnSpPr>
        <p:spPr bwMode="auto">
          <a:xfrm rot="5400000">
            <a:off x="3786188" y="4083050"/>
            <a:ext cx="209550" cy="2984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3" name="Straight Arrow Connector 25"/>
          <p:cNvCxnSpPr/>
          <p:nvPr/>
        </p:nvCxnSpPr>
        <p:spPr bwMode="auto">
          <a:xfrm rot="16200000" flipH="1">
            <a:off x="4183857" y="4082257"/>
            <a:ext cx="209550" cy="300037"/>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452" name="Straight Arrow Connector 26"/>
          <p:cNvCxnSpPr>
            <a:cxnSpLocks noChangeShapeType="1"/>
          </p:cNvCxnSpPr>
          <p:nvPr/>
        </p:nvCxnSpPr>
        <p:spPr bwMode="auto">
          <a:xfrm>
            <a:off x="3751263" y="5043487"/>
            <a:ext cx="298450"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7453" name="Straight Arrow Connector 27"/>
          <p:cNvCxnSpPr>
            <a:cxnSpLocks noChangeShapeType="1"/>
          </p:cNvCxnSpPr>
          <p:nvPr/>
        </p:nvCxnSpPr>
        <p:spPr bwMode="auto">
          <a:xfrm flipH="1">
            <a:off x="4148139" y="5043487"/>
            <a:ext cx="300037" cy="196850"/>
          </a:xfrm>
          <a:prstGeom prst="straightConnector1">
            <a:avLst/>
          </a:prstGeom>
          <a:noFill/>
          <a:ln w="19050" algn="ctr">
            <a:solidFill>
              <a:srgbClr val="FF0000"/>
            </a:solidFill>
            <a:round/>
            <a:headEnd/>
            <a:tailEnd type="triangle" w="lg" len="lg"/>
          </a:ln>
          <a:extLst>
            <a:ext uri="{909E8E84-426E-40DD-AFC4-6F175D3DCCD1}">
              <a14:hiddenFill xmlns:a14="http://schemas.microsoft.com/office/drawing/2010/main">
                <a:noFill/>
              </a14:hiddenFill>
            </a:ext>
          </a:extLst>
        </p:spPr>
      </p:cxnSp>
      <p:sp>
        <p:nvSpPr>
          <p:cNvPr id="17454" name="TextBox 28"/>
          <p:cNvSpPr txBox="1">
            <a:spLocks noChangeArrowheads="1"/>
          </p:cNvSpPr>
          <p:nvPr/>
        </p:nvSpPr>
        <p:spPr bwMode="auto">
          <a:xfrm>
            <a:off x="4448176" y="4264026"/>
            <a:ext cx="3587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v6</a:t>
            </a:r>
          </a:p>
        </p:txBody>
      </p:sp>
      <p:sp>
        <p:nvSpPr>
          <p:cNvPr id="47" name="Oval 19"/>
          <p:cNvSpPr/>
          <p:nvPr/>
        </p:nvSpPr>
        <p:spPr bwMode="auto">
          <a:xfrm>
            <a:off x="4029075" y="5202237"/>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7456" name="TextBox 22"/>
          <p:cNvSpPr txBox="1">
            <a:spLocks noChangeArrowheads="1"/>
          </p:cNvSpPr>
          <p:nvPr/>
        </p:nvSpPr>
        <p:spPr bwMode="auto">
          <a:xfrm>
            <a:off x="4157664" y="4552951"/>
            <a:ext cx="357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v7</a:t>
            </a:r>
          </a:p>
        </p:txBody>
      </p:sp>
      <p:cxnSp>
        <p:nvCxnSpPr>
          <p:cNvPr id="17457" name="Straight Arrow Connector 26"/>
          <p:cNvCxnSpPr>
            <a:cxnSpLocks noChangeShapeType="1"/>
          </p:cNvCxnSpPr>
          <p:nvPr/>
        </p:nvCxnSpPr>
        <p:spPr bwMode="auto">
          <a:xfrm>
            <a:off x="3740150" y="4445000"/>
            <a:ext cx="298450"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cxnSp>
        <p:nvCxnSpPr>
          <p:cNvPr id="17458" name="Straight Arrow Connector 27"/>
          <p:cNvCxnSpPr>
            <a:cxnSpLocks noChangeShapeType="1"/>
          </p:cNvCxnSpPr>
          <p:nvPr/>
        </p:nvCxnSpPr>
        <p:spPr bwMode="auto">
          <a:xfrm flipH="1">
            <a:off x="4137025" y="4445000"/>
            <a:ext cx="298450" cy="196850"/>
          </a:xfrm>
          <a:prstGeom prst="straightConnector1">
            <a:avLst/>
          </a:prstGeom>
          <a:noFill/>
          <a:ln w="19050" algn="ctr">
            <a:solidFill>
              <a:schemeClr val="accent2"/>
            </a:solidFill>
            <a:round/>
            <a:headEnd/>
            <a:tailEnd type="triangle" w="lg" len="lg"/>
          </a:ln>
          <a:extLst>
            <a:ext uri="{909E8E84-426E-40DD-AFC4-6F175D3DCCD1}">
              <a14:hiddenFill xmlns:a14="http://schemas.microsoft.com/office/drawing/2010/main">
                <a:noFill/>
              </a14:hiddenFill>
            </a:ext>
          </a:extLst>
        </p:spPr>
      </p:cxnSp>
      <p:sp>
        <p:nvSpPr>
          <p:cNvPr id="51" name="Oval 19"/>
          <p:cNvSpPr/>
          <p:nvPr/>
        </p:nvSpPr>
        <p:spPr bwMode="auto">
          <a:xfrm>
            <a:off x="4017963" y="4602162"/>
            <a:ext cx="139700" cy="122238"/>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17460" name="TextBox 11"/>
          <p:cNvSpPr txBox="1">
            <a:spLocks noChangeArrowheads="1"/>
          </p:cNvSpPr>
          <p:nvPr/>
        </p:nvSpPr>
        <p:spPr bwMode="auto">
          <a:xfrm>
            <a:off x="3748089" y="4864101"/>
            <a:ext cx="3587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v8</a:t>
            </a:r>
          </a:p>
        </p:txBody>
      </p:sp>
      <p:sp>
        <p:nvSpPr>
          <p:cNvPr id="53" name="Oval 19"/>
          <p:cNvSpPr/>
          <p:nvPr/>
        </p:nvSpPr>
        <p:spPr bwMode="auto">
          <a:xfrm>
            <a:off x="4017963" y="4610101"/>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54" name="Straight Arrow Connector 24"/>
          <p:cNvCxnSpPr>
            <a:endCxn id="59" idx="0"/>
          </p:cNvCxnSpPr>
          <p:nvPr/>
        </p:nvCxnSpPr>
        <p:spPr bwMode="auto">
          <a:xfrm flipH="1">
            <a:off x="3727450" y="4710112"/>
            <a:ext cx="312738" cy="2222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55" name="Straight Arrow Connector 25"/>
          <p:cNvCxnSpPr/>
          <p:nvPr/>
        </p:nvCxnSpPr>
        <p:spPr bwMode="auto">
          <a:xfrm rot="16200000" flipH="1">
            <a:off x="4183063" y="4665662"/>
            <a:ext cx="209550" cy="298450"/>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17464" name="TextBox 28"/>
          <p:cNvSpPr txBox="1">
            <a:spLocks noChangeArrowheads="1"/>
          </p:cNvSpPr>
          <p:nvPr/>
        </p:nvSpPr>
        <p:spPr bwMode="auto">
          <a:xfrm>
            <a:off x="4448175" y="4860926"/>
            <a:ext cx="357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v9</a:t>
            </a:r>
          </a:p>
        </p:txBody>
      </p:sp>
      <p:sp>
        <p:nvSpPr>
          <p:cNvPr id="57" name="Oval 19"/>
          <p:cNvSpPr/>
          <p:nvPr/>
        </p:nvSpPr>
        <p:spPr bwMode="auto">
          <a:xfrm>
            <a:off x="4360863" y="4298950"/>
            <a:ext cx="139700" cy="119062"/>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58" name="Oval 19"/>
          <p:cNvSpPr/>
          <p:nvPr/>
        </p:nvSpPr>
        <p:spPr bwMode="auto">
          <a:xfrm>
            <a:off x="3670300" y="4321176"/>
            <a:ext cx="139700" cy="117475"/>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59" name="Oval 19"/>
          <p:cNvSpPr/>
          <p:nvPr/>
        </p:nvSpPr>
        <p:spPr bwMode="auto">
          <a:xfrm>
            <a:off x="3657601" y="4932362"/>
            <a:ext cx="138113" cy="120650"/>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60" name="Oval 19"/>
          <p:cNvSpPr/>
          <p:nvPr/>
        </p:nvSpPr>
        <p:spPr bwMode="auto">
          <a:xfrm>
            <a:off x="4378325" y="4905376"/>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61" name="Oval 19"/>
          <p:cNvSpPr/>
          <p:nvPr/>
        </p:nvSpPr>
        <p:spPr bwMode="auto">
          <a:xfrm>
            <a:off x="3581401" y="3743326"/>
            <a:ext cx="138113"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62" name="Oval 19"/>
          <p:cNvSpPr/>
          <p:nvPr/>
        </p:nvSpPr>
        <p:spPr bwMode="auto">
          <a:xfrm>
            <a:off x="3517900" y="5484812"/>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63" name="Straight Arrow Connector 24"/>
          <p:cNvCxnSpPr>
            <a:stCxn id="61" idx="5"/>
          </p:cNvCxnSpPr>
          <p:nvPr/>
        </p:nvCxnSpPr>
        <p:spPr bwMode="auto">
          <a:xfrm>
            <a:off x="3700464" y="3848100"/>
            <a:ext cx="395287" cy="1968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4" name="Straight Arrow Connector 24"/>
          <p:cNvCxnSpPr>
            <a:stCxn id="61" idx="3"/>
            <a:endCxn id="7" idx="0"/>
          </p:cNvCxnSpPr>
          <p:nvPr/>
        </p:nvCxnSpPr>
        <p:spPr bwMode="auto">
          <a:xfrm flipH="1">
            <a:off x="3251200" y="3848101"/>
            <a:ext cx="350838" cy="758825"/>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5" name="Straight Arrow Connector 24"/>
          <p:cNvCxnSpPr>
            <a:stCxn id="7" idx="4"/>
            <a:endCxn id="62" idx="1"/>
          </p:cNvCxnSpPr>
          <p:nvPr/>
        </p:nvCxnSpPr>
        <p:spPr bwMode="auto">
          <a:xfrm>
            <a:off x="3251200" y="4727576"/>
            <a:ext cx="287338" cy="776287"/>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66" name="Straight Arrow Connector 24"/>
          <p:cNvCxnSpPr>
            <a:stCxn id="47" idx="4"/>
            <a:endCxn id="62" idx="6"/>
          </p:cNvCxnSpPr>
          <p:nvPr/>
        </p:nvCxnSpPr>
        <p:spPr bwMode="auto">
          <a:xfrm flipH="1">
            <a:off x="3657601" y="5324475"/>
            <a:ext cx="441325" cy="2222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67" name="Oval 19"/>
          <p:cNvSpPr/>
          <p:nvPr/>
        </p:nvSpPr>
        <p:spPr bwMode="auto">
          <a:xfrm>
            <a:off x="4432300" y="3209926"/>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68" name="Oval 19"/>
          <p:cNvSpPr/>
          <p:nvPr/>
        </p:nvSpPr>
        <p:spPr bwMode="auto">
          <a:xfrm>
            <a:off x="4432300" y="5999162"/>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69" name="Straight Arrow Connector 24"/>
          <p:cNvCxnSpPr>
            <a:stCxn id="67" idx="5"/>
            <a:endCxn id="9" idx="1"/>
          </p:cNvCxnSpPr>
          <p:nvPr/>
        </p:nvCxnSpPr>
        <p:spPr bwMode="auto">
          <a:xfrm>
            <a:off x="4551363" y="3314701"/>
            <a:ext cx="684212" cy="433387"/>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0" name="Straight Arrow Connector 24"/>
          <p:cNvCxnSpPr>
            <a:stCxn id="67" idx="3"/>
            <a:endCxn id="61" idx="0"/>
          </p:cNvCxnSpPr>
          <p:nvPr/>
        </p:nvCxnSpPr>
        <p:spPr bwMode="auto">
          <a:xfrm flipH="1">
            <a:off x="3651250" y="3314701"/>
            <a:ext cx="801688" cy="428625"/>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1" name="Straight Arrow Connector 24"/>
          <p:cNvCxnSpPr>
            <a:stCxn id="62" idx="5"/>
            <a:endCxn id="68" idx="2"/>
          </p:cNvCxnSpPr>
          <p:nvPr/>
        </p:nvCxnSpPr>
        <p:spPr bwMode="auto">
          <a:xfrm>
            <a:off x="3636964" y="5589587"/>
            <a:ext cx="795337" cy="471488"/>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2" name="Straight Arrow Connector 24"/>
          <p:cNvCxnSpPr>
            <a:stCxn id="8" idx="4"/>
            <a:endCxn id="68" idx="6"/>
          </p:cNvCxnSpPr>
          <p:nvPr/>
        </p:nvCxnSpPr>
        <p:spPr bwMode="auto">
          <a:xfrm flipH="1">
            <a:off x="4572000" y="5573713"/>
            <a:ext cx="723900" cy="487363"/>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73" name="Oval 19"/>
          <p:cNvSpPr/>
          <p:nvPr/>
        </p:nvSpPr>
        <p:spPr bwMode="auto">
          <a:xfrm>
            <a:off x="3594100" y="2798762"/>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74" name="Oval 19"/>
          <p:cNvSpPr/>
          <p:nvPr/>
        </p:nvSpPr>
        <p:spPr bwMode="auto">
          <a:xfrm>
            <a:off x="3441700" y="6456362"/>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75" name="Oval 19"/>
          <p:cNvSpPr/>
          <p:nvPr/>
        </p:nvSpPr>
        <p:spPr bwMode="auto">
          <a:xfrm>
            <a:off x="2590801" y="4627562"/>
            <a:ext cx="138113"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76" name="Straight Arrow Connector 24"/>
          <p:cNvCxnSpPr>
            <a:stCxn id="73" idx="3"/>
            <a:endCxn id="75" idx="7"/>
          </p:cNvCxnSpPr>
          <p:nvPr/>
        </p:nvCxnSpPr>
        <p:spPr bwMode="auto">
          <a:xfrm flipH="1">
            <a:off x="2709864" y="2903537"/>
            <a:ext cx="904875" cy="1741488"/>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7" name="Straight Arrow Connector 24"/>
          <p:cNvCxnSpPr>
            <a:stCxn id="75" idx="4"/>
            <a:endCxn id="74" idx="1"/>
          </p:cNvCxnSpPr>
          <p:nvPr/>
        </p:nvCxnSpPr>
        <p:spPr bwMode="auto">
          <a:xfrm>
            <a:off x="2660650" y="4749801"/>
            <a:ext cx="801688" cy="1724025"/>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8" name="Straight Arrow Connector 24"/>
          <p:cNvCxnSpPr>
            <a:stCxn id="73" idx="5"/>
            <a:endCxn id="67" idx="1"/>
          </p:cNvCxnSpPr>
          <p:nvPr/>
        </p:nvCxnSpPr>
        <p:spPr bwMode="auto">
          <a:xfrm>
            <a:off x="3713164" y="2903537"/>
            <a:ext cx="739775" cy="32385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9" name="Straight Arrow Connector 24"/>
          <p:cNvCxnSpPr>
            <a:stCxn id="68" idx="4"/>
            <a:endCxn id="74" idx="6"/>
          </p:cNvCxnSpPr>
          <p:nvPr/>
        </p:nvCxnSpPr>
        <p:spPr bwMode="auto">
          <a:xfrm flipH="1">
            <a:off x="3581400" y="6121401"/>
            <a:ext cx="920750" cy="396875"/>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17488" name="TextBox 10"/>
          <p:cNvSpPr txBox="1">
            <a:spLocks noChangeArrowheads="1"/>
          </p:cNvSpPr>
          <p:nvPr/>
        </p:nvSpPr>
        <p:spPr bwMode="auto">
          <a:xfrm>
            <a:off x="2362200" y="4395788"/>
            <a:ext cx="357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v0</a:t>
            </a:r>
          </a:p>
        </p:txBody>
      </p:sp>
      <p:sp>
        <p:nvSpPr>
          <p:cNvPr id="17489" name="TextBox 10"/>
          <p:cNvSpPr txBox="1">
            <a:spLocks noChangeArrowheads="1"/>
          </p:cNvSpPr>
          <p:nvPr/>
        </p:nvSpPr>
        <p:spPr bwMode="auto">
          <a:xfrm>
            <a:off x="4441826" y="2951163"/>
            <a:ext cx="3587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a:t>
            </a:r>
          </a:p>
        </p:txBody>
      </p:sp>
      <p:sp>
        <p:nvSpPr>
          <p:cNvPr id="17490" name="TextBox 10"/>
          <p:cNvSpPr txBox="1">
            <a:spLocks noChangeArrowheads="1"/>
          </p:cNvSpPr>
          <p:nvPr/>
        </p:nvSpPr>
        <p:spPr bwMode="auto">
          <a:xfrm>
            <a:off x="3429000" y="3481388"/>
            <a:ext cx="357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v2</a:t>
            </a:r>
          </a:p>
        </p:txBody>
      </p:sp>
      <p:sp>
        <p:nvSpPr>
          <p:cNvPr id="17491" name="TextBox 10"/>
          <p:cNvSpPr txBox="1">
            <a:spLocks noChangeArrowheads="1"/>
          </p:cNvSpPr>
          <p:nvPr/>
        </p:nvSpPr>
        <p:spPr bwMode="auto">
          <a:xfrm>
            <a:off x="3276600" y="4475163"/>
            <a:ext cx="3571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v3</a:t>
            </a:r>
          </a:p>
        </p:txBody>
      </p:sp>
      <p:sp>
        <p:nvSpPr>
          <p:cNvPr id="17492" name="TextBox 22"/>
          <p:cNvSpPr txBox="1">
            <a:spLocks noChangeArrowheads="1"/>
          </p:cNvSpPr>
          <p:nvPr/>
        </p:nvSpPr>
        <p:spPr bwMode="auto">
          <a:xfrm>
            <a:off x="3733801" y="5462588"/>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v11</a:t>
            </a:r>
          </a:p>
        </p:txBody>
      </p:sp>
      <p:sp>
        <p:nvSpPr>
          <p:cNvPr id="17493" name="TextBox 12"/>
          <p:cNvSpPr txBox="1">
            <a:spLocks noChangeArrowheads="1"/>
          </p:cNvSpPr>
          <p:nvPr/>
        </p:nvSpPr>
        <p:spPr bwMode="auto">
          <a:xfrm>
            <a:off x="4572001" y="5999163"/>
            <a:ext cx="4492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v22</a:t>
            </a:r>
          </a:p>
        </p:txBody>
      </p:sp>
      <p:sp>
        <p:nvSpPr>
          <p:cNvPr id="17494" name="TextBox 12"/>
          <p:cNvSpPr txBox="1">
            <a:spLocks noChangeArrowheads="1"/>
          </p:cNvSpPr>
          <p:nvPr/>
        </p:nvSpPr>
        <p:spPr bwMode="auto">
          <a:xfrm>
            <a:off x="3505200" y="6529388"/>
            <a:ext cx="4524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400">
                <a:latin typeface="Calibri" panose="020F0502020204030204" pitchFamily="34" charset="0"/>
              </a:rPr>
              <a:t>exit</a:t>
            </a:r>
          </a:p>
        </p:txBody>
      </p:sp>
      <p:sp>
        <p:nvSpPr>
          <p:cNvPr id="17502" name="TextBox 93"/>
          <p:cNvSpPr txBox="1">
            <a:spLocks noChangeArrowheads="1"/>
          </p:cNvSpPr>
          <p:nvPr/>
        </p:nvSpPr>
        <p:spPr bwMode="auto">
          <a:xfrm>
            <a:off x="3648076" y="3941763"/>
            <a:ext cx="2841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400"/>
              <a:t>2</a:t>
            </a:r>
          </a:p>
        </p:txBody>
      </p:sp>
      <p:sp>
        <p:nvSpPr>
          <p:cNvPr id="2" name="Right Arrow 1"/>
          <p:cNvSpPr/>
          <p:nvPr/>
        </p:nvSpPr>
        <p:spPr>
          <a:xfrm>
            <a:off x="6248400" y="4306888"/>
            <a:ext cx="381000" cy="3460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9" name="Oval 19"/>
          <p:cNvSpPr/>
          <p:nvPr/>
        </p:nvSpPr>
        <p:spPr bwMode="auto">
          <a:xfrm>
            <a:off x="7620000" y="2782887"/>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90" name="Oval 19"/>
          <p:cNvSpPr/>
          <p:nvPr/>
        </p:nvSpPr>
        <p:spPr bwMode="auto">
          <a:xfrm>
            <a:off x="8153400" y="3209926"/>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91" name="Oval 19"/>
          <p:cNvSpPr/>
          <p:nvPr/>
        </p:nvSpPr>
        <p:spPr bwMode="auto">
          <a:xfrm>
            <a:off x="7785100" y="3667126"/>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92" name="Oval 19"/>
          <p:cNvSpPr/>
          <p:nvPr/>
        </p:nvSpPr>
        <p:spPr bwMode="auto">
          <a:xfrm>
            <a:off x="7543800" y="4276726"/>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93" name="Oval 19"/>
          <p:cNvSpPr/>
          <p:nvPr/>
        </p:nvSpPr>
        <p:spPr bwMode="auto">
          <a:xfrm>
            <a:off x="7861300" y="4810126"/>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94" name="Oval 19"/>
          <p:cNvSpPr/>
          <p:nvPr/>
        </p:nvSpPr>
        <p:spPr bwMode="auto">
          <a:xfrm>
            <a:off x="8153400" y="4017962"/>
            <a:ext cx="139700" cy="122238"/>
          </a:xfrm>
          <a:prstGeom prst="ellipse">
            <a:avLst/>
          </a:prstGeom>
          <a:solidFill>
            <a:srgbClr val="92D050"/>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95" name="Oval 19"/>
          <p:cNvSpPr/>
          <p:nvPr/>
        </p:nvSpPr>
        <p:spPr bwMode="auto">
          <a:xfrm>
            <a:off x="8166100" y="4429126"/>
            <a:ext cx="139700" cy="122237"/>
          </a:xfrm>
          <a:prstGeom prst="ellipse">
            <a:avLst/>
          </a:prstGeom>
          <a:solidFill>
            <a:srgbClr val="92D050"/>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96" name="Oval 19"/>
          <p:cNvSpPr/>
          <p:nvPr/>
        </p:nvSpPr>
        <p:spPr bwMode="auto">
          <a:xfrm>
            <a:off x="8623300" y="3667126"/>
            <a:ext cx="139700" cy="122237"/>
          </a:xfrm>
          <a:prstGeom prst="ellipse">
            <a:avLst/>
          </a:prstGeom>
          <a:solidFill>
            <a:srgbClr val="92D050"/>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97" name="Oval 19"/>
          <p:cNvSpPr/>
          <p:nvPr/>
        </p:nvSpPr>
        <p:spPr bwMode="auto">
          <a:xfrm>
            <a:off x="8610600" y="4200526"/>
            <a:ext cx="139700" cy="122237"/>
          </a:xfrm>
          <a:prstGeom prst="ellipse">
            <a:avLst/>
          </a:prstGeom>
          <a:solidFill>
            <a:srgbClr val="92D050"/>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98" name="Oval 19"/>
          <p:cNvSpPr/>
          <p:nvPr/>
        </p:nvSpPr>
        <p:spPr bwMode="auto">
          <a:xfrm>
            <a:off x="8623300" y="4733926"/>
            <a:ext cx="139700" cy="122237"/>
          </a:xfrm>
          <a:prstGeom prst="ellipse">
            <a:avLst/>
          </a:prstGeom>
          <a:solidFill>
            <a:srgbClr val="92D050"/>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199" name="Oval 19"/>
          <p:cNvSpPr/>
          <p:nvPr/>
        </p:nvSpPr>
        <p:spPr bwMode="auto">
          <a:xfrm>
            <a:off x="8229600" y="5313362"/>
            <a:ext cx="139700" cy="122238"/>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200" name="Oval 19"/>
          <p:cNvSpPr/>
          <p:nvPr/>
        </p:nvSpPr>
        <p:spPr bwMode="auto">
          <a:xfrm>
            <a:off x="7620000" y="5876926"/>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sp>
        <p:nvSpPr>
          <p:cNvPr id="201" name="Oval 19"/>
          <p:cNvSpPr/>
          <p:nvPr/>
        </p:nvSpPr>
        <p:spPr bwMode="auto">
          <a:xfrm>
            <a:off x="6858000" y="4276726"/>
            <a:ext cx="139700" cy="122237"/>
          </a:xfrm>
          <a:prstGeom prst="ellipse">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p>
        </p:txBody>
      </p:sp>
      <p:cxnSp>
        <p:nvCxnSpPr>
          <p:cNvPr id="204" name="Straight Arrow Connector 24"/>
          <p:cNvCxnSpPr>
            <a:stCxn id="189" idx="3"/>
            <a:endCxn id="201" idx="7"/>
          </p:cNvCxnSpPr>
          <p:nvPr/>
        </p:nvCxnSpPr>
        <p:spPr bwMode="auto">
          <a:xfrm flipH="1">
            <a:off x="6977064" y="2887663"/>
            <a:ext cx="663575" cy="1406525"/>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07" name="Straight Arrow Connector 24"/>
          <p:cNvCxnSpPr>
            <a:stCxn id="201" idx="4"/>
            <a:endCxn id="200" idx="1"/>
          </p:cNvCxnSpPr>
          <p:nvPr/>
        </p:nvCxnSpPr>
        <p:spPr bwMode="auto">
          <a:xfrm>
            <a:off x="6927850" y="4398963"/>
            <a:ext cx="712788" cy="1495425"/>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11" name="Straight Arrow Connector 24"/>
          <p:cNvCxnSpPr>
            <a:stCxn id="189" idx="5"/>
            <a:endCxn id="190" idx="0"/>
          </p:cNvCxnSpPr>
          <p:nvPr/>
        </p:nvCxnSpPr>
        <p:spPr bwMode="auto">
          <a:xfrm>
            <a:off x="7739064" y="2887663"/>
            <a:ext cx="484187" cy="322263"/>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14" name="Straight Arrow Connector 24"/>
          <p:cNvCxnSpPr>
            <a:stCxn id="190" idx="5"/>
            <a:endCxn id="196" idx="0"/>
          </p:cNvCxnSpPr>
          <p:nvPr/>
        </p:nvCxnSpPr>
        <p:spPr bwMode="auto">
          <a:xfrm>
            <a:off x="8272464" y="3314701"/>
            <a:ext cx="420687" cy="352425"/>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17" name="Straight Arrow Connector 24"/>
          <p:cNvCxnSpPr>
            <a:stCxn id="190" idx="3"/>
            <a:endCxn id="191" idx="0"/>
          </p:cNvCxnSpPr>
          <p:nvPr/>
        </p:nvCxnSpPr>
        <p:spPr bwMode="auto">
          <a:xfrm flipH="1">
            <a:off x="7854950" y="3314701"/>
            <a:ext cx="319088" cy="352425"/>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20" name="Straight Arrow Connector 24"/>
          <p:cNvCxnSpPr>
            <a:stCxn id="191" idx="3"/>
            <a:endCxn id="192" idx="7"/>
          </p:cNvCxnSpPr>
          <p:nvPr/>
        </p:nvCxnSpPr>
        <p:spPr bwMode="auto">
          <a:xfrm flipH="1">
            <a:off x="7662864" y="3771901"/>
            <a:ext cx="142875" cy="522287"/>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23" name="Straight Arrow Connector 24"/>
          <p:cNvCxnSpPr>
            <a:stCxn id="192" idx="5"/>
            <a:endCxn id="193" idx="1"/>
          </p:cNvCxnSpPr>
          <p:nvPr/>
        </p:nvCxnSpPr>
        <p:spPr bwMode="auto">
          <a:xfrm>
            <a:off x="7662864" y="4381501"/>
            <a:ext cx="219075" cy="446087"/>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26" name="Straight Arrow Connector 24"/>
          <p:cNvCxnSpPr>
            <a:stCxn id="191" idx="5"/>
            <a:endCxn id="194" idx="0"/>
          </p:cNvCxnSpPr>
          <p:nvPr/>
        </p:nvCxnSpPr>
        <p:spPr bwMode="auto">
          <a:xfrm>
            <a:off x="7904164" y="3771900"/>
            <a:ext cx="319087" cy="246062"/>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29" name="Straight Arrow Connector 24"/>
          <p:cNvCxnSpPr>
            <a:stCxn id="194" idx="4"/>
            <a:endCxn id="195" idx="0"/>
          </p:cNvCxnSpPr>
          <p:nvPr/>
        </p:nvCxnSpPr>
        <p:spPr bwMode="auto">
          <a:xfrm>
            <a:off x="8223250" y="4140201"/>
            <a:ext cx="12700" cy="288925"/>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32" name="Straight Arrow Connector 24"/>
          <p:cNvCxnSpPr>
            <a:stCxn id="195" idx="4"/>
            <a:endCxn id="193" idx="6"/>
          </p:cNvCxnSpPr>
          <p:nvPr/>
        </p:nvCxnSpPr>
        <p:spPr bwMode="auto">
          <a:xfrm flipH="1">
            <a:off x="8001000" y="4551363"/>
            <a:ext cx="234950" cy="320675"/>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35" name="Straight Arrow Connector 24"/>
          <p:cNvCxnSpPr>
            <a:stCxn id="196" idx="4"/>
            <a:endCxn id="197" idx="0"/>
          </p:cNvCxnSpPr>
          <p:nvPr/>
        </p:nvCxnSpPr>
        <p:spPr bwMode="auto">
          <a:xfrm flipH="1">
            <a:off x="8680450" y="3789363"/>
            <a:ext cx="12700" cy="411163"/>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38" name="Straight Arrow Connector 24"/>
          <p:cNvCxnSpPr>
            <a:stCxn id="197" idx="4"/>
            <a:endCxn id="198" idx="0"/>
          </p:cNvCxnSpPr>
          <p:nvPr/>
        </p:nvCxnSpPr>
        <p:spPr bwMode="auto">
          <a:xfrm>
            <a:off x="8680450" y="4322763"/>
            <a:ext cx="12700" cy="411163"/>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41" name="Straight Arrow Connector 24"/>
          <p:cNvCxnSpPr>
            <a:stCxn id="198" idx="4"/>
            <a:endCxn id="199" idx="7"/>
          </p:cNvCxnSpPr>
          <p:nvPr/>
        </p:nvCxnSpPr>
        <p:spPr bwMode="auto">
          <a:xfrm flipH="1">
            <a:off x="8348664" y="4856163"/>
            <a:ext cx="344487" cy="474663"/>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44" name="Straight Arrow Connector 24"/>
          <p:cNvCxnSpPr>
            <a:stCxn id="193" idx="4"/>
            <a:endCxn id="199" idx="0"/>
          </p:cNvCxnSpPr>
          <p:nvPr/>
        </p:nvCxnSpPr>
        <p:spPr bwMode="auto">
          <a:xfrm>
            <a:off x="7931150" y="4932362"/>
            <a:ext cx="368300" cy="381000"/>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47" name="Straight Arrow Connector 24"/>
          <p:cNvCxnSpPr>
            <a:stCxn id="199" idx="2"/>
            <a:endCxn id="200" idx="6"/>
          </p:cNvCxnSpPr>
          <p:nvPr/>
        </p:nvCxnSpPr>
        <p:spPr bwMode="auto">
          <a:xfrm flipH="1">
            <a:off x="7759700" y="5375275"/>
            <a:ext cx="469900" cy="563562"/>
          </a:xfrm>
          <a:prstGeom prst="straightConnector1">
            <a:avLst/>
          </a:prstGeom>
          <a:ln w="19050">
            <a:solidFill>
              <a:schemeClr val="accent2"/>
            </a:solidFill>
            <a:tailEnd type="triangle" w="lg" len="lg"/>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pPr>
              <a:defRPr/>
            </a:pPr>
            <a:fld id="{94ABA8D7-01AB-4934-8EB2-4FC804FF4FDF}" type="slidenum">
              <a:rPr lang="en-US" smtClean="0"/>
              <a:pPr>
                <a:defRPr/>
              </a:pPr>
              <a:t>35</a:t>
            </a:fld>
            <a:endParaRPr lang="en-US"/>
          </a:p>
        </p:txBody>
      </p:sp>
      <p:sp>
        <p:nvSpPr>
          <p:cNvPr id="4" name="TextBox 3"/>
          <p:cNvSpPr txBox="1"/>
          <p:nvPr/>
        </p:nvSpPr>
        <p:spPr>
          <a:xfrm>
            <a:off x="7020350" y="6121401"/>
            <a:ext cx="2967479" cy="646331"/>
          </a:xfrm>
          <a:prstGeom prst="rect">
            <a:avLst/>
          </a:prstGeom>
          <a:noFill/>
        </p:spPr>
        <p:txBody>
          <a:bodyPr wrap="none" rtlCol="0">
            <a:spAutoFit/>
          </a:bodyPr>
          <a:lstStyle/>
          <a:p>
            <a:r>
              <a:rPr lang="en-US" dirty="0"/>
              <a:t>4 tasks – one for each path</a:t>
            </a:r>
          </a:p>
          <a:p>
            <a:r>
              <a:rPr lang="en-US" dirty="0"/>
              <a:t>in the reduced graph </a:t>
            </a:r>
          </a:p>
        </p:txBody>
      </p:sp>
    </p:spTree>
    <p:extLst>
      <p:ext uri="{BB962C8B-B14F-4D97-AF65-F5344CB8AC3E}">
        <p14:creationId xmlns:p14="http://schemas.microsoft.com/office/powerpoint/2010/main" val="2888492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981200" y="111126"/>
            <a:ext cx="8229600" cy="574675"/>
          </a:xfrm>
        </p:spPr>
        <p:txBody>
          <a:bodyPr/>
          <a:lstStyle/>
          <a:p>
            <a:pPr eaLnBrk="1" hangingPunct="1"/>
            <a:r>
              <a:rPr lang="en-US" dirty="0"/>
              <a:t>C4: Parallel Distribution</a:t>
            </a:r>
          </a:p>
        </p:txBody>
      </p:sp>
      <p:sp>
        <p:nvSpPr>
          <p:cNvPr id="27651" name="Rectangle 3"/>
          <p:cNvSpPr>
            <a:spLocks noGrp="1" noChangeArrowheads="1"/>
          </p:cNvSpPr>
          <p:nvPr>
            <p:ph type="body" idx="1"/>
          </p:nvPr>
        </p:nvSpPr>
        <p:spPr/>
        <p:txBody>
          <a:bodyPr/>
          <a:lstStyle/>
          <a:p>
            <a:pPr eaLnBrk="1" hangingPunct="1">
              <a:lnSpc>
                <a:spcPct val="90000"/>
              </a:lnSpc>
            </a:pPr>
            <a:r>
              <a:rPr lang="en-US" dirty="0"/>
              <a:t>Optimal parallel distribution problem with unbounded (and bounded) profile size is NP-Complete</a:t>
            </a:r>
          </a:p>
          <a:p>
            <a:pPr lvl="1" eaLnBrk="1" hangingPunct="1">
              <a:lnSpc>
                <a:spcPct val="90000"/>
              </a:lnSpc>
            </a:pPr>
            <a:r>
              <a:rPr lang="en-US" dirty="0"/>
              <a:t>Reduction from Multiprocessor Scheduling problem</a:t>
            </a:r>
          </a:p>
          <a:p>
            <a:pPr lvl="2" eaLnBrk="1" hangingPunct="1">
              <a:lnSpc>
                <a:spcPct val="90000"/>
              </a:lnSpc>
              <a:buFontTx/>
              <a:buNone/>
            </a:pPr>
            <a:endParaRPr lang="en-US" dirty="0"/>
          </a:p>
          <a:p>
            <a:pPr eaLnBrk="1" hangingPunct="1">
              <a:lnSpc>
                <a:spcPct val="90000"/>
              </a:lnSpc>
            </a:pPr>
            <a:r>
              <a:rPr lang="en-US" dirty="0"/>
              <a:t>Greedy approximation algorithms</a:t>
            </a:r>
          </a:p>
          <a:p>
            <a:pPr lvl="1" eaLnBrk="1" hangingPunct="1">
              <a:lnSpc>
                <a:spcPct val="90000"/>
              </a:lnSpc>
            </a:pPr>
            <a:r>
              <a:rPr lang="en-US" dirty="0"/>
              <a:t> 4/3 approximation algorithm  </a:t>
            </a:r>
            <a:endParaRPr lang="en-US" b="1" dirty="0"/>
          </a:p>
          <a:p>
            <a:pPr lvl="2" eaLnBrk="1" hangingPunct="1">
              <a:lnSpc>
                <a:spcPct val="90000"/>
              </a:lnSpc>
            </a:pPr>
            <a:r>
              <a:rPr lang="en-US" dirty="0"/>
              <a:t>Sort all jobs based on processing time</a:t>
            </a:r>
          </a:p>
          <a:p>
            <a:pPr lvl="2" eaLnBrk="1" hangingPunct="1">
              <a:lnSpc>
                <a:spcPct val="90000"/>
              </a:lnSpc>
            </a:pPr>
            <a:r>
              <a:rPr lang="en-US" dirty="0"/>
              <a:t>For each job in descending order, assign it to a machine with least current load</a:t>
            </a:r>
          </a:p>
          <a:p>
            <a:pPr eaLnBrk="1" hangingPunct="1">
              <a:lnSpc>
                <a:spcPct val="90000"/>
              </a:lnSpc>
            </a:pPr>
            <a:endParaRPr lang="en-US" dirty="0"/>
          </a:p>
        </p:txBody>
      </p:sp>
      <p:sp>
        <p:nvSpPr>
          <p:cNvPr id="2" name="Slide Number Placeholder 1"/>
          <p:cNvSpPr>
            <a:spLocks noGrp="1"/>
          </p:cNvSpPr>
          <p:nvPr>
            <p:ph type="sldNum" sz="quarter" idx="12"/>
          </p:nvPr>
        </p:nvSpPr>
        <p:spPr/>
        <p:txBody>
          <a:bodyPr/>
          <a:lstStyle/>
          <a:p>
            <a:pPr>
              <a:defRPr/>
            </a:pPr>
            <a:fld id="{94ABA8D7-01AB-4934-8EB2-4FC804FF4FDF}" type="slidenum">
              <a:rPr lang="en-US" smtClean="0"/>
              <a:pPr>
                <a:defRPr/>
              </a:pPr>
              <a:t>36</a:t>
            </a:fld>
            <a:endParaRPr lang="en-US"/>
          </a:p>
        </p:txBody>
      </p:sp>
    </p:spTree>
    <p:custDataLst>
      <p:tags r:id="rId1"/>
    </p:custDataLst>
    <p:extLst>
      <p:ext uri="{BB962C8B-B14F-4D97-AF65-F5344CB8AC3E}">
        <p14:creationId xmlns:p14="http://schemas.microsoft.com/office/powerpoint/2010/main" val="11690399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7651">
                                            <p:txEl>
                                              <p:pRg st="3" end="3"/>
                                            </p:txEl>
                                          </p:spTgt>
                                        </p:tgtEl>
                                        <p:attrNameLst>
                                          <p:attrName>style.visibility</p:attrName>
                                        </p:attrNameLst>
                                      </p:cBhvr>
                                      <p:to>
                                        <p:strVal val="visible"/>
                                      </p:to>
                                    </p:set>
                                    <p:animEffect transition="in" filter="blinds(horizontal)">
                                      <p:cBhvr>
                                        <p:cTn id="7" dur="500"/>
                                        <p:tgtEl>
                                          <p:spTgt spid="27651">
                                            <p:txEl>
                                              <p:pRg st="3" end="3"/>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7651">
                                            <p:txEl>
                                              <p:pRg st="4" end="4"/>
                                            </p:txEl>
                                          </p:spTgt>
                                        </p:tgtEl>
                                        <p:attrNameLst>
                                          <p:attrName>style.visibility</p:attrName>
                                        </p:attrNameLst>
                                      </p:cBhvr>
                                      <p:to>
                                        <p:strVal val="visible"/>
                                      </p:to>
                                    </p:set>
                                    <p:animEffect transition="in" filter="blinds(horizontal)">
                                      <p:cBhvr>
                                        <p:cTn id="10" dur="500"/>
                                        <p:tgtEl>
                                          <p:spTgt spid="27651">
                                            <p:txEl>
                                              <p:pRg st="4" end="4"/>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27651">
                                            <p:txEl>
                                              <p:pRg st="5" end="5"/>
                                            </p:txEl>
                                          </p:spTgt>
                                        </p:tgtEl>
                                        <p:attrNameLst>
                                          <p:attrName>style.visibility</p:attrName>
                                        </p:attrNameLst>
                                      </p:cBhvr>
                                      <p:to>
                                        <p:strVal val="visible"/>
                                      </p:to>
                                    </p:set>
                                    <p:animEffect transition="in" filter="blinds(horizontal)">
                                      <p:cBhvr>
                                        <p:cTn id="13" dur="500"/>
                                        <p:tgtEl>
                                          <p:spTgt spid="27651">
                                            <p:txEl>
                                              <p:pRg st="5" end="5"/>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27651">
                                            <p:txEl>
                                              <p:pRg st="6" end="6"/>
                                            </p:txEl>
                                          </p:spTgt>
                                        </p:tgtEl>
                                        <p:attrNameLst>
                                          <p:attrName>style.visibility</p:attrName>
                                        </p:attrNameLst>
                                      </p:cBhvr>
                                      <p:to>
                                        <p:strVal val="visible"/>
                                      </p:to>
                                    </p:set>
                                    <p:animEffect transition="in" filter="blinds(horizontal)">
                                      <p:cBhvr>
                                        <p:cTn id="16" dur="500"/>
                                        <p:tgtEl>
                                          <p:spTgt spid="2765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1981200" y="111126"/>
            <a:ext cx="8229600" cy="574675"/>
          </a:xfrm>
        </p:spPr>
        <p:txBody>
          <a:bodyPr/>
          <a:lstStyle/>
          <a:p>
            <a:pPr eaLnBrk="1" hangingPunct="1"/>
            <a:r>
              <a:rPr lang="en-US"/>
              <a:t>Experimental Results: P3 vs PBL vs SBL</a:t>
            </a:r>
          </a:p>
        </p:txBody>
      </p:sp>
      <p:pic>
        <p:nvPicPr>
          <p:cNvPr id="19459"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31172" y="685800"/>
            <a:ext cx="3657600" cy="299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74485" y="685800"/>
            <a:ext cx="3994150" cy="3351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3784686"/>
            <a:ext cx="3505200" cy="3074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TextBox 5"/>
          <p:cNvSpPr txBox="1">
            <a:spLocks noChangeArrowheads="1"/>
          </p:cNvSpPr>
          <p:nvPr/>
        </p:nvSpPr>
        <p:spPr bwMode="auto">
          <a:xfrm>
            <a:off x="5791853" y="4037013"/>
            <a:ext cx="438235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800" dirty="0"/>
              <a:t>Summary: </a:t>
            </a:r>
            <a:r>
              <a:rPr lang="en-US" sz="1800" i="1" dirty="0"/>
              <a:t>Benchmark: SPEC 2006</a:t>
            </a:r>
          </a:p>
          <a:p>
            <a:pPr>
              <a:spcBef>
                <a:spcPct val="0"/>
              </a:spcBef>
              <a:buFontTx/>
              <a:buNone/>
            </a:pPr>
            <a:r>
              <a:rPr lang="en-US" sz="1800" dirty="0"/>
              <a:t>Reduction (#cores)</a:t>
            </a:r>
          </a:p>
          <a:p>
            <a:pPr>
              <a:spcBef>
                <a:spcPct val="0"/>
              </a:spcBef>
              <a:buFontTx/>
              <a:buNone/>
            </a:pPr>
            <a:r>
              <a:rPr lang="en-US" sz="1800" dirty="0"/>
              <a:t>SBL </a:t>
            </a:r>
            <a:r>
              <a:rPr lang="en-US" sz="1800" dirty="0" err="1"/>
              <a:t>vs</a:t>
            </a:r>
            <a:r>
              <a:rPr lang="en-US" sz="1800" dirty="0"/>
              <a:t> P3: 23% (2), 43% (4) and 56%(8)</a:t>
            </a:r>
          </a:p>
          <a:p>
            <a:pPr>
              <a:spcBef>
                <a:spcPct val="0"/>
              </a:spcBef>
              <a:buFontTx/>
              <a:buNone/>
            </a:pPr>
            <a:r>
              <a:rPr lang="en-US" sz="1800" dirty="0"/>
              <a:t>PBL </a:t>
            </a:r>
            <a:r>
              <a:rPr lang="en-US" sz="1800" dirty="0" err="1"/>
              <a:t>vs</a:t>
            </a:r>
            <a:r>
              <a:rPr lang="en-US" sz="1800" dirty="0"/>
              <a:t> P3: 5% (2), 18% (4) and 25%(8)</a:t>
            </a:r>
          </a:p>
        </p:txBody>
      </p:sp>
      <p:sp>
        <p:nvSpPr>
          <p:cNvPr id="2" name="TextBox 1"/>
          <p:cNvSpPr txBox="1"/>
          <p:nvPr/>
        </p:nvSpPr>
        <p:spPr>
          <a:xfrm>
            <a:off x="5791854" y="5562601"/>
            <a:ext cx="4383087" cy="1200329"/>
          </a:xfrm>
          <a:prstGeom prst="rect">
            <a:avLst/>
          </a:prstGeom>
          <a:noFill/>
        </p:spPr>
        <p:txBody>
          <a:bodyPr wrap="square" rtlCol="0">
            <a:spAutoFit/>
          </a:bodyPr>
          <a:lstStyle/>
          <a:p>
            <a:r>
              <a:rPr lang="en-US" dirty="0"/>
              <a:t>Observation: In most cases P3 is better than PBL</a:t>
            </a:r>
          </a:p>
          <a:p>
            <a:r>
              <a:rPr lang="en-US" dirty="0"/>
              <a:t>               Profitable procedure selection</a:t>
            </a:r>
          </a:p>
          <a:p>
            <a:r>
              <a:rPr lang="en-US" dirty="0"/>
              <a:t>	Overlapping of probes</a:t>
            </a:r>
          </a:p>
        </p:txBody>
      </p:sp>
      <p:sp>
        <p:nvSpPr>
          <p:cNvPr id="3" name="Slide Number Placeholder 2"/>
          <p:cNvSpPr>
            <a:spLocks noGrp="1"/>
          </p:cNvSpPr>
          <p:nvPr>
            <p:ph type="sldNum" sz="quarter" idx="12"/>
          </p:nvPr>
        </p:nvSpPr>
        <p:spPr/>
        <p:txBody>
          <a:bodyPr/>
          <a:lstStyle/>
          <a:p>
            <a:pPr>
              <a:defRPr/>
            </a:pPr>
            <a:fld id="{94ABA8D7-01AB-4934-8EB2-4FC804FF4FDF}" type="slidenum">
              <a:rPr lang="en-US" smtClean="0"/>
              <a:pPr>
                <a:defRPr/>
              </a:pPr>
              <a:t>37</a:t>
            </a:fld>
            <a:endParaRPr lang="en-US"/>
          </a:p>
        </p:txBody>
      </p:sp>
      <p:sp>
        <p:nvSpPr>
          <p:cNvPr id="4" name="TextBox 3"/>
          <p:cNvSpPr txBox="1"/>
          <p:nvPr/>
        </p:nvSpPr>
        <p:spPr>
          <a:xfrm>
            <a:off x="1752601" y="3307318"/>
            <a:ext cx="825867" cy="369332"/>
          </a:xfrm>
          <a:prstGeom prst="rect">
            <a:avLst/>
          </a:prstGeom>
          <a:noFill/>
        </p:spPr>
        <p:txBody>
          <a:bodyPr wrap="none" rtlCol="0">
            <a:spAutoFit/>
          </a:bodyPr>
          <a:lstStyle/>
          <a:p>
            <a:r>
              <a:rPr lang="en-US" dirty="0"/>
              <a:t>2 core</a:t>
            </a:r>
          </a:p>
        </p:txBody>
      </p:sp>
      <p:sp>
        <p:nvSpPr>
          <p:cNvPr id="10" name="TextBox 9"/>
          <p:cNvSpPr txBox="1"/>
          <p:nvPr/>
        </p:nvSpPr>
        <p:spPr>
          <a:xfrm>
            <a:off x="6400801" y="3645644"/>
            <a:ext cx="825867" cy="369332"/>
          </a:xfrm>
          <a:prstGeom prst="rect">
            <a:avLst/>
          </a:prstGeom>
          <a:noFill/>
        </p:spPr>
        <p:txBody>
          <a:bodyPr wrap="none" rtlCol="0">
            <a:spAutoFit/>
          </a:bodyPr>
          <a:lstStyle/>
          <a:p>
            <a:r>
              <a:rPr lang="en-US" dirty="0"/>
              <a:t>4 core</a:t>
            </a:r>
          </a:p>
        </p:txBody>
      </p:sp>
      <p:sp>
        <p:nvSpPr>
          <p:cNvPr id="11" name="TextBox 10"/>
          <p:cNvSpPr txBox="1"/>
          <p:nvPr/>
        </p:nvSpPr>
        <p:spPr>
          <a:xfrm>
            <a:off x="1600201" y="6553200"/>
            <a:ext cx="825867" cy="369332"/>
          </a:xfrm>
          <a:prstGeom prst="rect">
            <a:avLst/>
          </a:prstGeom>
          <a:noFill/>
        </p:spPr>
        <p:txBody>
          <a:bodyPr wrap="none" rtlCol="0">
            <a:spAutoFit/>
          </a:bodyPr>
          <a:lstStyle/>
          <a:p>
            <a:r>
              <a:rPr lang="en-US" dirty="0"/>
              <a:t>8 core</a:t>
            </a:r>
          </a:p>
        </p:txBody>
      </p:sp>
    </p:spTree>
    <p:extLst>
      <p:ext uri="{BB962C8B-B14F-4D97-AF65-F5344CB8AC3E}">
        <p14:creationId xmlns:p14="http://schemas.microsoft.com/office/powerpoint/2010/main" val="510314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fade">
                                      <p:cBhvr>
                                        <p:cTn id="7" dur="1000"/>
                                        <p:tgtEl>
                                          <p:spTgt spid="19462"/>
                                        </p:tgtEl>
                                      </p:cBhvr>
                                    </p:animEffect>
                                    <p:anim calcmode="lin" valueType="num">
                                      <p:cBhvr>
                                        <p:cTn id="8" dur="1000" fill="hold"/>
                                        <p:tgtEl>
                                          <p:spTgt spid="19462"/>
                                        </p:tgtEl>
                                        <p:attrNameLst>
                                          <p:attrName>ppt_x</p:attrName>
                                        </p:attrNameLst>
                                      </p:cBhvr>
                                      <p:tavLst>
                                        <p:tav tm="0">
                                          <p:val>
                                            <p:strVal val="#ppt_x"/>
                                          </p:val>
                                        </p:tav>
                                        <p:tav tm="100000">
                                          <p:val>
                                            <p:strVal val="#ppt_x"/>
                                          </p:val>
                                        </p:tav>
                                      </p:tavLst>
                                    </p:anim>
                                    <p:anim calcmode="lin" valueType="num">
                                      <p:cBhvr>
                                        <p:cTn id="9" dur="1000" fill="hold"/>
                                        <p:tgtEl>
                                          <p:spTgt spid="1946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6CA91D7-36D4-4C40-B742-A1AA816623BA}"/>
              </a:ext>
            </a:extLst>
          </p:cNvPr>
          <p:cNvSpPr>
            <a:spLocks noGrp="1"/>
          </p:cNvSpPr>
          <p:nvPr>
            <p:ph type="title"/>
          </p:nvPr>
        </p:nvSpPr>
        <p:spPr>
          <a:xfrm>
            <a:off x="1780903" y="2784565"/>
            <a:ext cx="9601200" cy="1485900"/>
          </a:xfrm>
        </p:spPr>
        <p:txBody>
          <a:bodyPr>
            <a:normAutofit fontScale="90000"/>
          </a:bodyPr>
          <a:lstStyle/>
          <a:p>
            <a:r>
              <a:rPr lang="en-US" dirty="0"/>
              <a:t>Practical constraints often present the scope for solving interesting problems which otherwise is not well-motivated</a:t>
            </a:r>
            <a:br>
              <a:rPr lang="en-US" dirty="0"/>
            </a:br>
            <a:endParaRPr lang="en-US" dirty="0"/>
          </a:p>
        </p:txBody>
      </p:sp>
    </p:spTree>
    <p:extLst>
      <p:ext uri="{BB962C8B-B14F-4D97-AF65-F5344CB8AC3E}">
        <p14:creationId xmlns:p14="http://schemas.microsoft.com/office/powerpoint/2010/main" val="1968076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5863C23-6CAC-4EBC-A32A-C93E56CDEDCC}"/>
              </a:ext>
            </a:extLst>
          </p:cNvPr>
          <p:cNvSpPr txBox="1"/>
          <p:nvPr/>
        </p:nvSpPr>
        <p:spPr>
          <a:xfrm>
            <a:off x="1976845" y="2447109"/>
            <a:ext cx="7681526" cy="830997"/>
          </a:xfrm>
          <a:prstGeom prst="rect">
            <a:avLst/>
          </a:prstGeom>
          <a:noFill/>
        </p:spPr>
        <p:txBody>
          <a:bodyPr wrap="none" rtlCol="0">
            <a:spAutoFit/>
          </a:bodyPr>
          <a:lstStyle/>
          <a:p>
            <a:r>
              <a:rPr lang="en-US" sz="4800" dirty="0"/>
              <a:t>Automated Fault Localization</a:t>
            </a:r>
          </a:p>
        </p:txBody>
      </p:sp>
    </p:spTree>
    <p:extLst>
      <p:ext uri="{BB962C8B-B14F-4D97-AF65-F5344CB8AC3E}">
        <p14:creationId xmlns:p14="http://schemas.microsoft.com/office/powerpoint/2010/main" val="40935558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1981200" y="152401"/>
            <a:ext cx="8229600" cy="563563"/>
          </a:xfrm>
        </p:spPr>
        <p:txBody>
          <a:bodyPr/>
          <a:lstStyle/>
          <a:p>
            <a:r>
              <a:rPr lang="en-US" sz="2400" dirty="0"/>
              <a:t>Fault Localization of SAP-ABAP Programs</a:t>
            </a:r>
          </a:p>
        </p:txBody>
      </p:sp>
      <p:sp>
        <p:nvSpPr>
          <p:cNvPr id="3" name="Content Placeholder 2"/>
          <p:cNvSpPr>
            <a:spLocks noGrp="1"/>
          </p:cNvSpPr>
          <p:nvPr>
            <p:ph idx="1"/>
          </p:nvPr>
        </p:nvSpPr>
        <p:spPr>
          <a:xfrm>
            <a:off x="1632856" y="1944523"/>
            <a:ext cx="10010503" cy="4508863"/>
          </a:xfrm>
        </p:spPr>
        <p:txBody>
          <a:bodyPr>
            <a:normAutofit fontScale="85000" lnSpcReduction="20000"/>
          </a:bodyPr>
          <a:lstStyle/>
          <a:p>
            <a:pPr eaLnBrk="1" hangingPunct="1">
              <a:defRPr/>
            </a:pPr>
            <a:endParaRPr lang="en-US" dirty="0"/>
          </a:p>
          <a:p>
            <a:pPr eaLnBrk="1" hangingPunct="1">
              <a:defRPr/>
            </a:pPr>
            <a:endParaRPr lang="en-US" dirty="0"/>
          </a:p>
          <a:p>
            <a:pPr eaLnBrk="1" hangingPunct="1">
              <a:defRPr/>
            </a:pPr>
            <a:endParaRPr lang="en-US" dirty="0"/>
          </a:p>
          <a:p>
            <a:pPr eaLnBrk="1" hangingPunct="1">
              <a:defRPr/>
            </a:pPr>
            <a:endParaRPr lang="en-US" dirty="0"/>
          </a:p>
          <a:p>
            <a:pPr eaLnBrk="1" hangingPunct="1">
              <a:defRPr/>
            </a:pPr>
            <a:endParaRPr lang="en-US" dirty="0"/>
          </a:p>
          <a:p>
            <a:pPr eaLnBrk="1" hangingPunct="1">
              <a:defRPr/>
            </a:pPr>
            <a:endParaRPr lang="en-US" dirty="0"/>
          </a:p>
          <a:p>
            <a:pPr marL="0" indent="0">
              <a:buNone/>
              <a:defRPr/>
            </a:pPr>
            <a:endParaRPr lang="en-US" dirty="0"/>
          </a:p>
          <a:p>
            <a:pPr eaLnBrk="1" hangingPunct="1">
              <a:defRPr/>
            </a:pPr>
            <a:r>
              <a:rPr lang="en-US" sz="1800" dirty="0"/>
              <a:t>Contributions:</a:t>
            </a:r>
          </a:p>
          <a:p>
            <a:pPr lvl="1" eaLnBrk="1" hangingPunct="1">
              <a:defRPr/>
            </a:pPr>
            <a:r>
              <a:rPr lang="en-US" sz="1800" b="1" dirty="0"/>
              <a:t>Fault Localization of Data-Centric Programs (FSE’11)</a:t>
            </a:r>
          </a:p>
          <a:p>
            <a:pPr lvl="1" eaLnBrk="1" hangingPunct="1">
              <a:defRPr/>
            </a:pPr>
            <a:r>
              <a:rPr lang="en-US" sz="1800" b="1" dirty="0"/>
              <a:t>Distributed Program Tracing (FSE’13)</a:t>
            </a:r>
          </a:p>
          <a:p>
            <a:pPr lvl="1" eaLnBrk="1" hangingPunct="1">
              <a:defRPr/>
            </a:pPr>
            <a:r>
              <a:rPr lang="en-US" sz="1800" b="1" dirty="0"/>
              <a:t>Data-Guided Repair of Selection Statements (ICSE’14)</a:t>
            </a:r>
          </a:p>
          <a:p>
            <a:pPr lvl="1" eaLnBrk="1" hangingPunct="1">
              <a:defRPr/>
            </a:pPr>
            <a:r>
              <a:rPr lang="en-US" sz="1800" b="1" dirty="0"/>
              <a:t>P3: Partitioned Program Profiling (FSE’15)</a:t>
            </a:r>
          </a:p>
          <a:p>
            <a:pPr lvl="1">
              <a:defRPr/>
            </a:pPr>
            <a:r>
              <a:rPr lang="en-US" dirty="0" err="1"/>
              <a:t>Gramin</a:t>
            </a:r>
            <a:r>
              <a:rPr lang="en-US" dirty="0"/>
              <a:t>: a system for incremental learning of programming language gramma</a:t>
            </a:r>
            <a:r>
              <a:rPr lang="en-US" b="1" dirty="0"/>
              <a:t>rs. (</a:t>
            </a:r>
            <a:r>
              <a:rPr lang="en-US" dirty="0"/>
              <a:t>ISEC’11</a:t>
            </a:r>
            <a:r>
              <a:rPr lang="en-US" b="1" dirty="0"/>
              <a:t>)</a:t>
            </a:r>
          </a:p>
          <a:p>
            <a:pPr lvl="1">
              <a:defRPr/>
            </a:pPr>
            <a:r>
              <a:rPr lang="en-US" dirty="0"/>
              <a:t>A framework for analyzing programs written in proprietary languages. (OOPSLA Onward’11)</a:t>
            </a:r>
            <a:endParaRPr lang="en-US" sz="1800" dirty="0"/>
          </a:p>
          <a:p>
            <a:pPr lvl="1" eaLnBrk="1" hangingPunct="1">
              <a:defRPr/>
            </a:pPr>
            <a:endParaRPr lang="en-US" sz="1800" dirty="0"/>
          </a:p>
          <a:p>
            <a:pPr>
              <a:defRPr/>
            </a:pPr>
            <a:endParaRPr lang="en-US" dirty="0"/>
          </a:p>
        </p:txBody>
      </p:sp>
      <p:sp>
        <p:nvSpPr>
          <p:cNvPr id="5126" name="Slide Number Placeholder 5"/>
          <p:cNvSpPr>
            <a:spLocks noGrp="1"/>
          </p:cNvSpPr>
          <p:nvPr>
            <p:ph type="sldNum" sz="quarter" idx="12"/>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70A8388-3B03-4ED6-AD20-BFD930DB536B}" type="slidenum">
              <a:rPr lang="en-US" smtClean="0"/>
              <a:pPr/>
              <a:t>4</a:t>
            </a:fld>
            <a:endParaRPr lang="en-US"/>
          </a:p>
        </p:txBody>
      </p:sp>
      <p:pic>
        <p:nvPicPr>
          <p:cNvPr id="5127" name="Picture 20"/>
          <p:cNvPicPr>
            <a:picLocks noChangeAspect="1" noChangeArrowheads="1"/>
          </p:cNvPicPr>
          <p:nvPr/>
        </p:nvPicPr>
        <p:blipFill>
          <a:blip r:embed="rId2">
            <a:extLst>
              <a:ext uri="{28A0092B-C50C-407E-A947-70E740481C1C}">
                <a14:useLocalDpi xmlns:a14="http://schemas.microsoft.com/office/drawing/2010/main" val="0"/>
              </a:ext>
            </a:extLst>
          </a:blip>
          <a:srcRect l="-916" t="1526" b="18303"/>
          <a:stretch>
            <a:fillRect/>
          </a:stretch>
        </p:blipFill>
        <p:spPr bwMode="auto">
          <a:xfrm>
            <a:off x="2743200" y="944563"/>
            <a:ext cx="6858000" cy="327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29564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Fault Localization</a:t>
            </a:r>
          </a:p>
        </p:txBody>
      </p:sp>
      <p:sp>
        <p:nvSpPr>
          <p:cNvPr id="3" name="Content Placeholder 2"/>
          <p:cNvSpPr>
            <a:spLocks noGrp="1"/>
          </p:cNvSpPr>
          <p:nvPr>
            <p:ph idx="1"/>
          </p:nvPr>
        </p:nvSpPr>
        <p:spPr>
          <a:xfrm>
            <a:off x="1981200" y="1066800"/>
            <a:ext cx="4038600" cy="5791200"/>
          </a:xfrm>
        </p:spPr>
        <p:txBody>
          <a:bodyPr>
            <a:normAutofit fontScale="92500" lnSpcReduction="20000"/>
          </a:bodyPr>
          <a:lstStyle/>
          <a:p>
            <a:r>
              <a:rPr lang="en-US" dirty="0"/>
              <a:t>Input</a:t>
            </a:r>
          </a:p>
          <a:p>
            <a:pPr lvl="1"/>
            <a:r>
              <a:rPr lang="en-US" dirty="0"/>
              <a:t>Single failing test-case</a:t>
            </a:r>
          </a:p>
          <a:p>
            <a:r>
              <a:rPr lang="en-US" dirty="0"/>
              <a:t>Methodology for fault localization for incorrect output in some rows</a:t>
            </a:r>
          </a:p>
          <a:p>
            <a:pPr lvl="1"/>
            <a:r>
              <a:rPr lang="en-US" dirty="0"/>
              <a:t>Differencing</a:t>
            </a:r>
          </a:p>
          <a:p>
            <a:pPr lvl="2"/>
            <a:r>
              <a:rPr lang="en-US" dirty="0"/>
              <a:t>Compare passing and failing execution traces</a:t>
            </a:r>
          </a:p>
          <a:p>
            <a:pPr lvl="1"/>
            <a:r>
              <a:rPr lang="en-US" dirty="0"/>
              <a:t>Single execution trace available</a:t>
            </a:r>
          </a:p>
          <a:p>
            <a:pPr lvl="1"/>
            <a:r>
              <a:rPr lang="en-US" dirty="0"/>
              <a:t>Observation: In data-centric paradigm, programs loop over input data, operate on data per key value, output records per key value </a:t>
            </a:r>
          </a:p>
          <a:p>
            <a:pPr lvl="1"/>
            <a:r>
              <a:rPr lang="en-US" dirty="0"/>
              <a:t>Solution: </a:t>
            </a:r>
            <a:r>
              <a:rPr lang="en-US" b="1" i="1" dirty="0">
                <a:solidFill>
                  <a:schemeClr val="accent2"/>
                </a:solidFill>
              </a:rPr>
              <a:t>Compute dynamic slices with respect to correct and incorrect output</a:t>
            </a:r>
          </a:p>
          <a:p>
            <a:pPr lvl="2"/>
            <a:r>
              <a:rPr lang="en-US" dirty="0"/>
              <a:t>Correct and Incorrect slices</a:t>
            </a:r>
          </a:p>
          <a:p>
            <a:pPr lvl="1"/>
            <a:r>
              <a:rPr lang="en-US" dirty="0"/>
              <a:t>Compute </a:t>
            </a:r>
            <a:r>
              <a:rPr lang="en-US" b="1" i="1" dirty="0">
                <a:solidFill>
                  <a:schemeClr val="accent2"/>
                </a:solidFill>
              </a:rPr>
              <a:t>difference</a:t>
            </a:r>
            <a:r>
              <a:rPr lang="en-US" i="1" dirty="0">
                <a:solidFill>
                  <a:schemeClr val="accent2"/>
                </a:solidFill>
              </a:rPr>
              <a:t> </a:t>
            </a:r>
            <a:r>
              <a:rPr lang="en-US" dirty="0"/>
              <a:t>between correct and incorrect slices</a:t>
            </a:r>
          </a:p>
          <a:p>
            <a:pPr lvl="1"/>
            <a:endParaRPr lang="en-US" dirty="0"/>
          </a:p>
          <a:p>
            <a:pPr lvl="1"/>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fld id="{919E6677-47B7-46DC-8403-1EACAC47B6FA}" type="slidenum">
              <a:rPr lang="en-US" smtClean="0">
                <a:solidFill>
                  <a:prstClr val="black">
                    <a:tint val="75000"/>
                  </a:prstClr>
                </a:solidFill>
              </a:rPr>
              <a:pPr/>
              <a:t>40</a:t>
            </a:fld>
            <a:endParaRPr lang="en-US" dirty="0">
              <a:solidFill>
                <a:prstClr val="black">
                  <a:tint val="75000"/>
                </a:prstClr>
              </a:solidFill>
            </a:endParaRPr>
          </a:p>
        </p:txBody>
      </p:sp>
      <p:cxnSp>
        <p:nvCxnSpPr>
          <p:cNvPr id="10" name="Straight Connector 9"/>
          <p:cNvCxnSpPr>
            <a:endCxn id="35" idx="4"/>
          </p:cNvCxnSpPr>
          <p:nvPr/>
        </p:nvCxnSpPr>
        <p:spPr>
          <a:xfrm rot="5400000">
            <a:off x="4953000" y="3505200"/>
            <a:ext cx="4267200" cy="0"/>
          </a:xfrm>
          <a:prstGeom prst="line">
            <a:avLst/>
          </a:prstGeom>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6781801" y="762000"/>
            <a:ext cx="706219" cy="369332"/>
          </a:xfrm>
          <a:prstGeom prst="rect">
            <a:avLst/>
          </a:prstGeom>
        </p:spPr>
        <p:style>
          <a:lnRef idx="3">
            <a:schemeClr val="lt1"/>
          </a:lnRef>
          <a:fillRef idx="1">
            <a:schemeClr val="accent5"/>
          </a:fillRef>
          <a:effectRef idx="1">
            <a:schemeClr val="accent5"/>
          </a:effectRef>
          <a:fontRef idx="minor">
            <a:schemeClr val="lt1"/>
          </a:fontRef>
        </p:style>
        <p:txBody>
          <a:bodyPr wrap="none" rtlCol="0">
            <a:spAutoFit/>
          </a:bodyPr>
          <a:lstStyle/>
          <a:p>
            <a:r>
              <a:rPr lang="en-US" dirty="0">
                <a:solidFill>
                  <a:prstClr val="white"/>
                </a:solidFill>
              </a:rPr>
              <a:t>Trace</a:t>
            </a:r>
          </a:p>
        </p:txBody>
      </p:sp>
      <p:sp>
        <p:nvSpPr>
          <p:cNvPr id="15" name="Oval 14"/>
          <p:cNvSpPr/>
          <p:nvPr/>
        </p:nvSpPr>
        <p:spPr>
          <a:xfrm>
            <a:off x="7010400" y="3048000"/>
            <a:ext cx="152400" cy="152400"/>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solidFill>
                <a:prstClr val="white"/>
              </a:solidFill>
            </a:endParaRPr>
          </a:p>
        </p:txBody>
      </p:sp>
      <p:sp>
        <p:nvSpPr>
          <p:cNvPr id="23" name="Oval 22"/>
          <p:cNvSpPr/>
          <p:nvPr/>
        </p:nvSpPr>
        <p:spPr>
          <a:xfrm>
            <a:off x="7010400" y="2743200"/>
            <a:ext cx="152400" cy="152400"/>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solidFill>
                <a:prstClr val="white"/>
              </a:solidFill>
            </a:endParaRPr>
          </a:p>
        </p:txBody>
      </p:sp>
      <p:sp>
        <p:nvSpPr>
          <p:cNvPr id="24" name="Oval 23"/>
          <p:cNvSpPr/>
          <p:nvPr/>
        </p:nvSpPr>
        <p:spPr>
          <a:xfrm>
            <a:off x="7010400" y="2438400"/>
            <a:ext cx="152400" cy="152400"/>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solidFill>
                <a:prstClr val="white"/>
              </a:solidFill>
            </a:endParaRPr>
          </a:p>
        </p:txBody>
      </p:sp>
      <p:sp>
        <p:nvSpPr>
          <p:cNvPr id="25" name="Oval 24"/>
          <p:cNvSpPr/>
          <p:nvPr/>
        </p:nvSpPr>
        <p:spPr>
          <a:xfrm>
            <a:off x="7010400" y="2133600"/>
            <a:ext cx="152400" cy="152400"/>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solidFill>
                <a:prstClr val="white"/>
              </a:solidFill>
            </a:endParaRPr>
          </a:p>
        </p:txBody>
      </p:sp>
      <p:sp>
        <p:nvSpPr>
          <p:cNvPr id="26" name="Oval 25"/>
          <p:cNvSpPr/>
          <p:nvPr/>
        </p:nvSpPr>
        <p:spPr>
          <a:xfrm>
            <a:off x="7010400" y="1828800"/>
            <a:ext cx="152400" cy="152400"/>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solidFill>
                <a:prstClr val="white"/>
              </a:solidFill>
            </a:endParaRPr>
          </a:p>
        </p:txBody>
      </p:sp>
      <p:sp>
        <p:nvSpPr>
          <p:cNvPr id="27" name="Oval 26"/>
          <p:cNvSpPr/>
          <p:nvPr/>
        </p:nvSpPr>
        <p:spPr>
          <a:xfrm>
            <a:off x="7010400" y="1524000"/>
            <a:ext cx="152400" cy="152400"/>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solidFill>
                <a:prstClr val="white"/>
              </a:solidFill>
            </a:endParaRPr>
          </a:p>
        </p:txBody>
      </p:sp>
      <p:sp>
        <p:nvSpPr>
          <p:cNvPr id="28" name="Oval 27"/>
          <p:cNvSpPr/>
          <p:nvPr/>
        </p:nvSpPr>
        <p:spPr>
          <a:xfrm>
            <a:off x="7010400" y="3352800"/>
            <a:ext cx="152400" cy="152400"/>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solidFill>
                <a:prstClr val="white"/>
              </a:solidFill>
            </a:endParaRPr>
          </a:p>
        </p:txBody>
      </p:sp>
      <p:sp>
        <p:nvSpPr>
          <p:cNvPr id="29" name="Oval 28"/>
          <p:cNvSpPr/>
          <p:nvPr/>
        </p:nvSpPr>
        <p:spPr>
          <a:xfrm>
            <a:off x="7010400" y="3657600"/>
            <a:ext cx="152400" cy="152400"/>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solidFill>
                <a:prstClr val="white"/>
              </a:solidFill>
            </a:endParaRPr>
          </a:p>
        </p:txBody>
      </p:sp>
      <p:sp>
        <p:nvSpPr>
          <p:cNvPr id="30" name="Oval 29"/>
          <p:cNvSpPr/>
          <p:nvPr/>
        </p:nvSpPr>
        <p:spPr>
          <a:xfrm>
            <a:off x="7010400" y="3962400"/>
            <a:ext cx="152400" cy="152400"/>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solidFill>
                <a:prstClr val="white"/>
              </a:solidFill>
            </a:endParaRPr>
          </a:p>
        </p:txBody>
      </p:sp>
      <p:sp>
        <p:nvSpPr>
          <p:cNvPr id="31" name="Oval 30"/>
          <p:cNvSpPr/>
          <p:nvPr/>
        </p:nvSpPr>
        <p:spPr>
          <a:xfrm>
            <a:off x="7010400" y="4267200"/>
            <a:ext cx="152400" cy="152400"/>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solidFill>
                <a:prstClr val="white"/>
              </a:solidFill>
            </a:endParaRPr>
          </a:p>
        </p:txBody>
      </p:sp>
      <p:sp>
        <p:nvSpPr>
          <p:cNvPr id="32" name="Oval 31"/>
          <p:cNvSpPr/>
          <p:nvPr/>
        </p:nvSpPr>
        <p:spPr>
          <a:xfrm>
            <a:off x="7010400" y="4572000"/>
            <a:ext cx="152400" cy="152400"/>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solidFill>
                <a:prstClr val="white"/>
              </a:solidFill>
            </a:endParaRPr>
          </a:p>
        </p:txBody>
      </p:sp>
      <p:sp>
        <p:nvSpPr>
          <p:cNvPr id="33" name="Oval 32"/>
          <p:cNvSpPr/>
          <p:nvPr/>
        </p:nvSpPr>
        <p:spPr>
          <a:xfrm>
            <a:off x="7010400" y="4876800"/>
            <a:ext cx="152400" cy="152400"/>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solidFill>
                <a:prstClr val="white"/>
              </a:solidFill>
            </a:endParaRPr>
          </a:p>
        </p:txBody>
      </p:sp>
      <p:sp>
        <p:nvSpPr>
          <p:cNvPr id="34" name="Oval 33"/>
          <p:cNvSpPr/>
          <p:nvPr/>
        </p:nvSpPr>
        <p:spPr>
          <a:xfrm>
            <a:off x="7010400" y="5181600"/>
            <a:ext cx="152400" cy="152400"/>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solidFill>
                <a:prstClr val="white"/>
              </a:solidFill>
            </a:endParaRPr>
          </a:p>
        </p:txBody>
      </p:sp>
      <p:sp>
        <p:nvSpPr>
          <p:cNvPr id="35" name="Oval 34"/>
          <p:cNvSpPr/>
          <p:nvPr/>
        </p:nvSpPr>
        <p:spPr>
          <a:xfrm>
            <a:off x="7010400" y="5486400"/>
            <a:ext cx="152400" cy="152400"/>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solidFill>
                <a:prstClr val="white"/>
              </a:solidFill>
            </a:endParaRPr>
          </a:p>
        </p:txBody>
      </p:sp>
      <p:sp>
        <p:nvSpPr>
          <p:cNvPr id="36" name="Oval 35"/>
          <p:cNvSpPr/>
          <p:nvPr/>
        </p:nvSpPr>
        <p:spPr>
          <a:xfrm>
            <a:off x="7010400" y="1219200"/>
            <a:ext cx="152400" cy="152400"/>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solidFill>
                <a:prstClr val="white"/>
              </a:solidFill>
            </a:endParaRPr>
          </a:p>
        </p:txBody>
      </p:sp>
      <p:graphicFrame>
        <p:nvGraphicFramePr>
          <p:cNvPr id="37" name="Table 36"/>
          <p:cNvGraphicFramePr>
            <a:graphicFrameLocks noGrp="1"/>
          </p:cNvGraphicFramePr>
          <p:nvPr/>
        </p:nvGraphicFramePr>
        <p:xfrm>
          <a:off x="6705600" y="5791200"/>
          <a:ext cx="762000" cy="548640"/>
        </p:xfrm>
        <a:graphic>
          <a:graphicData uri="http://schemas.openxmlformats.org/drawingml/2006/table">
            <a:tbl>
              <a:tblPr firstRow="1" bandRow="1">
                <a:tableStyleId>{5C22544A-7EE6-4342-B048-85BDC9FD1C3A}</a:tableStyleId>
              </a:tblPr>
              <a:tblGrid>
                <a:gridCol w="381000">
                  <a:extLst>
                    <a:ext uri="{9D8B030D-6E8A-4147-A177-3AD203B41FA5}">
                      <a16:colId xmlns:a16="http://schemas.microsoft.com/office/drawing/2014/main" val="20000"/>
                    </a:ext>
                  </a:extLst>
                </a:gridCol>
                <a:gridCol w="381000">
                  <a:extLst>
                    <a:ext uri="{9D8B030D-6E8A-4147-A177-3AD203B41FA5}">
                      <a16:colId xmlns:a16="http://schemas.microsoft.com/office/drawing/2014/main" val="20001"/>
                    </a:ext>
                  </a:extLst>
                </a:gridCol>
              </a:tblGrid>
              <a:tr h="175260">
                <a:tc>
                  <a:txBody>
                    <a:bodyPr/>
                    <a:lstStyle/>
                    <a:p>
                      <a:r>
                        <a:rPr lang="en-US" sz="800" b="0" dirty="0">
                          <a:solidFill>
                            <a:schemeClr val="tx1"/>
                          </a:solidFill>
                        </a:rPr>
                        <a:t>1</a:t>
                      </a:r>
                    </a:p>
                  </a:txBody>
                  <a:tcPr>
                    <a:solidFill>
                      <a:schemeClr val="accent6"/>
                    </a:solidFill>
                  </a:tcPr>
                </a:tc>
                <a:tc>
                  <a:txBody>
                    <a:bodyPr/>
                    <a:lstStyle/>
                    <a:p>
                      <a:r>
                        <a:rPr lang="en-US" sz="800" dirty="0">
                          <a:solidFill>
                            <a:srgbClr val="FF0000"/>
                          </a:solidFill>
                        </a:rPr>
                        <a:t>16.0</a:t>
                      </a:r>
                    </a:p>
                  </a:txBody>
                  <a:tcPr>
                    <a:solidFill>
                      <a:schemeClr val="accent6"/>
                    </a:solidFill>
                  </a:tcPr>
                </a:tc>
                <a:extLst>
                  <a:ext uri="{0D108BD9-81ED-4DB2-BD59-A6C34878D82A}">
                    <a16:rowId xmlns:a16="http://schemas.microsoft.com/office/drawing/2014/main" val="10000"/>
                  </a:ext>
                </a:extLst>
              </a:tr>
              <a:tr h="175260">
                <a:tc>
                  <a:txBody>
                    <a:bodyPr/>
                    <a:lstStyle/>
                    <a:p>
                      <a:r>
                        <a:rPr lang="en-US" sz="800" dirty="0"/>
                        <a:t>2</a:t>
                      </a:r>
                    </a:p>
                  </a:txBody>
                  <a:tcPr>
                    <a:solidFill>
                      <a:srgbClr val="92D050"/>
                    </a:solidFill>
                  </a:tcPr>
                </a:tc>
                <a:tc>
                  <a:txBody>
                    <a:bodyPr/>
                    <a:lstStyle/>
                    <a:p>
                      <a:r>
                        <a:rPr lang="en-US" sz="800" baseline="0" dirty="0"/>
                        <a:t>  </a:t>
                      </a:r>
                      <a:r>
                        <a:rPr lang="en-US" sz="800" dirty="0"/>
                        <a:t>7.0</a:t>
                      </a:r>
                    </a:p>
                  </a:txBody>
                  <a:tcPr>
                    <a:solidFill>
                      <a:srgbClr val="92D050"/>
                    </a:solidFill>
                  </a:tcPr>
                </a:tc>
                <a:extLst>
                  <a:ext uri="{0D108BD9-81ED-4DB2-BD59-A6C34878D82A}">
                    <a16:rowId xmlns:a16="http://schemas.microsoft.com/office/drawing/2014/main" val="10001"/>
                  </a:ext>
                </a:extLst>
              </a:tr>
            </a:tbl>
          </a:graphicData>
        </a:graphic>
      </p:graphicFrame>
      <p:cxnSp>
        <p:nvCxnSpPr>
          <p:cNvPr id="39" name="Straight Connector 38"/>
          <p:cNvCxnSpPr/>
          <p:nvPr/>
        </p:nvCxnSpPr>
        <p:spPr>
          <a:xfrm rot="5400000">
            <a:off x="6019800" y="3505200"/>
            <a:ext cx="4267200" cy="0"/>
          </a:xfrm>
          <a:prstGeom prst="line">
            <a:avLst/>
          </a:prstGeom>
        </p:spPr>
        <p:style>
          <a:lnRef idx="2">
            <a:schemeClr val="accent1"/>
          </a:lnRef>
          <a:fillRef idx="0">
            <a:schemeClr val="accent1"/>
          </a:fillRef>
          <a:effectRef idx="1">
            <a:schemeClr val="accent1"/>
          </a:effectRef>
          <a:fontRef idx="minor">
            <a:schemeClr val="tx1"/>
          </a:fontRef>
        </p:style>
      </p:cxnSp>
      <p:sp>
        <p:nvSpPr>
          <p:cNvPr id="43" name="Oval 42"/>
          <p:cNvSpPr/>
          <p:nvPr/>
        </p:nvSpPr>
        <p:spPr>
          <a:xfrm>
            <a:off x="8077200" y="2133600"/>
            <a:ext cx="152400" cy="152400"/>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prstClr val="white"/>
              </a:solidFill>
            </a:endParaRPr>
          </a:p>
        </p:txBody>
      </p:sp>
      <p:sp>
        <p:nvSpPr>
          <p:cNvPr id="45" name="Oval 44"/>
          <p:cNvSpPr/>
          <p:nvPr/>
        </p:nvSpPr>
        <p:spPr>
          <a:xfrm>
            <a:off x="8077200" y="1524000"/>
            <a:ext cx="152400" cy="152400"/>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dirty="0">
              <a:solidFill>
                <a:prstClr val="white"/>
              </a:solidFill>
            </a:endParaRPr>
          </a:p>
        </p:txBody>
      </p:sp>
      <p:sp>
        <p:nvSpPr>
          <p:cNvPr id="49" name="Oval 48"/>
          <p:cNvSpPr/>
          <p:nvPr/>
        </p:nvSpPr>
        <p:spPr>
          <a:xfrm>
            <a:off x="8077200" y="4267200"/>
            <a:ext cx="152400" cy="152400"/>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prstClr val="white"/>
              </a:solidFill>
            </a:endParaRPr>
          </a:p>
        </p:txBody>
      </p:sp>
      <p:sp>
        <p:nvSpPr>
          <p:cNvPr id="50" name="Oval 49"/>
          <p:cNvSpPr/>
          <p:nvPr/>
        </p:nvSpPr>
        <p:spPr>
          <a:xfrm>
            <a:off x="8077200" y="4572000"/>
            <a:ext cx="152400" cy="152400"/>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prstClr val="white"/>
              </a:solidFill>
            </a:endParaRPr>
          </a:p>
        </p:txBody>
      </p:sp>
      <p:sp>
        <p:nvSpPr>
          <p:cNvPr id="54" name="Oval 53"/>
          <p:cNvSpPr/>
          <p:nvPr/>
        </p:nvSpPr>
        <p:spPr>
          <a:xfrm>
            <a:off x="8077200" y="1219200"/>
            <a:ext cx="152400" cy="152400"/>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prstClr val="white"/>
              </a:solidFill>
            </a:endParaRPr>
          </a:p>
        </p:txBody>
      </p:sp>
      <p:cxnSp>
        <p:nvCxnSpPr>
          <p:cNvPr id="55" name="Straight Connector 54"/>
          <p:cNvCxnSpPr/>
          <p:nvPr/>
        </p:nvCxnSpPr>
        <p:spPr>
          <a:xfrm rot="5400000">
            <a:off x="6858000" y="3505200"/>
            <a:ext cx="4267200" cy="0"/>
          </a:xfrm>
          <a:prstGeom prst="line">
            <a:avLst/>
          </a:prstGeom>
        </p:spPr>
        <p:style>
          <a:lnRef idx="2">
            <a:schemeClr val="accent1"/>
          </a:lnRef>
          <a:fillRef idx="0">
            <a:schemeClr val="accent1"/>
          </a:fillRef>
          <a:effectRef idx="1">
            <a:schemeClr val="accent1"/>
          </a:effectRef>
          <a:fontRef idx="minor">
            <a:schemeClr val="tx1"/>
          </a:fontRef>
        </p:style>
      </p:cxnSp>
      <p:sp>
        <p:nvSpPr>
          <p:cNvPr id="56" name="Oval 55"/>
          <p:cNvSpPr/>
          <p:nvPr/>
        </p:nvSpPr>
        <p:spPr>
          <a:xfrm>
            <a:off x="8915400" y="2133600"/>
            <a:ext cx="152400" cy="1524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prstClr val="white"/>
              </a:solidFill>
            </a:endParaRPr>
          </a:p>
        </p:txBody>
      </p:sp>
      <p:sp>
        <p:nvSpPr>
          <p:cNvPr id="57" name="Oval 56"/>
          <p:cNvSpPr/>
          <p:nvPr/>
        </p:nvSpPr>
        <p:spPr>
          <a:xfrm>
            <a:off x="8915400" y="1524000"/>
            <a:ext cx="152400" cy="1524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dirty="0">
              <a:solidFill>
                <a:prstClr val="white"/>
              </a:solidFill>
            </a:endParaRPr>
          </a:p>
        </p:txBody>
      </p:sp>
      <p:sp>
        <p:nvSpPr>
          <p:cNvPr id="58" name="Oval 57"/>
          <p:cNvSpPr/>
          <p:nvPr/>
        </p:nvSpPr>
        <p:spPr>
          <a:xfrm>
            <a:off x="8915400" y="3733800"/>
            <a:ext cx="152400" cy="1524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prstClr val="white"/>
              </a:solidFill>
            </a:endParaRPr>
          </a:p>
        </p:txBody>
      </p:sp>
      <p:sp>
        <p:nvSpPr>
          <p:cNvPr id="59" name="Oval 58"/>
          <p:cNvSpPr/>
          <p:nvPr/>
        </p:nvSpPr>
        <p:spPr>
          <a:xfrm>
            <a:off x="8915400" y="4038600"/>
            <a:ext cx="152400" cy="1524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prstClr val="white"/>
              </a:solidFill>
            </a:endParaRPr>
          </a:p>
        </p:txBody>
      </p:sp>
      <p:sp>
        <p:nvSpPr>
          <p:cNvPr id="60" name="Oval 59"/>
          <p:cNvSpPr/>
          <p:nvPr/>
        </p:nvSpPr>
        <p:spPr>
          <a:xfrm>
            <a:off x="8915400" y="1219200"/>
            <a:ext cx="152400" cy="1524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prstClr val="white"/>
              </a:solidFill>
            </a:endParaRPr>
          </a:p>
        </p:txBody>
      </p:sp>
      <p:graphicFrame>
        <p:nvGraphicFramePr>
          <p:cNvPr id="67" name="Table 66"/>
          <p:cNvGraphicFramePr>
            <a:graphicFrameLocks noGrp="1"/>
          </p:cNvGraphicFramePr>
          <p:nvPr/>
        </p:nvGraphicFramePr>
        <p:xfrm>
          <a:off x="7772400" y="5730240"/>
          <a:ext cx="762000" cy="335280"/>
        </p:xfrm>
        <a:graphic>
          <a:graphicData uri="http://schemas.openxmlformats.org/drawingml/2006/table">
            <a:tbl>
              <a:tblPr firstRow="1" bandRow="1">
                <a:tableStyleId>{5C22544A-7EE6-4342-B048-85BDC9FD1C3A}</a:tableStyleId>
              </a:tblPr>
              <a:tblGrid>
                <a:gridCol w="381000">
                  <a:extLst>
                    <a:ext uri="{9D8B030D-6E8A-4147-A177-3AD203B41FA5}">
                      <a16:colId xmlns:a16="http://schemas.microsoft.com/office/drawing/2014/main" val="20000"/>
                    </a:ext>
                  </a:extLst>
                </a:gridCol>
                <a:gridCol w="381000">
                  <a:extLst>
                    <a:ext uri="{9D8B030D-6E8A-4147-A177-3AD203B41FA5}">
                      <a16:colId xmlns:a16="http://schemas.microsoft.com/office/drawing/2014/main" val="20001"/>
                    </a:ext>
                  </a:extLst>
                </a:gridCol>
              </a:tblGrid>
              <a:tr h="175260">
                <a:tc>
                  <a:txBody>
                    <a:bodyPr/>
                    <a:lstStyle/>
                    <a:p>
                      <a:r>
                        <a:rPr lang="en-US" sz="800" b="0" dirty="0">
                          <a:solidFill>
                            <a:schemeClr val="tx1"/>
                          </a:solidFill>
                        </a:rPr>
                        <a:t>1</a:t>
                      </a:r>
                    </a:p>
                  </a:txBody>
                  <a:tcPr>
                    <a:solidFill>
                      <a:schemeClr val="accent6"/>
                    </a:solidFill>
                  </a:tcPr>
                </a:tc>
                <a:tc>
                  <a:txBody>
                    <a:bodyPr/>
                    <a:lstStyle/>
                    <a:p>
                      <a:r>
                        <a:rPr lang="en-US" sz="800" dirty="0">
                          <a:solidFill>
                            <a:srgbClr val="FF0000"/>
                          </a:solidFill>
                        </a:rPr>
                        <a:t>16.0</a:t>
                      </a:r>
                    </a:p>
                  </a:txBody>
                  <a:tcPr>
                    <a:solidFill>
                      <a:schemeClr val="accent6"/>
                    </a:solidFill>
                  </a:tcPr>
                </a:tc>
                <a:extLst>
                  <a:ext uri="{0D108BD9-81ED-4DB2-BD59-A6C34878D82A}">
                    <a16:rowId xmlns:a16="http://schemas.microsoft.com/office/drawing/2014/main" val="10000"/>
                  </a:ext>
                </a:extLst>
              </a:tr>
            </a:tbl>
          </a:graphicData>
        </a:graphic>
      </p:graphicFrame>
      <p:graphicFrame>
        <p:nvGraphicFramePr>
          <p:cNvPr id="68" name="Table 67"/>
          <p:cNvGraphicFramePr>
            <a:graphicFrameLocks noGrp="1"/>
          </p:cNvGraphicFramePr>
          <p:nvPr/>
        </p:nvGraphicFramePr>
        <p:xfrm>
          <a:off x="8610600" y="5730240"/>
          <a:ext cx="762000" cy="213360"/>
        </p:xfrm>
        <a:graphic>
          <a:graphicData uri="http://schemas.openxmlformats.org/drawingml/2006/table">
            <a:tbl>
              <a:tblPr firstRow="1" bandRow="1">
                <a:tableStyleId>{5C22544A-7EE6-4342-B048-85BDC9FD1C3A}</a:tableStyleId>
              </a:tblPr>
              <a:tblGrid>
                <a:gridCol w="381000">
                  <a:extLst>
                    <a:ext uri="{9D8B030D-6E8A-4147-A177-3AD203B41FA5}">
                      <a16:colId xmlns:a16="http://schemas.microsoft.com/office/drawing/2014/main" val="20000"/>
                    </a:ext>
                  </a:extLst>
                </a:gridCol>
                <a:gridCol w="381000">
                  <a:extLst>
                    <a:ext uri="{9D8B030D-6E8A-4147-A177-3AD203B41FA5}">
                      <a16:colId xmlns:a16="http://schemas.microsoft.com/office/drawing/2014/main" val="20001"/>
                    </a:ext>
                  </a:extLst>
                </a:gridCol>
              </a:tblGrid>
              <a:tr h="175260">
                <a:tc>
                  <a:txBody>
                    <a:bodyPr/>
                    <a:lstStyle/>
                    <a:p>
                      <a:r>
                        <a:rPr lang="en-US" sz="800" dirty="0"/>
                        <a:t>2</a:t>
                      </a:r>
                    </a:p>
                  </a:txBody>
                  <a:tcPr>
                    <a:solidFill>
                      <a:srgbClr val="92D050"/>
                    </a:solidFill>
                  </a:tcPr>
                </a:tc>
                <a:tc>
                  <a:txBody>
                    <a:bodyPr/>
                    <a:lstStyle/>
                    <a:p>
                      <a:r>
                        <a:rPr lang="en-US" sz="800" baseline="0" dirty="0"/>
                        <a:t>  </a:t>
                      </a:r>
                      <a:r>
                        <a:rPr lang="en-US" sz="800" dirty="0"/>
                        <a:t>7.0</a:t>
                      </a:r>
                    </a:p>
                  </a:txBody>
                  <a:tcPr>
                    <a:solidFill>
                      <a:srgbClr val="92D050"/>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45627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p:cTn id="7" dur="500" fill="hold"/>
                                        <p:tgtEl>
                                          <p:spTgt spid="39"/>
                                        </p:tgtEl>
                                        <p:attrNameLst>
                                          <p:attrName>ppt_w</p:attrName>
                                        </p:attrNameLst>
                                      </p:cBhvr>
                                      <p:tavLst>
                                        <p:tav tm="0">
                                          <p:val>
                                            <p:strVal val="#ppt_w*0.05"/>
                                          </p:val>
                                        </p:tav>
                                        <p:tav tm="100000">
                                          <p:val>
                                            <p:strVal val="#ppt_w"/>
                                          </p:val>
                                        </p:tav>
                                      </p:tavLst>
                                    </p:anim>
                                    <p:anim calcmode="lin" valueType="num">
                                      <p:cBhvr>
                                        <p:cTn id="8" dur="500" fill="hold"/>
                                        <p:tgtEl>
                                          <p:spTgt spid="39"/>
                                        </p:tgtEl>
                                        <p:attrNameLst>
                                          <p:attrName>ppt_h</p:attrName>
                                        </p:attrNameLst>
                                      </p:cBhvr>
                                      <p:tavLst>
                                        <p:tav tm="0">
                                          <p:val>
                                            <p:strVal val="#ppt_h"/>
                                          </p:val>
                                        </p:tav>
                                        <p:tav tm="100000">
                                          <p:val>
                                            <p:strVal val="#ppt_h"/>
                                          </p:val>
                                        </p:tav>
                                      </p:tavLst>
                                    </p:anim>
                                    <p:anim calcmode="lin" valueType="num">
                                      <p:cBhvr>
                                        <p:cTn id="9" dur="500" fill="hold"/>
                                        <p:tgtEl>
                                          <p:spTgt spid="39"/>
                                        </p:tgtEl>
                                        <p:attrNameLst>
                                          <p:attrName>ppt_x</p:attrName>
                                        </p:attrNameLst>
                                      </p:cBhvr>
                                      <p:tavLst>
                                        <p:tav tm="0">
                                          <p:val>
                                            <p:strVal val="#ppt_x-.2"/>
                                          </p:val>
                                        </p:tav>
                                        <p:tav tm="100000">
                                          <p:val>
                                            <p:strVal val="#ppt_x"/>
                                          </p:val>
                                        </p:tav>
                                      </p:tavLst>
                                    </p:anim>
                                    <p:anim calcmode="lin" valueType="num">
                                      <p:cBhvr>
                                        <p:cTn id="10" dur="500" fill="hold"/>
                                        <p:tgtEl>
                                          <p:spTgt spid="39"/>
                                        </p:tgtEl>
                                        <p:attrNameLst>
                                          <p:attrName>ppt_y</p:attrName>
                                        </p:attrNameLst>
                                      </p:cBhvr>
                                      <p:tavLst>
                                        <p:tav tm="0">
                                          <p:val>
                                            <p:strVal val="#ppt_y"/>
                                          </p:val>
                                        </p:tav>
                                        <p:tav tm="100000">
                                          <p:val>
                                            <p:strVal val="#ppt_y"/>
                                          </p:val>
                                        </p:tav>
                                      </p:tavLst>
                                    </p:anim>
                                    <p:animEffect transition="in" filter="fade">
                                      <p:cBhvr>
                                        <p:cTn id="11" dur="500"/>
                                        <p:tgtEl>
                                          <p:spTgt spid="39"/>
                                        </p:tgtEl>
                                      </p:cBhvr>
                                    </p:animEffect>
                                  </p:childTnLst>
                                </p:cTn>
                              </p:par>
                              <p:par>
                                <p:cTn id="12" presetID="54" presetClass="entr" presetSubtype="0" accel="100000" fill="hold" grpId="0" nodeType="withEffect">
                                  <p:stCondLst>
                                    <p:cond delay="0"/>
                                  </p:stCondLst>
                                  <p:childTnLst>
                                    <p:set>
                                      <p:cBhvr>
                                        <p:cTn id="13" dur="1" fill="hold">
                                          <p:stCondLst>
                                            <p:cond delay="0"/>
                                          </p:stCondLst>
                                        </p:cTn>
                                        <p:tgtEl>
                                          <p:spTgt spid="43"/>
                                        </p:tgtEl>
                                        <p:attrNameLst>
                                          <p:attrName>style.visibility</p:attrName>
                                        </p:attrNameLst>
                                      </p:cBhvr>
                                      <p:to>
                                        <p:strVal val="visible"/>
                                      </p:to>
                                    </p:set>
                                    <p:anim calcmode="lin" valueType="num">
                                      <p:cBhvr>
                                        <p:cTn id="14" dur="500" fill="hold"/>
                                        <p:tgtEl>
                                          <p:spTgt spid="43"/>
                                        </p:tgtEl>
                                        <p:attrNameLst>
                                          <p:attrName>ppt_w</p:attrName>
                                        </p:attrNameLst>
                                      </p:cBhvr>
                                      <p:tavLst>
                                        <p:tav tm="0">
                                          <p:val>
                                            <p:strVal val="#ppt_w*0.05"/>
                                          </p:val>
                                        </p:tav>
                                        <p:tav tm="100000">
                                          <p:val>
                                            <p:strVal val="#ppt_w"/>
                                          </p:val>
                                        </p:tav>
                                      </p:tavLst>
                                    </p:anim>
                                    <p:anim calcmode="lin" valueType="num">
                                      <p:cBhvr>
                                        <p:cTn id="15" dur="500" fill="hold"/>
                                        <p:tgtEl>
                                          <p:spTgt spid="43"/>
                                        </p:tgtEl>
                                        <p:attrNameLst>
                                          <p:attrName>ppt_h</p:attrName>
                                        </p:attrNameLst>
                                      </p:cBhvr>
                                      <p:tavLst>
                                        <p:tav tm="0">
                                          <p:val>
                                            <p:strVal val="#ppt_h"/>
                                          </p:val>
                                        </p:tav>
                                        <p:tav tm="100000">
                                          <p:val>
                                            <p:strVal val="#ppt_h"/>
                                          </p:val>
                                        </p:tav>
                                      </p:tavLst>
                                    </p:anim>
                                    <p:anim calcmode="lin" valueType="num">
                                      <p:cBhvr>
                                        <p:cTn id="16" dur="500" fill="hold"/>
                                        <p:tgtEl>
                                          <p:spTgt spid="43"/>
                                        </p:tgtEl>
                                        <p:attrNameLst>
                                          <p:attrName>ppt_x</p:attrName>
                                        </p:attrNameLst>
                                      </p:cBhvr>
                                      <p:tavLst>
                                        <p:tav tm="0">
                                          <p:val>
                                            <p:strVal val="#ppt_x-.2"/>
                                          </p:val>
                                        </p:tav>
                                        <p:tav tm="100000">
                                          <p:val>
                                            <p:strVal val="#ppt_x"/>
                                          </p:val>
                                        </p:tav>
                                      </p:tavLst>
                                    </p:anim>
                                    <p:anim calcmode="lin" valueType="num">
                                      <p:cBhvr>
                                        <p:cTn id="17" dur="500" fill="hold"/>
                                        <p:tgtEl>
                                          <p:spTgt spid="43"/>
                                        </p:tgtEl>
                                        <p:attrNameLst>
                                          <p:attrName>ppt_y</p:attrName>
                                        </p:attrNameLst>
                                      </p:cBhvr>
                                      <p:tavLst>
                                        <p:tav tm="0">
                                          <p:val>
                                            <p:strVal val="#ppt_y"/>
                                          </p:val>
                                        </p:tav>
                                        <p:tav tm="100000">
                                          <p:val>
                                            <p:strVal val="#ppt_y"/>
                                          </p:val>
                                        </p:tav>
                                      </p:tavLst>
                                    </p:anim>
                                    <p:animEffect transition="in" filter="fade">
                                      <p:cBhvr>
                                        <p:cTn id="18" dur="500"/>
                                        <p:tgtEl>
                                          <p:spTgt spid="43"/>
                                        </p:tgtEl>
                                      </p:cBhvr>
                                    </p:animEffect>
                                  </p:childTnLst>
                                </p:cTn>
                              </p:par>
                              <p:par>
                                <p:cTn id="19" presetID="54" presetClass="entr" presetSubtype="0" accel="100000" fill="hold" grpId="0" nodeType="withEffect">
                                  <p:stCondLst>
                                    <p:cond delay="0"/>
                                  </p:stCondLst>
                                  <p:childTnLst>
                                    <p:set>
                                      <p:cBhvr>
                                        <p:cTn id="20" dur="1" fill="hold">
                                          <p:stCondLst>
                                            <p:cond delay="0"/>
                                          </p:stCondLst>
                                        </p:cTn>
                                        <p:tgtEl>
                                          <p:spTgt spid="45"/>
                                        </p:tgtEl>
                                        <p:attrNameLst>
                                          <p:attrName>style.visibility</p:attrName>
                                        </p:attrNameLst>
                                      </p:cBhvr>
                                      <p:to>
                                        <p:strVal val="visible"/>
                                      </p:to>
                                    </p:set>
                                    <p:anim calcmode="lin" valueType="num">
                                      <p:cBhvr>
                                        <p:cTn id="21" dur="500" fill="hold"/>
                                        <p:tgtEl>
                                          <p:spTgt spid="45"/>
                                        </p:tgtEl>
                                        <p:attrNameLst>
                                          <p:attrName>ppt_w</p:attrName>
                                        </p:attrNameLst>
                                      </p:cBhvr>
                                      <p:tavLst>
                                        <p:tav tm="0">
                                          <p:val>
                                            <p:strVal val="#ppt_w*0.05"/>
                                          </p:val>
                                        </p:tav>
                                        <p:tav tm="100000">
                                          <p:val>
                                            <p:strVal val="#ppt_w"/>
                                          </p:val>
                                        </p:tav>
                                      </p:tavLst>
                                    </p:anim>
                                    <p:anim calcmode="lin" valueType="num">
                                      <p:cBhvr>
                                        <p:cTn id="22" dur="500" fill="hold"/>
                                        <p:tgtEl>
                                          <p:spTgt spid="45"/>
                                        </p:tgtEl>
                                        <p:attrNameLst>
                                          <p:attrName>ppt_h</p:attrName>
                                        </p:attrNameLst>
                                      </p:cBhvr>
                                      <p:tavLst>
                                        <p:tav tm="0">
                                          <p:val>
                                            <p:strVal val="#ppt_h"/>
                                          </p:val>
                                        </p:tav>
                                        <p:tav tm="100000">
                                          <p:val>
                                            <p:strVal val="#ppt_h"/>
                                          </p:val>
                                        </p:tav>
                                      </p:tavLst>
                                    </p:anim>
                                    <p:anim calcmode="lin" valueType="num">
                                      <p:cBhvr>
                                        <p:cTn id="23" dur="500" fill="hold"/>
                                        <p:tgtEl>
                                          <p:spTgt spid="45"/>
                                        </p:tgtEl>
                                        <p:attrNameLst>
                                          <p:attrName>ppt_x</p:attrName>
                                        </p:attrNameLst>
                                      </p:cBhvr>
                                      <p:tavLst>
                                        <p:tav tm="0">
                                          <p:val>
                                            <p:strVal val="#ppt_x-.2"/>
                                          </p:val>
                                        </p:tav>
                                        <p:tav tm="100000">
                                          <p:val>
                                            <p:strVal val="#ppt_x"/>
                                          </p:val>
                                        </p:tav>
                                      </p:tavLst>
                                    </p:anim>
                                    <p:anim calcmode="lin" valueType="num">
                                      <p:cBhvr>
                                        <p:cTn id="24" dur="500" fill="hold"/>
                                        <p:tgtEl>
                                          <p:spTgt spid="45"/>
                                        </p:tgtEl>
                                        <p:attrNameLst>
                                          <p:attrName>ppt_y</p:attrName>
                                        </p:attrNameLst>
                                      </p:cBhvr>
                                      <p:tavLst>
                                        <p:tav tm="0">
                                          <p:val>
                                            <p:strVal val="#ppt_y"/>
                                          </p:val>
                                        </p:tav>
                                        <p:tav tm="100000">
                                          <p:val>
                                            <p:strVal val="#ppt_y"/>
                                          </p:val>
                                        </p:tav>
                                      </p:tavLst>
                                    </p:anim>
                                    <p:animEffect transition="in" filter="fade">
                                      <p:cBhvr>
                                        <p:cTn id="25" dur="500"/>
                                        <p:tgtEl>
                                          <p:spTgt spid="45"/>
                                        </p:tgtEl>
                                      </p:cBhvr>
                                    </p:animEffect>
                                  </p:childTnLst>
                                </p:cTn>
                              </p:par>
                              <p:par>
                                <p:cTn id="26" presetID="54" presetClass="entr" presetSubtype="0" accel="100000" fill="hold" grpId="0" nodeType="withEffect">
                                  <p:stCondLst>
                                    <p:cond delay="0"/>
                                  </p:stCondLst>
                                  <p:childTnLst>
                                    <p:set>
                                      <p:cBhvr>
                                        <p:cTn id="27" dur="1" fill="hold">
                                          <p:stCondLst>
                                            <p:cond delay="0"/>
                                          </p:stCondLst>
                                        </p:cTn>
                                        <p:tgtEl>
                                          <p:spTgt spid="49"/>
                                        </p:tgtEl>
                                        <p:attrNameLst>
                                          <p:attrName>style.visibility</p:attrName>
                                        </p:attrNameLst>
                                      </p:cBhvr>
                                      <p:to>
                                        <p:strVal val="visible"/>
                                      </p:to>
                                    </p:set>
                                    <p:anim calcmode="lin" valueType="num">
                                      <p:cBhvr>
                                        <p:cTn id="28" dur="500" fill="hold"/>
                                        <p:tgtEl>
                                          <p:spTgt spid="49"/>
                                        </p:tgtEl>
                                        <p:attrNameLst>
                                          <p:attrName>ppt_w</p:attrName>
                                        </p:attrNameLst>
                                      </p:cBhvr>
                                      <p:tavLst>
                                        <p:tav tm="0">
                                          <p:val>
                                            <p:strVal val="#ppt_w*0.05"/>
                                          </p:val>
                                        </p:tav>
                                        <p:tav tm="100000">
                                          <p:val>
                                            <p:strVal val="#ppt_w"/>
                                          </p:val>
                                        </p:tav>
                                      </p:tavLst>
                                    </p:anim>
                                    <p:anim calcmode="lin" valueType="num">
                                      <p:cBhvr>
                                        <p:cTn id="29" dur="500" fill="hold"/>
                                        <p:tgtEl>
                                          <p:spTgt spid="49"/>
                                        </p:tgtEl>
                                        <p:attrNameLst>
                                          <p:attrName>ppt_h</p:attrName>
                                        </p:attrNameLst>
                                      </p:cBhvr>
                                      <p:tavLst>
                                        <p:tav tm="0">
                                          <p:val>
                                            <p:strVal val="#ppt_h"/>
                                          </p:val>
                                        </p:tav>
                                        <p:tav tm="100000">
                                          <p:val>
                                            <p:strVal val="#ppt_h"/>
                                          </p:val>
                                        </p:tav>
                                      </p:tavLst>
                                    </p:anim>
                                    <p:anim calcmode="lin" valueType="num">
                                      <p:cBhvr>
                                        <p:cTn id="30" dur="500" fill="hold"/>
                                        <p:tgtEl>
                                          <p:spTgt spid="49"/>
                                        </p:tgtEl>
                                        <p:attrNameLst>
                                          <p:attrName>ppt_x</p:attrName>
                                        </p:attrNameLst>
                                      </p:cBhvr>
                                      <p:tavLst>
                                        <p:tav tm="0">
                                          <p:val>
                                            <p:strVal val="#ppt_x-.2"/>
                                          </p:val>
                                        </p:tav>
                                        <p:tav tm="100000">
                                          <p:val>
                                            <p:strVal val="#ppt_x"/>
                                          </p:val>
                                        </p:tav>
                                      </p:tavLst>
                                    </p:anim>
                                    <p:anim calcmode="lin" valueType="num">
                                      <p:cBhvr>
                                        <p:cTn id="31" dur="500" fill="hold"/>
                                        <p:tgtEl>
                                          <p:spTgt spid="49"/>
                                        </p:tgtEl>
                                        <p:attrNameLst>
                                          <p:attrName>ppt_y</p:attrName>
                                        </p:attrNameLst>
                                      </p:cBhvr>
                                      <p:tavLst>
                                        <p:tav tm="0">
                                          <p:val>
                                            <p:strVal val="#ppt_y"/>
                                          </p:val>
                                        </p:tav>
                                        <p:tav tm="100000">
                                          <p:val>
                                            <p:strVal val="#ppt_y"/>
                                          </p:val>
                                        </p:tav>
                                      </p:tavLst>
                                    </p:anim>
                                    <p:animEffect transition="in" filter="fade">
                                      <p:cBhvr>
                                        <p:cTn id="32" dur="500"/>
                                        <p:tgtEl>
                                          <p:spTgt spid="49"/>
                                        </p:tgtEl>
                                      </p:cBhvr>
                                    </p:animEffect>
                                  </p:childTnLst>
                                </p:cTn>
                              </p:par>
                              <p:par>
                                <p:cTn id="33" presetID="54" presetClass="entr" presetSubtype="0" accel="100000" fill="hold" grpId="0" nodeType="withEffect">
                                  <p:stCondLst>
                                    <p:cond delay="0"/>
                                  </p:stCondLst>
                                  <p:childTnLst>
                                    <p:set>
                                      <p:cBhvr>
                                        <p:cTn id="34" dur="1" fill="hold">
                                          <p:stCondLst>
                                            <p:cond delay="0"/>
                                          </p:stCondLst>
                                        </p:cTn>
                                        <p:tgtEl>
                                          <p:spTgt spid="50"/>
                                        </p:tgtEl>
                                        <p:attrNameLst>
                                          <p:attrName>style.visibility</p:attrName>
                                        </p:attrNameLst>
                                      </p:cBhvr>
                                      <p:to>
                                        <p:strVal val="visible"/>
                                      </p:to>
                                    </p:set>
                                    <p:anim calcmode="lin" valueType="num">
                                      <p:cBhvr>
                                        <p:cTn id="35" dur="500" fill="hold"/>
                                        <p:tgtEl>
                                          <p:spTgt spid="50"/>
                                        </p:tgtEl>
                                        <p:attrNameLst>
                                          <p:attrName>ppt_w</p:attrName>
                                        </p:attrNameLst>
                                      </p:cBhvr>
                                      <p:tavLst>
                                        <p:tav tm="0">
                                          <p:val>
                                            <p:strVal val="#ppt_w*0.05"/>
                                          </p:val>
                                        </p:tav>
                                        <p:tav tm="100000">
                                          <p:val>
                                            <p:strVal val="#ppt_w"/>
                                          </p:val>
                                        </p:tav>
                                      </p:tavLst>
                                    </p:anim>
                                    <p:anim calcmode="lin" valueType="num">
                                      <p:cBhvr>
                                        <p:cTn id="36" dur="500" fill="hold"/>
                                        <p:tgtEl>
                                          <p:spTgt spid="50"/>
                                        </p:tgtEl>
                                        <p:attrNameLst>
                                          <p:attrName>ppt_h</p:attrName>
                                        </p:attrNameLst>
                                      </p:cBhvr>
                                      <p:tavLst>
                                        <p:tav tm="0">
                                          <p:val>
                                            <p:strVal val="#ppt_h"/>
                                          </p:val>
                                        </p:tav>
                                        <p:tav tm="100000">
                                          <p:val>
                                            <p:strVal val="#ppt_h"/>
                                          </p:val>
                                        </p:tav>
                                      </p:tavLst>
                                    </p:anim>
                                    <p:anim calcmode="lin" valueType="num">
                                      <p:cBhvr>
                                        <p:cTn id="37" dur="500" fill="hold"/>
                                        <p:tgtEl>
                                          <p:spTgt spid="50"/>
                                        </p:tgtEl>
                                        <p:attrNameLst>
                                          <p:attrName>ppt_x</p:attrName>
                                        </p:attrNameLst>
                                      </p:cBhvr>
                                      <p:tavLst>
                                        <p:tav tm="0">
                                          <p:val>
                                            <p:strVal val="#ppt_x-.2"/>
                                          </p:val>
                                        </p:tav>
                                        <p:tav tm="100000">
                                          <p:val>
                                            <p:strVal val="#ppt_x"/>
                                          </p:val>
                                        </p:tav>
                                      </p:tavLst>
                                    </p:anim>
                                    <p:anim calcmode="lin" valueType="num">
                                      <p:cBhvr>
                                        <p:cTn id="38" dur="500" fill="hold"/>
                                        <p:tgtEl>
                                          <p:spTgt spid="50"/>
                                        </p:tgtEl>
                                        <p:attrNameLst>
                                          <p:attrName>ppt_y</p:attrName>
                                        </p:attrNameLst>
                                      </p:cBhvr>
                                      <p:tavLst>
                                        <p:tav tm="0">
                                          <p:val>
                                            <p:strVal val="#ppt_y"/>
                                          </p:val>
                                        </p:tav>
                                        <p:tav tm="100000">
                                          <p:val>
                                            <p:strVal val="#ppt_y"/>
                                          </p:val>
                                        </p:tav>
                                      </p:tavLst>
                                    </p:anim>
                                    <p:animEffect transition="in" filter="fade">
                                      <p:cBhvr>
                                        <p:cTn id="39" dur="500"/>
                                        <p:tgtEl>
                                          <p:spTgt spid="50"/>
                                        </p:tgtEl>
                                      </p:cBhvr>
                                    </p:animEffect>
                                  </p:childTnLst>
                                </p:cTn>
                              </p:par>
                              <p:par>
                                <p:cTn id="40" presetID="54" presetClass="entr" presetSubtype="0" accel="100000" fill="hold" grpId="0" nodeType="withEffect">
                                  <p:stCondLst>
                                    <p:cond delay="0"/>
                                  </p:stCondLst>
                                  <p:childTnLst>
                                    <p:set>
                                      <p:cBhvr>
                                        <p:cTn id="41" dur="1" fill="hold">
                                          <p:stCondLst>
                                            <p:cond delay="0"/>
                                          </p:stCondLst>
                                        </p:cTn>
                                        <p:tgtEl>
                                          <p:spTgt spid="54"/>
                                        </p:tgtEl>
                                        <p:attrNameLst>
                                          <p:attrName>style.visibility</p:attrName>
                                        </p:attrNameLst>
                                      </p:cBhvr>
                                      <p:to>
                                        <p:strVal val="visible"/>
                                      </p:to>
                                    </p:set>
                                    <p:anim calcmode="lin" valueType="num">
                                      <p:cBhvr>
                                        <p:cTn id="42" dur="500" fill="hold"/>
                                        <p:tgtEl>
                                          <p:spTgt spid="54"/>
                                        </p:tgtEl>
                                        <p:attrNameLst>
                                          <p:attrName>ppt_w</p:attrName>
                                        </p:attrNameLst>
                                      </p:cBhvr>
                                      <p:tavLst>
                                        <p:tav tm="0">
                                          <p:val>
                                            <p:strVal val="#ppt_w*0.05"/>
                                          </p:val>
                                        </p:tav>
                                        <p:tav tm="100000">
                                          <p:val>
                                            <p:strVal val="#ppt_w"/>
                                          </p:val>
                                        </p:tav>
                                      </p:tavLst>
                                    </p:anim>
                                    <p:anim calcmode="lin" valueType="num">
                                      <p:cBhvr>
                                        <p:cTn id="43" dur="500" fill="hold"/>
                                        <p:tgtEl>
                                          <p:spTgt spid="54"/>
                                        </p:tgtEl>
                                        <p:attrNameLst>
                                          <p:attrName>ppt_h</p:attrName>
                                        </p:attrNameLst>
                                      </p:cBhvr>
                                      <p:tavLst>
                                        <p:tav tm="0">
                                          <p:val>
                                            <p:strVal val="#ppt_h"/>
                                          </p:val>
                                        </p:tav>
                                        <p:tav tm="100000">
                                          <p:val>
                                            <p:strVal val="#ppt_h"/>
                                          </p:val>
                                        </p:tav>
                                      </p:tavLst>
                                    </p:anim>
                                    <p:anim calcmode="lin" valueType="num">
                                      <p:cBhvr>
                                        <p:cTn id="44" dur="500" fill="hold"/>
                                        <p:tgtEl>
                                          <p:spTgt spid="54"/>
                                        </p:tgtEl>
                                        <p:attrNameLst>
                                          <p:attrName>ppt_x</p:attrName>
                                        </p:attrNameLst>
                                      </p:cBhvr>
                                      <p:tavLst>
                                        <p:tav tm="0">
                                          <p:val>
                                            <p:strVal val="#ppt_x-.2"/>
                                          </p:val>
                                        </p:tav>
                                        <p:tav tm="100000">
                                          <p:val>
                                            <p:strVal val="#ppt_x"/>
                                          </p:val>
                                        </p:tav>
                                      </p:tavLst>
                                    </p:anim>
                                    <p:anim calcmode="lin" valueType="num">
                                      <p:cBhvr>
                                        <p:cTn id="45" dur="500" fill="hold"/>
                                        <p:tgtEl>
                                          <p:spTgt spid="54"/>
                                        </p:tgtEl>
                                        <p:attrNameLst>
                                          <p:attrName>ppt_y</p:attrName>
                                        </p:attrNameLst>
                                      </p:cBhvr>
                                      <p:tavLst>
                                        <p:tav tm="0">
                                          <p:val>
                                            <p:strVal val="#ppt_y"/>
                                          </p:val>
                                        </p:tav>
                                        <p:tav tm="100000">
                                          <p:val>
                                            <p:strVal val="#ppt_y"/>
                                          </p:val>
                                        </p:tav>
                                      </p:tavLst>
                                    </p:anim>
                                    <p:animEffect transition="in" filter="fade">
                                      <p:cBhvr>
                                        <p:cTn id="46" dur="500"/>
                                        <p:tgtEl>
                                          <p:spTgt spid="54"/>
                                        </p:tgtEl>
                                      </p:cBhvr>
                                    </p:animEffect>
                                  </p:childTnLst>
                                </p:cTn>
                              </p:par>
                              <p:par>
                                <p:cTn id="47" presetID="54" presetClass="entr" presetSubtype="0" accel="100000" fill="hold" nodeType="withEffect">
                                  <p:stCondLst>
                                    <p:cond delay="0"/>
                                  </p:stCondLst>
                                  <p:childTnLst>
                                    <p:set>
                                      <p:cBhvr>
                                        <p:cTn id="48" dur="1" fill="hold">
                                          <p:stCondLst>
                                            <p:cond delay="0"/>
                                          </p:stCondLst>
                                        </p:cTn>
                                        <p:tgtEl>
                                          <p:spTgt spid="55"/>
                                        </p:tgtEl>
                                        <p:attrNameLst>
                                          <p:attrName>style.visibility</p:attrName>
                                        </p:attrNameLst>
                                      </p:cBhvr>
                                      <p:to>
                                        <p:strVal val="visible"/>
                                      </p:to>
                                    </p:set>
                                    <p:anim calcmode="lin" valueType="num">
                                      <p:cBhvr>
                                        <p:cTn id="49" dur="500" fill="hold"/>
                                        <p:tgtEl>
                                          <p:spTgt spid="55"/>
                                        </p:tgtEl>
                                        <p:attrNameLst>
                                          <p:attrName>ppt_w</p:attrName>
                                        </p:attrNameLst>
                                      </p:cBhvr>
                                      <p:tavLst>
                                        <p:tav tm="0">
                                          <p:val>
                                            <p:strVal val="#ppt_w*0.05"/>
                                          </p:val>
                                        </p:tav>
                                        <p:tav tm="100000">
                                          <p:val>
                                            <p:strVal val="#ppt_w"/>
                                          </p:val>
                                        </p:tav>
                                      </p:tavLst>
                                    </p:anim>
                                    <p:anim calcmode="lin" valueType="num">
                                      <p:cBhvr>
                                        <p:cTn id="50" dur="500" fill="hold"/>
                                        <p:tgtEl>
                                          <p:spTgt spid="55"/>
                                        </p:tgtEl>
                                        <p:attrNameLst>
                                          <p:attrName>ppt_h</p:attrName>
                                        </p:attrNameLst>
                                      </p:cBhvr>
                                      <p:tavLst>
                                        <p:tav tm="0">
                                          <p:val>
                                            <p:strVal val="#ppt_h"/>
                                          </p:val>
                                        </p:tav>
                                        <p:tav tm="100000">
                                          <p:val>
                                            <p:strVal val="#ppt_h"/>
                                          </p:val>
                                        </p:tav>
                                      </p:tavLst>
                                    </p:anim>
                                    <p:anim calcmode="lin" valueType="num">
                                      <p:cBhvr>
                                        <p:cTn id="51" dur="500" fill="hold"/>
                                        <p:tgtEl>
                                          <p:spTgt spid="55"/>
                                        </p:tgtEl>
                                        <p:attrNameLst>
                                          <p:attrName>ppt_x</p:attrName>
                                        </p:attrNameLst>
                                      </p:cBhvr>
                                      <p:tavLst>
                                        <p:tav tm="0">
                                          <p:val>
                                            <p:strVal val="#ppt_x-.2"/>
                                          </p:val>
                                        </p:tav>
                                        <p:tav tm="100000">
                                          <p:val>
                                            <p:strVal val="#ppt_x"/>
                                          </p:val>
                                        </p:tav>
                                      </p:tavLst>
                                    </p:anim>
                                    <p:anim calcmode="lin" valueType="num">
                                      <p:cBhvr>
                                        <p:cTn id="52" dur="500" fill="hold"/>
                                        <p:tgtEl>
                                          <p:spTgt spid="55"/>
                                        </p:tgtEl>
                                        <p:attrNameLst>
                                          <p:attrName>ppt_y</p:attrName>
                                        </p:attrNameLst>
                                      </p:cBhvr>
                                      <p:tavLst>
                                        <p:tav tm="0">
                                          <p:val>
                                            <p:strVal val="#ppt_y"/>
                                          </p:val>
                                        </p:tav>
                                        <p:tav tm="100000">
                                          <p:val>
                                            <p:strVal val="#ppt_y"/>
                                          </p:val>
                                        </p:tav>
                                      </p:tavLst>
                                    </p:anim>
                                    <p:animEffect transition="in" filter="fade">
                                      <p:cBhvr>
                                        <p:cTn id="53" dur="500"/>
                                        <p:tgtEl>
                                          <p:spTgt spid="55"/>
                                        </p:tgtEl>
                                      </p:cBhvr>
                                    </p:animEffect>
                                  </p:childTnLst>
                                </p:cTn>
                              </p:par>
                              <p:par>
                                <p:cTn id="54" presetID="54" presetClass="entr" presetSubtype="0" accel="100000" fill="hold" grpId="0" nodeType="withEffect">
                                  <p:stCondLst>
                                    <p:cond delay="0"/>
                                  </p:stCondLst>
                                  <p:childTnLst>
                                    <p:set>
                                      <p:cBhvr>
                                        <p:cTn id="55" dur="1" fill="hold">
                                          <p:stCondLst>
                                            <p:cond delay="0"/>
                                          </p:stCondLst>
                                        </p:cTn>
                                        <p:tgtEl>
                                          <p:spTgt spid="56"/>
                                        </p:tgtEl>
                                        <p:attrNameLst>
                                          <p:attrName>style.visibility</p:attrName>
                                        </p:attrNameLst>
                                      </p:cBhvr>
                                      <p:to>
                                        <p:strVal val="visible"/>
                                      </p:to>
                                    </p:set>
                                    <p:anim calcmode="lin" valueType="num">
                                      <p:cBhvr>
                                        <p:cTn id="56" dur="500" fill="hold"/>
                                        <p:tgtEl>
                                          <p:spTgt spid="56"/>
                                        </p:tgtEl>
                                        <p:attrNameLst>
                                          <p:attrName>ppt_w</p:attrName>
                                        </p:attrNameLst>
                                      </p:cBhvr>
                                      <p:tavLst>
                                        <p:tav tm="0">
                                          <p:val>
                                            <p:strVal val="#ppt_w*0.05"/>
                                          </p:val>
                                        </p:tav>
                                        <p:tav tm="100000">
                                          <p:val>
                                            <p:strVal val="#ppt_w"/>
                                          </p:val>
                                        </p:tav>
                                      </p:tavLst>
                                    </p:anim>
                                    <p:anim calcmode="lin" valueType="num">
                                      <p:cBhvr>
                                        <p:cTn id="57" dur="500" fill="hold"/>
                                        <p:tgtEl>
                                          <p:spTgt spid="56"/>
                                        </p:tgtEl>
                                        <p:attrNameLst>
                                          <p:attrName>ppt_h</p:attrName>
                                        </p:attrNameLst>
                                      </p:cBhvr>
                                      <p:tavLst>
                                        <p:tav tm="0">
                                          <p:val>
                                            <p:strVal val="#ppt_h"/>
                                          </p:val>
                                        </p:tav>
                                        <p:tav tm="100000">
                                          <p:val>
                                            <p:strVal val="#ppt_h"/>
                                          </p:val>
                                        </p:tav>
                                      </p:tavLst>
                                    </p:anim>
                                    <p:anim calcmode="lin" valueType="num">
                                      <p:cBhvr>
                                        <p:cTn id="58" dur="500" fill="hold"/>
                                        <p:tgtEl>
                                          <p:spTgt spid="56"/>
                                        </p:tgtEl>
                                        <p:attrNameLst>
                                          <p:attrName>ppt_x</p:attrName>
                                        </p:attrNameLst>
                                      </p:cBhvr>
                                      <p:tavLst>
                                        <p:tav tm="0">
                                          <p:val>
                                            <p:strVal val="#ppt_x-.2"/>
                                          </p:val>
                                        </p:tav>
                                        <p:tav tm="100000">
                                          <p:val>
                                            <p:strVal val="#ppt_x"/>
                                          </p:val>
                                        </p:tav>
                                      </p:tavLst>
                                    </p:anim>
                                    <p:anim calcmode="lin" valueType="num">
                                      <p:cBhvr>
                                        <p:cTn id="59" dur="500" fill="hold"/>
                                        <p:tgtEl>
                                          <p:spTgt spid="56"/>
                                        </p:tgtEl>
                                        <p:attrNameLst>
                                          <p:attrName>ppt_y</p:attrName>
                                        </p:attrNameLst>
                                      </p:cBhvr>
                                      <p:tavLst>
                                        <p:tav tm="0">
                                          <p:val>
                                            <p:strVal val="#ppt_y"/>
                                          </p:val>
                                        </p:tav>
                                        <p:tav tm="100000">
                                          <p:val>
                                            <p:strVal val="#ppt_y"/>
                                          </p:val>
                                        </p:tav>
                                      </p:tavLst>
                                    </p:anim>
                                    <p:animEffect transition="in" filter="fade">
                                      <p:cBhvr>
                                        <p:cTn id="60" dur="500"/>
                                        <p:tgtEl>
                                          <p:spTgt spid="56"/>
                                        </p:tgtEl>
                                      </p:cBhvr>
                                    </p:animEffect>
                                  </p:childTnLst>
                                </p:cTn>
                              </p:par>
                              <p:par>
                                <p:cTn id="61" presetID="54" presetClass="entr" presetSubtype="0" accel="100000" fill="hold" grpId="0" nodeType="withEffect">
                                  <p:stCondLst>
                                    <p:cond delay="0"/>
                                  </p:stCondLst>
                                  <p:childTnLst>
                                    <p:set>
                                      <p:cBhvr>
                                        <p:cTn id="62" dur="1" fill="hold">
                                          <p:stCondLst>
                                            <p:cond delay="0"/>
                                          </p:stCondLst>
                                        </p:cTn>
                                        <p:tgtEl>
                                          <p:spTgt spid="57"/>
                                        </p:tgtEl>
                                        <p:attrNameLst>
                                          <p:attrName>style.visibility</p:attrName>
                                        </p:attrNameLst>
                                      </p:cBhvr>
                                      <p:to>
                                        <p:strVal val="visible"/>
                                      </p:to>
                                    </p:set>
                                    <p:anim calcmode="lin" valueType="num">
                                      <p:cBhvr>
                                        <p:cTn id="63" dur="500" fill="hold"/>
                                        <p:tgtEl>
                                          <p:spTgt spid="57"/>
                                        </p:tgtEl>
                                        <p:attrNameLst>
                                          <p:attrName>ppt_w</p:attrName>
                                        </p:attrNameLst>
                                      </p:cBhvr>
                                      <p:tavLst>
                                        <p:tav tm="0">
                                          <p:val>
                                            <p:strVal val="#ppt_w*0.05"/>
                                          </p:val>
                                        </p:tav>
                                        <p:tav tm="100000">
                                          <p:val>
                                            <p:strVal val="#ppt_w"/>
                                          </p:val>
                                        </p:tav>
                                      </p:tavLst>
                                    </p:anim>
                                    <p:anim calcmode="lin" valueType="num">
                                      <p:cBhvr>
                                        <p:cTn id="64" dur="500" fill="hold"/>
                                        <p:tgtEl>
                                          <p:spTgt spid="57"/>
                                        </p:tgtEl>
                                        <p:attrNameLst>
                                          <p:attrName>ppt_h</p:attrName>
                                        </p:attrNameLst>
                                      </p:cBhvr>
                                      <p:tavLst>
                                        <p:tav tm="0">
                                          <p:val>
                                            <p:strVal val="#ppt_h"/>
                                          </p:val>
                                        </p:tav>
                                        <p:tav tm="100000">
                                          <p:val>
                                            <p:strVal val="#ppt_h"/>
                                          </p:val>
                                        </p:tav>
                                      </p:tavLst>
                                    </p:anim>
                                    <p:anim calcmode="lin" valueType="num">
                                      <p:cBhvr>
                                        <p:cTn id="65" dur="500" fill="hold"/>
                                        <p:tgtEl>
                                          <p:spTgt spid="57"/>
                                        </p:tgtEl>
                                        <p:attrNameLst>
                                          <p:attrName>ppt_x</p:attrName>
                                        </p:attrNameLst>
                                      </p:cBhvr>
                                      <p:tavLst>
                                        <p:tav tm="0">
                                          <p:val>
                                            <p:strVal val="#ppt_x-.2"/>
                                          </p:val>
                                        </p:tav>
                                        <p:tav tm="100000">
                                          <p:val>
                                            <p:strVal val="#ppt_x"/>
                                          </p:val>
                                        </p:tav>
                                      </p:tavLst>
                                    </p:anim>
                                    <p:anim calcmode="lin" valueType="num">
                                      <p:cBhvr>
                                        <p:cTn id="66" dur="500" fill="hold"/>
                                        <p:tgtEl>
                                          <p:spTgt spid="57"/>
                                        </p:tgtEl>
                                        <p:attrNameLst>
                                          <p:attrName>ppt_y</p:attrName>
                                        </p:attrNameLst>
                                      </p:cBhvr>
                                      <p:tavLst>
                                        <p:tav tm="0">
                                          <p:val>
                                            <p:strVal val="#ppt_y"/>
                                          </p:val>
                                        </p:tav>
                                        <p:tav tm="100000">
                                          <p:val>
                                            <p:strVal val="#ppt_y"/>
                                          </p:val>
                                        </p:tav>
                                      </p:tavLst>
                                    </p:anim>
                                    <p:animEffect transition="in" filter="fade">
                                      <p:cBhvr>
                                        <p:cTn id="67" dur="500"/>
                                        <p:tgtEl>
                                          <p:spTgt spid="57"/>
                                        </p:tgtEl>
                                      </p:cBhvr>
                                    </p:animEffect>
                                  </p:childTnLst>
                                </p:cTn>
                              </p:par>
                              <p:par>
                                <p:cTn id="68" presetID="54" presetClass="entr" presetSubtype="0" accel="100000" fill="hold" grpId="0" nodeType="withEffect">
                                  <p:stCondLst>
                                    <p:cond delay="0"/>
                                  </p:stCondLst>
                                  <p:childTnLst>
                                    <p:set>
                                      <p:cBhvr>
                                        <p:cTn id="69" dur="1" fill="hold">
                                          <p:stCondLst>
                                            <p:cond delay="0"/>
                                          </p:stCondLst>
                                        </p:cTn>
                                        <p:tgtEl>
                                          <p:spTgt spid="58"/>
                                        </p:tgtEl>
                                        <p:attrNameLst>
                                          <p:attrName>style.visibility</p:attrName>
                                        </p:attrNameLst>
                                      </p:cBhvr>
                                      <p:to>
                                        <p:strVal val="visible"/>
                                      </p:to>
                                    </p:set>
                                    <p:anim calcmode="lin" valueType="num">
                                      <p:cBhvr>
                                        <p:cTn id="70" dur="500" fill="hold"/>
                                        <p:tgtEl>
                                          <p:spTgt spid="58"/>
                                        </p:tgtEl>
                                        <p:attrNameLst>
                                          <p:attrName>ppt_w</p:attrName>
                                        </p:attrNameLst>
                                      </p:cBhvr>
                                      <p:tavLst>
                                        <p:tav tm="0">
                                          <p:val>
                                            <p:strVal val="#ppt_w*0.05"/>
                                          </p:val>
                                        </p:tav>
                                        <p:tav tm="100000">
                                          <p:val>
                                            <p:strVal val="#ppt_w"/>
                                          </p:val>
                                        </p:tav>
                                      </p:tavLst>
                                    </p:anim>
                                    <p:anim calcmode="lin" valueType="num">
                                      <p:cBhvr>
                                        <p:cTn id="71" dur="500" fill="hold"/>
                                        <p:tgtEl>
                                          <p:spTgt spid="58"/>
                                        </p:tgtEl>
                                        <p:attrNameLst>
                                          <p:attrName>ppt_h</p:attrName>
                                        </p:attrNameLst>
                                      </p:cBhvr>
                                      <p:tavLst>
                                        <p:tav tm="0">
                                          <p:val>
                                            <p:strVal val="#ppt_h"/>
                                          </p:val>
                                        </p:tav>
                                        <p:tav tm="100000">
                                          <p:val>
                                            <p:strVal val="#ppt_h"/>
                                          </p:val>
                                        </p:tav>
                                      </p:tavLst>
                                    </p:anim>
                                    <p:anim calcmode="lin" valueType="num">
                                      <p:cBhvr>
                                        <p:cTn id="72" dur="500" fill="hold"/>
                                        <p:tgtEl>
                                          <p:spTgt spid="58"/>
                                        </p:tgtEl>
                                        <p:attrNameLst>
                                          <p:attrName>ppt_x</p:attrName>
                                        </p:attrNameLst>
                                      </p:cBhvr>
                                      <p:tavLst>
                                        <p:tav tm="0">
                                          <p:val>
                                            <p:strVal val="#ppt_x-.2"/>
                                          </p:val>
                                        </p:tav>
                                        <p:tav tm="100000">
                                          <p:val>
                                            <p:strVal val="#ppt_x"/>
                                          </p:val>
                                        </p:tav>
                                      </p:tavLst>
                                    </p:anim>
                                    <p:anim calcmode="lin" valueType="num">
                                      <p:cBhvr>
                                        <p:cTn id="73" dur="500" fill="hold"/>
                                        <p:tgtEl>
                                          <p:spTgt spid="58"/>
                                        </p:tgtEl>
                                        <p:attrNameLst>
                                          <p:attrName>ppt_y</p:attrName>
                                        </p:attrNameLst>
                                      </p:cBhvr>
                                      <p:tavLst>
                                        <p:tav tm="0">
                                          <p:val>
                                            <p:strVal val="#ppt_y"/>
                                          </p:val>
                                        </p:tav>
                                        <p:tav tm="100000">
                                          <p:val>
                                            <p:strVal val="#ppt_y"/>
                                          </p:val>
                                        </p:tav>
                                      </p:tavLst>
                                    </p:anim>
                                    <p:animEffect transition="in" filter="fade">
                                      <p:cBhvr>
                                        <p:cTn id="74" dur="500"/>
                                        <p:tgtEl>
                                          <p:spTgt spid="58"/>
                                        </p:tgtEl>
                                      </p:cBhvr>
                                    </p:animEffect>
                                  </p:childTnLst>
                                </p:cTn>
                              </p:par>
                              <p:par>
                                <p:cTn id="75" presetID="54" presetClass="entr" presetSubtype="0" accel="100000" fill="hold" grpId="0" nodeType="withEffect">
                                  <p:stCondLst>
                                    <p:cond delay="0"/>
                                  </p:stCondLst>
                                  <p:childTnLst>
                                    <p:set>
                                      <p:cBhvr>
                                        <p:cTn id="76" dur="1" fill="hold">
                                          <p:stCondLst>
                                            <p:cond delay="0"/>
                                          </p:stCondLst>
                                        </p:cTn>
                                        <p:tgtEl>
                                          <p:spTgt spid="59"/>
                                        </p:tgtEl>
                                        <p:attrNameLst>
                                          <p:attrName>style.visibility</p:attrName>
                                        </p:attrNameLst>
                                      </p:cBhvr>
                                      <p:to>
                                        <p:strVal val="visible"/>
                                      </p:to>
                                    </p:set>
                                    <p:anim calcmode="lin" valueType="num">
                                      <p:cBhvr>
                                        <p:cTn id="77" dur="500" fill="hold"/>
                                        <p:tgtEl>
                                          <p:spTgt spid="59"/>
                                        </p:tgtEl>
                                        <p:attrNameLst>
                                          <p:attrName>ppt_w</p:attrName>
                                        </p:attrNameLst>
                                      </p:cBhvr>
                                      <p:tavLst>
                                        <p:tav tm="0">
                                          <p:val>
                                            <p:strVal val="#ppt_w*0.05"/>
                                          </p:val>
                                        </p:tav>
                                        <p:tav tm="100000">
                                          <p:val>
                                            <p:strVal val="#ppt_w"/>
                                          </p:val>
                                        </p:tav>
                                      </p:tavLst>
                                    </p:anim>
                                    <p:anim calcmode="lin" valueType="num">
                                      <p:cBhvr>
                                        <p:cTn id="78" dur="500" fill="hold"/>
                                        <p:tgtEl>
                                          <p:spTgt spid="59"/>
                                        </p:tgtEl>
                                        <p:attrNameLst>
                                          <p:attrName>ppt_h</p:attrName>
                                        </p:attrNameLst>
                                      </p:cBhvr>
                                      <p:tavLst>
                                        <p:tav tm="0">
                                          <p:val>
                                            <p:strVal val="#ppt_h"/>
                                          </p:val>
                                        </p:tav>
                                        <p:tav tm="100000">
                                          <p:val>
                                            <p:strVal val="#ppt_h"/>
                                          </p:val>
                                        </p:tav>
                                      </p:tavLst>
                                    </p:anim>
                                    <p:anim calcmode="lin" valueType="num">
                                      <p:cBhvr>
                                        <p:cTn id="79" dur="500" fill="hold"/>
                                        <p:tgtEl>
                                          <p:spTgt spid="59"/>
                                        </p:tgtEl>
                                        <p:attrNameLst>
                                          <p:attrName>ppt_x</p:attrName>
                                        </p:attrNameLst>
                                      </p:cBhvr>
                                      <p:tavLst>
                                        <p:tav tm="0">
                                          <p:val>
                                            <p:strVal val="#ppt_x-.2"/>
                                          </p:val>
                                        </p:tav>
                                        <p:tav tm="100000">
                                          <p:val>
                                            <p:strVal val="#ppt_x"/>
                                          </p:val>
                                        </p:tav>
                                      </p:tavLst>
                                    </p:anim>
                                    <p:anim calcmode="lin" valueType="num">
                                      <p:cBhvr>
                                        <p:cTn id="80" dur="500" fill="hold"/>
                                        <p:tgtEl>
                                          <p:spTgt spid="59"/>
                                        </p:tgtEl>
                                        <p:attrNameLst>
                                          <p:attrName>ppt_y</p:attrName>
                                        </p:attrNameLst>
                                      </p:cBhvr>
                                      <p:tavLst>
                                        <p:tav tm="0">
                                          <p:val>
                                            <p:strVal val="#ppt_y"/>
                                          </p:val>
                                        </p:tav>
                                        <p:tav tm="100000">
                                          <p:val>
                                            <p:strVal val="#ppt_y"/>
                                          </p:val>
                                        </p:tav>
                                      </p:tavLst>
                                    </p:anim>
                                    <p:animEffect transition="in" filter="fade">
                                      <p:cBhvr>
                                        <p:cTn id="81" dur="500"/>
                                        <p:tgtEl>
                                          <p:spTgt spid="59"/>
                                        </p:tgtEl>
                                      </p:cBhvr>
                                    </p:animEffect>
                                  </p:childTnLst>
                                </p:cTn>
                              </p:par>
                              <p:par>
                                <p:cTn id="82" presetID="54" presetClass="entr" presetSubtype="0" accel="100000" fill="hold" grpId="0" nodeType="withEffect">
                                  <p:stCondLst>
                                    <p:cond delay="0"/>
                                  </p:stCondLst>
                                  <p:childTnLst>
                                    <p:set>
                                      <p:cBhvr>
                                        <p:cTn id="83" dur="1" fill="hold">
                                          <p:stCondLst>
                                            <p:cond delay="0"/>
                                          </p:stCondLst>
                                        </p:cTn>
                                        <p:tgtEl>
                                          <p:spTgt spid="60"/>
                                        </p:tgtEl>
                                        <p:attrNameLst>
                                          <p:attrName>style.visibility</p:attrName>
                                        </p:attrNameLst>
                                      </p:cBhvr>
                                      <p:to>
                                        <p:strVal val="visible"/>
                                      </p:to>
                                    </p:set>
                                    <p:anim calcmode="lin" valueType="num">
                                      <p:cBhvr>
                                        <p:cTn id="84" dur="500" fill="hold"/>
                                        <p:tgtEl>
                                          <p:spTgt spid="60"/>
                                        </p:tgtEl>
                                        <p:attrNameLst>
                                          <p:attrName>ppt_w</p:attrName>
                                        </p:attrNameLst>
                                      </p:cBhvr>
                                      <p:tavLst>
                                        <p:tav tm="0">
                                          <p:val>
                                            <p:strVal val="#ppt_w*0.05"/>
                                          </p:val>
                                        </p:tav>
                                        <p:tav tm="100000">
                                          <p:val>
                                            <p:strVal val="#ppt_w"/>
                                          </p:val>
                                        </p:tav>
                                      </p:tavLst>
                                    </p:anim>
                                    <p:anim calcmode="lin" valueType="num">
                                      <p:cBhvr>
                                        <p:cTn id="85" dur="500" fill="hold"/>
                                        <p:tgtEl>
                                          <p:spTgt spid="60"/>
                                        </p:tgtEl>
                                        <p:attrNameLst>
                                          <p:attrName>ppt_h</p:attrName>
                                        </p:attrNameLst>
                                      </p:cBhvr>
                                      <p:tavLst>
                                        <p:tav tm="0">
                                          <p:val>
                                            <p:strVal val="#ppt_h"/>
                                          </p:val>
                                        </p:tav>
                                        <p:tav tm="100000">
                                          <p:val>
                                            <p:strVal val="#ppt_h"/>
                                          </p:val>
                                        </p:tav>
                                      </p:tavLst>
                                    </p:anim>
                                    <p:anim calcmode="lin" valueType="num">
                                      <p:cBhvr>
                                        <p:cTn id="86" dur="500" fill="hold"/>
                                        <p:tgtEl>
                                          <p:spTgt spid="60"/>
                                        </p:tgtEl>
                                        <p:attrNameLst>
                                          <p:attrName>ppt_x</p:attrName>
                                        </p:attrNameLst>
                                      </p:cBhvr>
                                      <p:tavLst>
                                        <p:tav tm="0">
                                          <p:val>
                                            <p:strVal val="#ppt_x-.2"/>
                                          </p:val>
                                        </p:tav>
                                        <p:tav tm="100000">
                                          <p:val>
                                            <p:strVal val="#ppt_x"/>
                                          </p:val>
                                        </p:tav>
                                      </p:tavLst>
                                    </p:anim>
                                    <p:anim calcmode="lin" valueType="num">
                                      <p:cBhvr>
                                        <p:cTn id="87" dur="500" fill="hold"/>
                                        <p:tgtEl>
                                          <p:spTgt spid="60"/>
                                        </p:tgtEl>
                                        <p:attrNameLst>
                                          <p:attrName>ppt_y</p:attrName>
                                        </p:attrNameLst>
                                      </p:cBhvr>
                                      <p:tavLst>
                                        <p:tav tm="0">
                                          <p:val>
                                            <p:strVal val="#ppt_y"/>
                                          </p:val>
                                        </p:tav>
                                        <p:tav tm="100000">
                                          <p:val>
                                            <p:strVal val="#ppt_y"/>
                                          </p:val>
                                        </p:tav>
                                      </p:tavLst>
                                    </p:anim>
                                    <p:animEffect transition="in" filter="fade">
                                      <p:cBhvr>
                                        <p:cTn id="88" dur="500"/>
                                        <p:tgtEl>
                                          <p:spTgt spid="60"/>
                                        </p:tgtEl>
                                      </p:cBhvr>
                                    </p:animEffect>
                                  </p:childTnLst>
                                </p:cTn>
                              </p:par>
                              <p:par>
                                <p:cTn id="89" presetID="54" presetClass="entr" presetSubtype="0" accel="100000" fill="hold" nodeType="withEffect">
                                  <p:stCondLst>
                                    <p:cond delay="0"/>
                                  </p:stCondLst>
                                  <p:childTnLst>
                                    <p:set>
                                      <p:cBhvr>
                                        <p:cTn id="90" dur="1" fill="hold">
                                          <p:stCondLst>
                                            <p:cond delay="0"/>
                                          </p:stCondLst>
                                        </p:cTn>
                                        <p:tgtEl>
                                          <p:spTgt spid="67"/>
                                        </p:tgtEl>
                                        <p:attrNameLst>
                                          <p:attrName>style.visibility</p:attrName>
                                        </p:attrNameLst>
                                      </p:cBhvr>
                                      <p:to>
                                        <p:strVal val="visible"/>
                                      </p:to>
                                    </p:set>
                                    <p:anim calcmode="lin" valueType="num">
                                      <p:cBhvr>
                                        <p:cTn id="91" dur="500" fill="hold"/>
                                        <p:tgtEl>
                                          <p:spTgt spid="67"/>
                                        </p:tgtEl>
                                        <p:attrNameLst>
                                          <p:attrName>ppt_w</p:attrName>
                                        </p:attrNameLst>
                                      </p:cBhvr>
                                      <p:tavLst>
                                        <p:tav tm="0">
                                          <p:val>
                                            <p:strVal val="#ppt_w*0.05"/>
                                          </p:val>
                                        </p:tav>
                                        <p:tav tm="100000">
                                          <p:val>
                                            <p:strVal val="#ppt_w"/>
                                          </p:val>
                                        </p:tav>
                                      </p:tavLst>
                                    </p:anim>
                                    <p:anim calcmode="lin" valueType="num">
                                      <p:cBhvr>
                                        <p:cTn id="92" dur="500" fill="hold"/>
                                        <p:tgtEl>
                                          <p:spTgt spid="67"/>
                                        </p:tgtEl>
                                        <p:attrNameLst>
                                          <p:attrName>ppt_h</p:attrName>
                                        </p:attrNameLst>
                                      </p:cBhvr>
                                      <p:tavLst>
                                        <p:tav tm="0">
                                          <p:val>
                                            <p:strVal val="#ppt_h"/>
                                          </p:val>
                                        </p:tav>
                                        <p:tav tm="100000">
                                          <p:val>
                                            <p:strVal val="#ppt_h"/>
                                          </p:val>
                                        </p:tav>
                                      </p:tavLst>
                                    </p:anim>
                                    <p:anim calcmode="lin" valueType="num">
                                      <p:cBhvr>
                                        <p:cTn id="93" dur="500" fill="hold"/>
                                        <p:tgtEl>
                                          <p:spTgt spid="67"/>
                                        </p:tgtEl>
                                        <p:attrNameLst>
                                          <p:attrName>ppt_x</p:attrName>
                                        </p:attrNameLst>
                                      </p:cBhvr>
                                      <p:tavLst>
                                        <p:tav tm="0">
                                          <p:val>
                                            <p:strVal val="#ppt_x-.2"/>
                                          </p:val>
                                        </p:tav>
                                        <p:tav tm="100000">
                                          <p:val>
                                            <p:strVal val="#ppt_x"/>
                                          </p:val>
                                        </p:tav>
                                      </p:tavLst>
                                    </p:anim>
                                    <p:anim calcmode="lin" valueType="num">
                                      <p:cBhvr>
                                        <p:cTn id="94" dur="500" fill="hold"/>
                                        <p:tgtEl>
                                          <p:spTgt spid="67"/>
                                        </p:tgtEl>
                                        <p:attrNameLst>
                                          <p:attrName>ppt_y</p:attrName>
                                        </p:attrNameLst>
                                      </p:cBhvr>
                                      <p:tavLst>
                                        <p:tav tm="0">
                                          <p:val>
                                            <p:strVal val="#ppt_y"/>
                                          </p:val>
                                        </p:tav>
                                        <p:tav tm="100000">
                                          <p:val>
                                            <p:strVal val="#ppt_y"/>
                                          </p:val>
                                        </p:tav>
                                      </p:tavLst>
                                    </p:anim>
                                    <p:animEffect transition="in" filter="fade">
                                      <p:cBhvr>
                                        <p:cTn id="95" dur="500"/>
                                        <p:tgtEl>
                                          <p:spTgt spid="67"/>
                                        </p:tgtEl>
                                      </p:cBhvr>
                                    </p:animEffect>
                                  </p:childTnLst>
                                </p:cTn>
                              </p:par>
                              <p:par>
                                <p:cTn id="96" presetID="54" presetClass="entr" presetSubtype="0" accel="100000" fill="hold" nodeType="withEffect">
                                  <p:stCondLst>
                                    <p:cond delay="0"/>
                                  </p:stCondLst>
                                  <p:childTnLst>
                                    <p:set>
                                      <p:cBhvr>
                                        <p:cTn id="97" dur="1" fill="hold">
                                          <p:stCondLst>
                                            <p:cond delay="0"/>
                                          </p:stCondLst>
                                        </p:cTn>
                                        <p:tgtEl>
                                          <p:spTgt spid="68"/>
                                        </p:tgtEl>
                                        <p:attrNameLst>
                                          <p:attrName>style.visibility</p:attrName>
                                        </p:attrNameLst>
                                      </p:cBhvr>
                                      <p:to>
                                        <p:strVal val="visible"/>
                                      </p:to>
                                    </p:set>
                                    <p:anim calcmode="lin" valueType="num">
                                      <p:cBhvr>
                                        <p:cTn id="98" dur="500" fill="hold"/>
                                        <p:tgtEl>
                                          <p:spTgt spid="68"/>
                                        </p:tgtEl>
                                        <p:attrNameLst>
                                          <p:attrName>ppt_w</p:attrName>
                                        </p:attrNameLst>
                                      </p:cBhvr>
                                      <p:tavLst>
                                        <p:tav tm="0">
                                          <p:val>
                                            <p:strVal val="#ppt_w*0.05"/>
                                          </p:val>
                                        </p:tav>
                                        <p:tav tm="100000">
                                          <p:val>
                                            <p:strVal val="#ppt_w"/>
                                          </p:val>
                                        </p:tav>
                                      </p:tavLst>
                                    </p:anim>
                                    <p:anim calcmode="lin" valueType="num">
                                      <p:cBhvr>
                                        <p:cTn id="99" dur="500" fill="hold"/>
                                        <p:tgtEl>
                                          <p:spTgt spid="68"/>
                                        </p:tgtEl>
                                        <p:attrNameLst>
                                          <p:attrName>ppt_h</p:attrName>
                                        </p:attrNameLst>
                                      </p:cBhvr>
                                      <p:tavLst>
                                        <p:tav tm="0">
                                          <p:val>
                                            <p:strVal val="#ppt_h"/>
                                          </p:val>
                                        </p:tav>
                                        <p:tav tm="100000">
                                          <p:val>
                                            <p:strVal val="#ppt_h"/>
                                          </p:val>
                                        </p:tav>
                                      </p:tavLst>
                                    </p:anim>
                                    <p:anim calcmode="lin" valueType="num">
                                      <p:cBhvr>
                                        <p:cTn id="100" dur="500" fill="hold"/>
                                        <p:tgtEl>
                                          <p:spTgt spid="68"/>
                                        </p:tgtEl>
                                        <p:attrNameLst>
                                          <p:attrName>ppt_x</p:attrName>
                                        </p:attrNameLst>
                                      </p:cBhvr>
                                      <p:tavLst>
                                        <p:tav tm="0">
                                          <p:val>
                                            <p:strVal val="#ppt_x-.2"/>
                                          </p:val>
                                        </p:tav>
                                        <p:tav tm="100000">
                                          <p:val>
                                            <p:strVal val="#ppt_x"/>
                                          </p:val>
                                        </p:tav>
                                      </p:tavLst>
                                    </p:anim>
                                    <p:anim calcmode="lin" valueType="num">
                                      <p:cBhvr>
                                        <p:cTn id="101" dur="500" fill="hold"/>
                                        <p:tgtEl>
                                          <p:spTgt spid="68"/>
                                        </p:tgtEl>
                                        <p:attrNameLst>
                                          <p:attrName>ppt_y</p:attrName>
                                        </p:attrNameLst>
                                      </p:cBhvr>
                                      <p:tavLst>
                                        <p:tav tm="0">
                                          <p:val>
                                            <p:strVal val="#ppt_y"/>
                                          </p:val>
                                        </p:tav>
                                        <p:tav tm="100000">
                                          <p:val>
                                            <p:strVal val="#ppt_y"/>
                                          </p:val>
                                        </p:tav>
                                      </p:tavLst>
                                    </p:anim>
                                    <p:animEffect transition="in" filter="fade">
                                      <p:cBhvr>
                                        <p:cTn id="102" dur="500"/>
                                        <p:tgtEl>
                                          <p:spTgt spid="68"/>
                                        </p:tgtEl>
                                      </p:cBhvr>
                                    </p:animEffect>
                                  </p:childTnLst>
                                </p:cTn>
                              </p:par>
                              <p:par>
                                <p:cTn id="103" presetID="3" presetClass="entr" presetSubtype="10" fill="hold" nodeType="withEffect">
                                  <p:stCondLst>
                                    <p:cond delay="0"/>
                                  </p:stCondLst>
                                  <p:childTnLst>
                                    <p:set>
                                      <p:cBhvr>
                                        <p:cTn id="104" dur="1" fill="hold">
                                          <p:stCondLst>
                                            <p:cond delay="0"/>
                                          </p:stCondLst>
                                        </p:cTn>
                                        <p:tgtEl>
                                          <p:spTgt spid="3">
                                            <p:txEl>
                                              <p:pRg st="7" end="7"/>
                                            </p:txEl>
                                          </p:spTgt>
                                        </p:tgtEl>
                                        <p:attrNameLst>
                                          <p:attrName>style.visibility</p:attrName>
                                        </p:attrNameLst>
                                      </p:cBhvr>
                                      <p:to>
                                        <p:strVal val="visible"/>
                                      </p:to>
                                    </p:set>
                                    <p:animEffect transition="in" filter="blinds(horizontal)">
                                      <p:cBhvr>
                                        <p:cTn id="105" dur="500"/>
                                        <p:tgtEl>
                                          <p:spTgt spid="3">
                                            <p:txEl>
                                              <p:pRg st="7" end="7"/>
                                            </p:txEl>
                                          </p:spTgt>
                                        </p:tgtEl>
                                      </p:cBhvr>
                                    </p:animEffect>
                                  </p:childTnLst>
                                </p:cTn>
                              </p:par>
                              <p:par>
                                <p:cTn id="106" presetID="3" presetClass="entr" presetSubtype="10" fill="hold" nodeType="withEffect">
                                  <p:stCondLst>
                                    <p:cond delay="0"/>
                                  </p:stCondLst>
                                  <p:childTnLst>
                                    <p:set>
                                      <p:cBhvr>
                                        <p:cTn id="107" dur="1" fill="hold">
                                          <p:stCondLst>
                                            <p:cond delay="0"/>
                                          </p:stCondLst>
                                        </p:cTn>
                                        <p:tgtEl>
                                          <p:spTgt spid="3">
                                            <p:txEl>
                                              <p:pRg st="8" end="8"/>
                                            </p:txEl>
                                          </p:spTgt>
                                        </p:tgtEl>
                                        <p:attrNameLst>
                                          <p:attrName>style.visibility</p:attrName>
                                        </p:attrNameLst>
                                      </p:cBhvr>
                                      <p:to>
                                        <p:strVal val="visible"/>
                                      </p:to>
                                    </p:set>
                                    <p:animEffect transition="in" filter="blinds(horizontal)">
                                      <p:cBhvr>
                                        <p:cTn id="108" dur="500"/>
                                        <p:tgtEl>
                                          <p:spTgt spid="3">
                                            <p:txEl>
                                              <p:pRg st="8" end="8"/>
                                            </p:txEl>
                                          </p:spTgt>
                                        </p:tgtEl>
                                      </p:cBhvr>
                                    </p:animEffect>
                                  </p:childTnLst>
                                </p:cTn>
                              </p:par>
                              <p:par>
                                <p:cTn id="109" presetID="3" presetClass="entr" presetSubtype="10" fill="hold" nodeType="withEffect">
                                  <p:stCondLst>
                                    <p:cond delay="0"/>
                                  </p:stCondLst>
                                  <p:childTnLst>
                                    <p:set>
                                      <p:cBhvr>
                                        <p:cTn id="110" dur="1" fill="hold">
                                          <p:stCondLst>
                                            <p:cond delay="0"/>
                                          </p:stCondLst>
                                        </p:cTn>
                                        <p:tgtEl>
                                          <p:spTgt spid="3">
                                            <p:txEl>
                                              <p:pRg st="9" end="9"/>
                                            </p:txEl>
                                          </p:spTgt>
                                        </p:tgtEl>
                                        <p:attrNameLst>
                                          <p:attrName>style.visibility</p:attrName>
                                        </p:attrNameLst>
                                      </p:cBhvr>
                                      <p:to>
                                        <p:strVal val="visible"/>
                                      </p:to>
                                    </p:set>
                                    <p:animEffect transition="in" filter="blinds(horizontal)">
                                      <p:cBhvr>
                                        <p:cTn id="111"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5" grpId="0" animBg="1"/>
      <p:bldP spid="49" grpId="0" animBg="1"/>
      <p:bldP spid="50" grpId="0" animBg="1"/>
      <p:bldP spid="54" grpId="0" animBg="1"/>
      <p:bldP spid="56" grpId="0" animBg="1"/>
      <p:bldP spid="57" grpId="0" animBg="1"/>
      <p:bldP spid="58" grpId="0" animBg="1"/>
      <p:bldP spid="59" grpId="0" animBg="1"/>
      <p:bldP spid="6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Freeform 50"/>
          <p:cNvSpPr/>
          <p:nvPr/>
        </p:nvSpPr>
        <p:spPr>
          <a:xfrm>
            <a:off x="1752600" y="831902"/>
            <a:ext cx="5259690" cy="2901898"/>
          </a:xfrm>
          <a:custGeom>
            <a:avLst/>
            <a:gdLst>
              <a:gd name="connsiteX0" fmla="*/ 1110883 w 5259690"/>
              <a:gd name="connsiteY0" fmla="*/ 2403134 h 2901898"/>
              <a:gd name="connsiteX1" fmla="*/ 899286 w 5259690"/>
              <a:gd name="connsiteY1" fmla="*/ 2395577 h 2901898"/>
              <a:gd name="connsiteX2" fmla="*/ 634790 w 5259690"/>
              <a:gd name="connsiteY2" fmla="*/ 2403134 h 2901898"/>
              <a:gd name="connsiteX3" fmla="*/ 528992 w 5259690"/>
              <a:gd name="connsiteY3" fmla="*/ 2320007 h 2901898"/>
              <a:gd name="connsiteX4" fmla="*/ 483650 w 5259690"/>
              <a:gd name="connsiteY4" fmla="*/ 2206651 h 2901898"/>
              <a:gd name="connsiteX5" fmla="*/ 340066 w 5259690"/>
              <a:gd name="connsiteY5" fmla="*/ 2168866 h 2901898"/>
              <a:gd name="connsiteX6" fmla="*/ 173812 w 5259690"/>
              <a:gd name="connsiteY6" fmla="*/ 2108410 h 2901898"/>
              <a:gd name="connsiteX7" fmla="*/ 68014 w 5259690"/>
              <a:gd name="connsiteY7" fmla="*/ 2025283 h 2901898"/>
              <a:gd name="connsiteX8" fmla="*/ 0 w 5259690"/>
              <a:gd name="connsiteY8" fmla="*/ 1813686 h 2901898"/>
              <a:gd name="connsiteX9" fmla="*/ 30228 w 5259690"/>
              <a:gd name="connsiteY9" fmla="*/ 1730559 h 2901898"/>
              <a:gd name="connsiteX10" fmla="*/ 98242 w 5259690"/>
              <a:gd name="connsiteY10" fmla="*/ 1511405 h 2901898"/>
              <a:gd name="connsiteX11" fmla="*/ 302281 w 5259690"/>
              <a:gd name="connsiteY11" fmla="*/ 1375379 h 2901898"/>
              <a:gd name="connsiteX12" fmla="*/ 340066 w 5259690"/>
              <a:gd name="connsiteY12" fmla="*/ 1118440 h 2901898"/>
              <a:gd name="connsiteX13" fmla="*/ 468536 w 5259690"/>
              <a:gd name="connsiteY13" fmla="*/ 906843 h 2901898"/>
              <a:gd name="connsiteX14" fmla="*/ 672576 w 5259690"/>
              <a:gd name="connsiteY14" fmla="*/ 778374 h 2901898"/>
              <a:gd name="connsiteX15" fmla="*/ 853944 w 5259690"/>
              <a:gd name="connsiteY15" fmla="*/ 740589 h 2901898"/>
              <a:gd name="connsiteX16" fmla="*/ 959742 w 5259690"/>
              <a:gd name="connsiteY16" fmla="*/ 733032 h 2901898"/>
              <a:gd name="connsiteX17" fmla="*/ 967300 w 5259690"/>
              <a:gd name="connsiteY17" fmla="*/ 581891 h 2901898"/>
              <a:gd name="connsiteX18" fmla="*/ 1080655 w 5259690"/>
              <a:gd name="connsiteY18" fmla="*/ 438308 h 2901898"/>
              <a:gd name="connsiteX19" fmla="*/ 1224238 w 5259690"/>
              <a:gd name="connsiteY19" fmla="*/ 400522 h 2901898"/>
              <a:gd name="connsiteX20" fmla="*/ 1390493 w 5259690"/>
              <a:gd name="connsiteY20" fmla="*/ 173812 h 2901898"/>
              <a:gd name="connsiteX21" fmla="*/ 1602090 w 5259690"/>
              <a:gd name="connsiteY21" fmla="*/ 83127 h 2901898"/>
              <a:gd name="connsiteX22" fmla="*/ 1783458 w 5259690"/>
              <a:gd name="connsiteY22" fmla="*/ 98241 h 2901898"/>
              <a:gd name="connsiteX23" fmla="*/ 1972384 w 5259690"/>
              <a:gd name="connsiteY23" fmla="*/ 166255 h 2901898"/>
              <a:gd name="connsiteX24" fmla="*/ 2161309 w 5259690"/>
              <a:gd name="connsiteY24" fmla="*/ 287167 h 2901898"/>
              <a:gd name="connsiteX25" fmla="*/ 2259551 w 5259690"/>
              <a:gd name="connsiteY25" fmla="*/ 241825 h 2901898"/>
              <a:gd name="connsiteX26" fmla="*/ 2395577 w 5259690"/>
              <a:gd name="connsiteY26" fmla="*/ 136027 h 2901898"/>
              <a:gd name="connsiteX27" fmla="*/ 2539161 w 5259690"/>
              <a:gd name="connsiteY27" fmla="*/ 98241 h 2901898"/>
              <a:gd name="connsiteX28" fmla="*/ 2735643 w 5259690"/>
              <a:gd name="connsiteY28" fmla="*/ 0 h 2901898"/>
              <a:gd name="connsiteX29" fmla="*/ 2924569 w 5259690"/>
              <a:gd name="connsiteY29" fmla="*/ 0 h 2901898"/>
              <a:gd name="connsiteX30" fmla="*/ 3068152 w 5259690"/>
              <a:gd name="connsiteY30" fmla="*/ 0 h 2901898"/>
              <a:gd name="connsiteX31" fmla="*/ 3136166 w 5259690"/>
              <a:gd name="connsiteY31" fmla="*/ 90684 h 2901898"/>
              <a:gd name="connsiteX32" fmla="*/ 3279749 w 5259690"/>
              <a:gd name="connsiteY32" fmla="*/ 158698 h 2901898"/>
              <a:gd name="connsiteX33" fmla="*/ 3370433 w 5259690"/>
              <a:gd name="connsiteY33" fmla="*/ 302281 h 2901898"/>
              <a:gd name="connsiteX34" fmla="*/ 3438447 w 5259690"/>
              <a:gd name="connsiteY34" fmla="*/ 377851 h 2901898"/>
              <a:gd name="connsiteX35" fmla="*/ 3551802 w 5259690"/>
              <a:gd name="connsiteY35" fmla="*/ 324952 h 2901898"/>
              <a:gd name="connsiteX36" fmla="*/ 3831412 w 5259690"/>
              <a:gd name="connsiteY36" fmla="*/ 287167 h 2901898"/>
              <a:gd name="connsiteX37" fmla="*/ 4050566 w 5259690"/>
              <a:gd name="connsiteY37" fmla="*/ 256939 h 2901898"/>
              <a:gd name="connsiteX38" fmla="*/ 4277276 w 5259690"/>
              <a:gd name="connsiteY38" fmla="*/ 279610 h 2901898"/>
              <a:gd name="connsiteX39" fmla="*/ 4390632 w 5259690"/>
              <a:gd name="connsiteY39" fmla="*/ 377851 h 2901898"/>
              <a:gd name="connsiteX40" fmla="*/ 4473759 w 5259690"/>
              <a:gd name="connsiteY40" fmla="*/ 521435 h 2901898"/>
              <a:gd name="connsiteX41" fmla="*/ 4496430 w 5259690"/>
              <a:gd name="connsiteY41" fmla="*/ 687689 h 2901898"/>
              <a:gd name="connsiteX42" fmla="*/ 4496430 w 5259690"/>
              <a:gd name="connsiteY42" fmla="*/ 816159 h 2901898"/>
              <a:gd name="connsiteX43" fmla="*/ 4624900 w 5259690"/>
              <a:gd name="connsiteY43" fmla="*/ 793488 h 2901898"/>
              <a:gd name="connsiteX44" fmla="*/ 4942295 w 5259690"/>
              <a:gd name="connsiteY44" fmla="*/ 853944 h 2901898"/>
              <a:gd name="connsiteX45" fmla="*/ 5085878 w 5259690"/>
              <a:gd name="connsiteY45" fmla="*/ 982413 h 2901898"/>
              <a:gd name="connsiteX46" fmla="*/ 5229461 w 5259690"/>
              <a:gd name="connsiteY46" fmla="*/ 1171339 h 2901898"/>
              <a:gd name="connsiteX47" fmla="*/ 5229461 w 5259690"/>
              <a:gd name="connsiteY47" fmla="*/ 1322479 h 2901898"/>
              <a:gd name="connsiteX48" fmla="*/ 5221904 w 5259690"/>
              <a:gd name="connsiteY48" fmla="*/ 1534076 h 2901898"/>
              <a:gd name="connsiteX49" fmla="*/ 5146334 w 5259690"/>
              <a:gd name="connsiteY49" fmla="*/ 1670103 h 2901898"/>
              <a:gd name="connsiteX50" fmla="*/ 5093435 w 5259690"/>
              <a:gd name="connsiteY50" fmla="*/ 1738116 h 2901898"/>
              <a:gd name="connsiteX51" fmla="*/ 5237019 w 5259690"/>
              <a:gd name="connsiteY51" fmla="*/ 1987498 h 2901898"/>
              <a:gd name="connsiteX52" fmla="*/ 5259690 w 5259690"/>
              <a:gd name="connsiteY52" fmla="*/ 2244436 h 2901898"/>
              <a:gd name="connsiteX53" fmla="*/ 5191676 w 5259690"/>
              <a:gd name="connsiteY53" fmla="*/ 2516489 h 2901898"/>
              <a:gd name="connsiteX54" fmla="*/ 5055650 w 5259690"/>
              <a:gd name="connsiteY54" fmla="*/ 2705415 h 2901898"/>
              <a:gd name="connsiteX55" fmla="*/ 4874281 w 5259690"/>
              <a:gd name="connsiteY55" fmla="*/ 2788542 h 2901898"/>
              <a:gd name="connsiteX56" fmla="*/ 4632457 w 5259690"/>
              <a:gd name="connsiteY56" fmla="*/ 2826327 h 2901898"/>
              <a:gd name="connsiteX57" fmla="*/ 4262162 w 5259690"/>
              <a:gd name="connsiteY57" fmla="*/ 2811213 h 2901898"/>
              <a:gd name="connsiteX58" fmla="*/ 4224377 w 5259690"/>
              <a:gd name="connsiteY58" fmla="*/ 2667630 h 2901898"/>
              <a:gd name="connsiteX59" fmla="*/ 3158837 w 5259690"/>
              <a:gd name="connsiteY59" fmla="*/ 2901898 h 2901898"/>
              <a:gd name="connsiteX60" fmla="*/ 1617204 w 5259690"/>
              <a:gd name="connsiteY60" fmla="*/ 2743200 h 2901898"/>
              <a:gd name="connsiteX61" fmla="*/ 1110883 w 5259690"/>
              <a:gd name="connsiteY61" fmla="*/ 2403134 h 290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5259690" h="2901898">
                <a:moveTo>
                  <a:pt x="1110883" y="2403134"/>
                </a:moveTo>
                <a:lnTo>
                  <a:pt x="899286" y="2395577"/>
                </a:lnTo>
                <a:lnTo>
                  <a:pt x="634790" y="2403134"/>
                </a:lnTo>
                <a:lnTo>
                  <a:pt x="528992" y="2320007"/>
                </a:lnTo>
                <a:lnTo>
                  <a:pt x="483650" y="2206651"/>
                </a:lnTo>
                <a:lnTo>
                  <a:pt x="340066" y="2168866"/>
                </a:lnTo>
                <a:lnTo>
                  <a:pt x="173812" y="2108410"/>
                </a:lnTo>
                <a:lnTo>
                  <a:pt x="68014" y="2025283"/>
                </a:lnTo>
                <a:lnTo>
                  <a:pt x="0" y="1813686"/>
                </a:lnTo>
                <a:lnTo>
                  <a:pt x="30228" y="1730559"/>
                </a:lnTo>
                <a:lnTo>
                  <a:pt x="98242" y="1511405"/>
                </a:lnTo>
                <a:lnTo>
                  <a:pt x="302281" y="1375379"/>
                </a:lnTo>
                <a:lnTo>
                  <a:pt x="340066" y="1118440"/>
                </a:lnTo>
                <a:lnTo>
                  <a:pt x="468536" y="906843"/>
                </a:lnTo>
                <a:lnTo>
                  <a:pt x="672576" y="778374"/>
                </a:lnTo>
                <a:lnTo>
                  <a:pt x="853944" y="740589"/>
                </a:lnTo>
                <a:lnTo>
                  <a:pt x="959742" y="733032"/>
                </a:lnTo>
                <a:lnTo>
                  <a:pt x="967300" y="581891"/>
                </a:lnTo>
                <a:lnTo>
                  <a:pt x="1080655" y="438308"/>
                </a:lnTo>
                <a:lnTo>
                  <a:pt x="1224238" y="400522"/>
                </a:lnTo>
                <a:lnTo>
                  <a:pt x="1390493" y="173812"/>
                </a:lnTo>
                <a:lnTo>
                  <a:pt x="1602090" y="83127"/>
                </a:lnTo>
                <a:lnTo>
                  <a:pt x="1783458" y="98241"/>
                </a:lnTo>
                <a:lnTo>
                  <a:pt x="1972384" y="166255"/>
                </a:lnTo>
                <a:lnTo>
                  <a:pt x="2161309" y="287167"/>
                </a:lnTo>
                <a:lnTo>
                  <a:pt x="2259551" y="241825"/>
                </a:lnTo>
                <a:lnTo>
                  <a:pt x="2395577" y="136027"/>
                </a:lnTo>
                <a:lnTo>
                  <a:pt x="2539161" y="98241"/>
                </a:lnTo>
                <a:lnTo>
                  <a:pt x="2735643" y="0"/>
                </a:lnTo>
                <a:lnTo>
                  <a:pt x="2924569" y="0"/>
                </a:lnTo>
                <a:lnTo>
                  <a:pt x="3068152" y="0"/>
                </a:lnTo>
                <a:lnTo>
                  <a:pt x="3136166" y="90684"/>
                </a:lnTo>
                <a:lnTo>
                  <a:pt x="3279749" y="158698"/>
                </a:lnTo>
                <a:lnTo>
                  <a:pt x="3370433" y="302281"/>
                </a:lnTo>
                <a:lnTo>
                  <a:pt x="3438447" y="377851"/>
                </a:lnTo>
                <a:lnTo>
                  <a:pt x="3551802" y="324952"/>
                </a:lnTo>
                <a:lnTo>
                  <a:pt x="3831412" y="287167"/>
                </a:lnTo>
                <a:lnTo>
                  <a:pt x="4050566" y="256939"/>
                </a:lnTo>
                <a:lnTo>
                  <a:pt x="4277276" y="279610"/>
                </a:lnTo>
                <a:lnTo>
                  <a:pt x="4390632" y="377851"/>
                </a:lnTo>
                <a:lnTo>
                  <a:pt x="4473759" y="521435"/>
                </a:lnTo>
                <a:lnTo>
                  <a:pt x="4496430" y="687689"/>
                </a:lnTo>
                <a:lnTo>
                  <a:pt x="4496430" y="816159"/>
                </a:lnTo>
                <a:lnTo>
                  <a:pt x="4624900" y="793488"/>
                </a:lnTo>
                <a:lnTo>
                  <a:pt x="4942295" y="853944"/>
                </a:lnTo>
                <a:lnTo>
                  <a:pt x="5085878" y="982413"/>
                </a:lnTo>
                <a:lnTo>
                  <a:pt x="5229461" y="1171339"/>
                </a:lnTo>
                <a:lnTo>
                  <a:pt x="5229461" y="1322479"/>
                </a:lnTo>
                <a:lnTo>
                  <a:pt x="5221904" y="1534076"/>
                </a:lnTo>
                <a:lnTo>
                  <a:pt x="5146334" y="1670103"/>
                </a:lnTo>
                <a:lnTo>
                  <a:pt x="5093435" y="1738116"/>
                </a:lnTo>
                <a:lnTo>
                  <a:pt x="5237019" y="1987498"/>
                </a:lnTo>
                <a:lnTo>
                  <a:pt x="5259690" y="2244436"/>
                </a:lnTo>
                <a:lnTo>
                  <a:pt x="5191676" y="2516489"/>
                </a:lnTo>
                <a:lnTo>
                  <a:pt x="5055650" y="2705415"/>
                </a:lnTo>
                <a:lnTo>
                  <a:pt x="4874281" y="2788542"/>
                </a:lnTo>
                <a:lnTo>
                  <a:pt x="4632457" y="2826327"/>
                </a:lnTo>
                <a:lnTo>
                  <a:pt x="4262162" y="2811213"/>
                </a:lnTo>
                <a:lnTo>
                  <a:pt x="4224377" y="2667630"/>
                </a:lnTo>
                <a:lnTo>
                  <a:pt x="3158837" y="2901898"/>
                </a:lnTo>
                <a:lnTo>
                  <a:pt x="1617204" y="2743200"/>
                </a:lnTo>
                <a:lnTo>
                  <a:pt x="1110883" y="2403134"/>
                </a:lnTo>
                <a:close/>
              </a:path>
            </a:pathLst>
          </a:custGeom>
          <a:solidFill>
            <a:srgbClr val="83C9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3" name="Freeform 52"/>
          <p:cNvSpPr/>
          <p:nvPr/>
        </p:nvSpPr>
        <p:spPr>
          <a:xfrm>
            <a:off x="2743200" y="2743200"/>
            <a:ext cx="3505200" cy="2362200"/>
          </a:xfrm>
          <a:custGeom>
            <a:avLst/>
            <a:gdLst>
              <a:gd name="connsiteX0" fmla="*/ 0 w 3347762"/>
              <a:gd name="connsiteY0" fmla="*/ 0 h 1413164"/>
              <a:gd name="connsiteX1" fmla="*/ 83128 w 3347762"/>
              <a:gd name="connsiteY1" fmla="*/ 90684 h 1413164"/>
              <a:gd name="connsiteX2" fmla="*/ 181369 w 3347762"/>
              <a:gd name="connsiteY2" fmla="*/ 234268 h 1413164"/>
              <a:gd name="connsiteX3" fmla="*/ 234268 w 3347762"/>
              <a:gd name="connsiteY3" fmla="*/ 324952 h 1413164"/>
              <a:gd name="connsiteX4" fmla="*/ 294724 w 3347762"/>
              <a:gd name="connsiteY4" fmla="*/ 468536 h 1413164"/>
              <a:gd name="connsiteX5" fmla="*/ 362738 w 3347762"/>
              <a:gd name="connsiteY5" fmla="*/ 695246 h 1413164"/>
              <a:gd name="connsiteX6" fmla="*/ 377852 w 3347762"/>
              <a:gd name="connsiteY6" fmla="*/ 982413 h 1413164"/>
              <a:gd name="connsiteX7" fmla="*/ 408080 w 3347762"/>
              <a:gd name="connsiteY7" fmla="*/ 1231795 h 1413164"/>
              <a:gd name="connsiteX8" fmla="*/ 408080 w 3347762"/>
              <a:gd name="connsiteY8" fmla="*/ 1367821 h 1413164"/>
              <a:gd name="connsiteX9" fmla="*/ 408080 w 3347762"/>
              <a:gd name="connsiteY9" fmla="*/ 1413164 h 1413164"/>
              <a:gd name="connsiteX10" fmla="*/ 2833885 w 3347762"/>
              <a:gd name="connsiteY10" fmla="*/ 1413164 h 1413164"/>
              <a:gd name="connsiteX11" fmla="*/ 2826328 w 3347762"/>
              <a:gd name="connsiteY11" fmla="*/ 1201567 h 1413164"/>
              <a:gd name="connsiteX12" fmla="*/ 2826328 w 3347762"/>
              <a:gd name="connsiteY12" fmla="*/ 1095769 h 1413164"/>
              <a:gd name="connsiteX13" fmla="*/ 2841442 w 3347762"/>
              <a:gd name="connsiteY13" fmla="*/ 937071 h 1413164"/>
              <a:gd name="connsiteX14" fmla="*/ 2871670 w 3347762"/>
              <a:gd name="connsiteY14" fmla="*/ 785931 h 1413164"/>
              <a:gd name="connsiteX15" fmla="*/ 2917012 w 3347762"/>
              <a:gd name="connsiteY15" fmla="*/ 627233 h 1413164"/>
              <a:gd name="connsiteX16" fmla="*/ 3000139 w 3347762"/>
              <a:gd name="connsiteY16" fmla="*/ 408079 h 1413164"/>
              <a:gd name="connsiteX17" fmla="*/ 3090824 w 3347762"/>
              <a:gd name="connsiteY17" fmla="*/ 264496 h 1413164"/>
              <a:gd name="connsiteX18" fmla="*/ 3189065 w 3347762"/>
              <a:gd name="connsiteY18" fmla="*/ 204040 h 1413164"/>
              <a:gd name="connsiteX19" fmla="*/ 3347762 w 3347762"/>
              <a:gd name="connsiteY19" fmla="*/ 113355 h 1413164"/>
              <a:gd name="connsiteX20" fmla="*/ 3022810 w 3347762"/>
              <a:gd name="connsiteY20" fmla="*/ 143583 h 1413164"/>
              <a:gd name="connsiteX21" fmla="*/ 2826328 w 3347762"/>
              <a:gd name="connsiteY21" fmla="*/ 181369 h 1413164"/>
              <a:gd name="connsiteX22" fmla="*/ 2652516 w 3347762"/>
              <a:gd name="connsiteY22" fmla="*/ 249382 h 1413164"/>
              <a:gd name="connsiteX23" fmla="*/ 2516490 w 3347762"/>
              <a:gd name="connsiteY23" fmla="*/ 287167 h 1413164"/>
              <a:gd name="connsiteX24" fmla="*/ 2259551 w 3347762"/>
              <a:gd name="connsiteY24" fmla="*/ 136026 h 1413164"/>
              <a:gd name="connsiteX25" fmla="*/ 2168867 w 3347762"/>
              <a:gd name="connsiteY25" fmla="*/ 136026 h 1413164"/>
              <a:gd name="connsiteX26" fmla="*/ 1957270 w 3347762"/>
              <a:gd name="connsiteY26" fmla="*/ 256939 h 1413164"/>
              <a:gd name="connsiteX27" fmla="*/ 1896814 w 3347762"/>
              <a:gd name="connsiteY27" fmla="*/ 294724 h 1413164"/>
              <a:gd name="connsiteX28" fmla="*/ 1738116 w 3347762"/>
              <a:gd name="connsiteY28" fmla="*/ 173812 h 1413164"/>
              <a:gd name="connsiteX29" fmla="*/ 1556747 w 3347762"/>
              <a:gd name="connsiteY29" fmla="*/ 113355 h 1413164"/>
              <a:gd name="connsiteX30" fmla="*/ 1466063 w 3347762"/>
              <a:gd name="connsiteY30" fmla="*/ 120912 h 1413164"/>
              <a:gd name="connsiteX31" fmla="*/ 1254467 w 3347762"/>
              <a:gd name="connsiteY31" fmla="*/ 196483 h 1413164"/>
              <a:gd name="connsiteX32" fmla="*/ 1141111 w 3347762"/>
              <a:gd name="connsiteY32" fmla="*/ 256939 h 1413164"/>
              <a:gd name="connsiteX33" fmla="*/ 1095769 w 3347762"/>
              <a:gd name="connsiteY33" fmla="*/ 287167 h 1413164"/>
              <a:gd name="connsiteX34" fmla="*/ 944628 w 3347762"/>
              <a:gd name="connsiteY34" fmla="*/ 151141 h 1413164"/>
              <a:gd name="connsiteX35" fmla="*/ 891729 w 3347762"/>
              <a:gd name="connsiteY35" fmla="*/ 120912 h 1413164"/>
              <a:gd name="connsiteX36" fmla="*/ 861501 w 3347762"/>
              <a:gd name="connsiteY36" fmla="*/ 90684 h 1413164"/>
              <a:gd name="connsiteX37" fmla="*/ 733032 w 3347762"/>
              <a:gd name="connsiteY37" fmla="*/ 120912 h 1413164"/>
              <a:gd name="connsiteX38" fmla="*/ 642347 w 3347762"/>
              <a:gd name="connsiteY38" fmla="*/ 143583 h 1413164"/>
              <a:gd name="connsiteX39" fmla="*/ 574334 w 3347762"/>
              <a:gd name="connsiteY39" fmla="*/ 188926 h 1413164"/>
              <a:gd name="connsiteX40" fmla="*/ 491207 w 3347762"/>
              <a:gd name="connsiteY40" fmla="*/ 211597 h 1413164"/>
              <a:gd name="connsiteX41" fmla="*/ 355181 w 3347762"/>
              <a:gd name="connsiteY41" fmla="*/ 98241 h 1413164"/>
              <a:gd name="connsiteX42" fmla="*/ 166255 w 3347762"/>
              <a:gd name="connsiteY42" fmla="*/ 60456 h 1413164"/>
              <a:gd name="connsiteX43" fmla="*/ 0 w 3347762"/>
              <a:gd name="connsiteY43" fmla="*/ 0 h 141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347762" h="1413164">
                <a:moveTo>
                  <a:pt x="0" y="0"/>
                </a:moveTo>
                <a:lnTo>
                  <a:pt x="83128" y="90684"/>
                </a:lnTo>
                <a:lnTo>
                  <a:pt x="181369" y="234268"/>
                </a:lnTo>
                <a:lnTo>
                  <a:pt x="234268" y="324952"/>
                </a:lnTo>
                <a:lnTo>
                  <a:pt x="294724" y="468536"/>
                </a:lnTo>
                <a:lnTo>
                  <a:pt x="362738" y="695246"/>
                </a:lnTo>
                <a:lnTo>
                  <a:pt x="377852" y="982413"/>
                </a:lnTo>
                <a:lnTo>
                  <a:pt x="408080" y="1231795"/>
                </a:lnTo>
                <a:lnTo>
                  <a:pt x="408080" y="1367821"/>
                </a:lnTo>
                <a:lnTo>
                  <a:pt x="408080" y="1413164"/>
                </a:lnTo>
                <a:lnTo>
                  <a:pt x="2833885" y="1413164"/>
                </a:lnTo>
                <a:lnTo>
                  <a:pt x="2826328" y="1201567"/>
                </a:lnTo>
                <a:lnTo>
                  <a:pt x="2826328" y="1095769"/>
                </a:lnTo>
                <a:lnTo>
                  <a:pt x="2841442" y="937071"/>
                </a:lnTo>
                <a:lnTo>
                  <a:pt x="2871670" y="785931"/>
                </a:lnTo>
                <a:lnTo>
                  <a:pt x="2917012" y="627233"/>
                </a:lnTo>
                <a:lnTo>
                  <a:pt x="3000139" y="408079"/>
                </a:lnTo>
                <a:lnTo>
                  <a:pt x="3090824" y="264496"/>
                </a:lnTo>
                <a:lnTo>
                  <a:pt x="3189065" y="204040"/>
                </a:lnTo>
                <a:lnTo>
                  <a:pt x="3347762" y="113355"/>
                </a:lnTo>
                <a:lnTo>
                  <a:pt x="3022810" y="143583"/>
                </a:lnTo>
                <a:lnTo>
                  <a:pt x="2826328" y="181369"/>
                </a:lnTo>
                <a:lnTo>
                  <a:pt x="2652516" y="249382"/>
                </a:lnTo>
                <a:lnTo>
                  <a:pt x="2516490" y="287167"/>
                </a:lnTo>
                <a:lnTo>
                  <a:pt x="2259551" y="136026"/>
                </a:lnTo>
                <a:lnTo>
                  <a:pt x="2168867" y="136026"/>
                </a:lnTo>
                <a:lnTo>
                  <a:pt x="1957270" y="256939"/>
                </a:lnTo>
                <a:lnTo>
                  <a:pt x="1896814" y="294724"/>
                </a:lnTo>
                <a:lnTo>
                  <a:pt x="1738116" y="173812"/>
                </a:lnTo>
                <a:lnTo>
                  <a:pt x="1556747" y="113355"/>
                </a:lnTo>
                <a:lnTo>
                  <a:pt x="1466063" y="120912"/>
                </a:lnTo>
                <a:lnTo>
                  <a:pt x="1254467" y="196483"/>
                </a:lnTo>
                <a:lnTo>
                  <a:pt x="1141111" y="256939"/>
                </a:lnTo>
                <a:lnTo>
                  <a:pt x="1095769" y="287167"/>
                </a:lnTo>
                <a:lnTo>
                  <a:pt x="944628" y="151141"/>
                </a:lnTo>
                <a:lnTo>
                  <a:pt x="891729" y="120912"/>
                </a:lnTo>
                <a:lnTo>
                  <a:pt x="861501" y="90684"/>
                </a:lnTo>
                <a:lnTo>
                  <a:pt x="733032" y="120912"/>
                </a:lnTo>
                <a:lnTo>
                  <a:pt x="642347" y="143583"/>
                </a:lnTo>
                <a:lnTo>
                  <a:pt x="574334" y="188926"/>
                </a:lnTo>
                <a:lnTo>
                  <a:pt x="491207" y="211597"/>
                </a:lnTo>
                <a:lnTo>
                  <a:pt x="355181" y="98241"/>
                </a:lnTo>
                <a:lnTo>
                  <a:pt x="166255" y="60456"/>
                </a:lnTo>
                <a:lnTo>
                  <a:pt x="0" y="0"/>
                </a:lnTo>
                <a:close/>
              </a:path>
            </a:pathLst>
          </a:cu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0" name="Freeform 49"/>
          <p:cNvSpPr/>
          <p:nvPr/>
        </p:nvSpPr>
        <p:spPr>
          <a:xfrm>
            <a:off x="2590801" y="4343401"/>
            <a:ext cx="3733799" cy="1663805"/>
          </a:xfrm>
          <a:custGeom>
            <a:avLst/>
            <a:gdLst>
              <a:gd name="connsiteX0" fmla="*/ 574334 w 3657600"/>
              <a:gd name="connsiteY0" fmla="*/ 7557 h 1367822"/>
              <a:gd name="connsiteX1" fmla="*/ 574334 w 3657600"/>
              <a:gd name="connsiteY1" fmla="*/ 249382 h 1367822"/>
              <a:gd name="connsiteX2" fmla="*/ 559220 w 3657600"/>
              <a:gd name="connsiteY2" fmla="*/ 430751 h 1367822"/>
              <a:gd name="connsiteX3" fmla="*/ 506321 w 3657600"/>
              <a:gd name="connsiteY3" fmla="*/ 687690 h 1367822"/>
              <a:gd name="connsiteX4" fmla="*/ 400523 w 3657600"/>
              <a:gd name="connsiteY4" fmla="*/ 997528 h 1367822"/>
              <a:gd name="connsiteX5" fmla="*/ 294724 w 3657600"/>
              <a:gd name="connsiteY5" fmla="*/ 1156225 h 1367822"/>
              <a:gd name="connsiteX6" fmla="*/ 173812 w 3657600"/>
              <a:gd name="connsiteY6" fmla="*/ 1262024 h 1367822"/>
              <a:gd name="connsiteX7" fmla="*/ 0 w 3657600"/>
              <a:gd name="connsiteY7" fmla="*/ 1330037 h 1367822"/>
              <a:gd name="connsiteX8" fmla="*/ 423194 w 3657600"/>
              <a:gd name="connsiteY8" fmla="*/ 1307366 h 1367822"/>
              <a:gd name="connsiteX9" fmla="*/ 748146 w 3657600"/>
              <a:gd name="connsiteY9" fmla="*/ 1224238 h 1367822"/>
              <a:gd name="connsiteX10" fmla="*/ 1103326 w 3657600"/>
              <a:gd name="connsiteY10" fmla="*/ 1194010 h 1367822"/>
              <a:gd name="connsiteX11" fmla="*/ 1345151 w 3657600"/>
              <a:gd name="connsiteY11" fmla="*/ 1269581 h 1367822"/>
              <a:gd name="connsiteX12" fmla="*/ 1662546 w 3657600"/>
              <a:gd name="connsiteY12" fmla="*/ 1367822 h 1367822"/>
              <a:gd name="connsiteX13" fmla="*/ 1836357 w 3657600"/>
              <a:gd name="connsiteY13" fmla="*/ 1360265 h 1367822"/>
              <a:gd name="connsiteX14" fmla="*/ 2168866 w 3657600"/>
              <a:gd name="connsiteY14" fmla="*/ 1269581 h 1367822"/>
              <a:gd name="connsiteX15" fmla="*/ 2320007 w 3657600"/>
              <a:gd name="connsiteY15" fmla="*/ 1194010 h 1367822"/>
              <a:gd name="connsiteX16" fmla="*/ 2327564 w 3657600"/>
              <a:gd name="connsiteY16" fmla="*/ 1186453 h 1367822"/>
              <a:gd name="connsiteX17" fmla="*/ 2660073 w 3657600"/>
              <a:gd name="connsiteY17" fmla="*/ 1314923 h 1367822"/>
              <a:gd name="connsiteX18" fmla="*/ 3075709 w 3657600"/>
              <a:gd name="connsiteY18" fmla="*/ 1360265 h 1367822"/>
              <a:gd name="connsiteX19" fmla="*/ 3514017 w 3657600"/>
              <a:gd name="connsiteY19" fmla="*/ 1367822 h 1367822"/>
              <a:gd name="connsiteX20" fmla="*/ 3657600 w 3657600"/>
              <a:gd name="connsiteY20" fmla="*/ 1322480 h 1367822"/>
              <a:gd name="connsiteX21" fmla="*/ 3529131 w 3657600"/>
              <a:gd name="connsiteY21" fmla="*/ 1314923 h 1367822"/>
              <a:gd name="connsiteX22" fmla="*/ 3430890 w 3657600"/>
              <a:gd name="connsiteY22" fmla="*/ 1239353 h 1367822"/>
              <a:gd name="connsiteX23" fmla="*/ 3279749 w 3657600"/>
              <a:gd name="connsiteY23" fmla="*/ 1042870 h 1367822"/>
              <a:gd name="connsiteX24" fmla="*/ 3181508 w 3657600"/>
              <a:gd name="connsiteY24" fmla="*/ 846387 h 1367822"/>
              <a:gd name="connsiteX25" fmla="*/ 3098381 w 3657600"/>
              <a:gd name="connsiteY25" fmla="*/ 528992 h 1367822"/>
              <a:gd name="connsiteX26" fmla="*/ 3060595 w 3657600"/>
              <a:gd name="connsiteY26" fmla="*/ 294724 h 1367822"/>
              <a:gd name="connsiteX27" fmla="*/ 3007696 w 3657600"/>
              <a:gd name="connsiteY27" fmla="*/ 0 h 1367822"/>
              <a:gd name="connsiteX28" fmla="*/ 574334 w 3657600"/>
              <a:gd name="connsiteY28" fmla="*/ 7557 h 1367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57600" h="1367822">
                <a:moveTo>
                  <a:pt x="574334" y="7557"/>
                </a:moveTo>
                <a:lnTo>
                  <a:pt x="574334" y="249382"/>
                </a:lnTo>
                <a:lnTo>
                  <a:pt x="559220" y="430751"/>
                </a:lnTo>
                <a:lnTo>
                  <a:pt x="506321" y="687690"/>
                </a:lnTo>
                <a:lnTo>
                  <a:pt x="400523" y="997528"/>
                </a:lnTo>
                <a:lnTo>
                  <a:pt x="294724" y="1156225"/>
                </a:lnTo>
                <a:lnTo>
                  <a:pt x="173812" y="1262024"/>
                </a:lnTo>
                <a:lnTo>
                  <a:pt x="0" y="1330037"/>
                </a:lnTo>
                <a:lnTo>
                  <a:pt x="423194" y="1307366"/>
                </a:lnTo>
                <a:lnTo>
                  <a:pt x="748146" y="1224238"/>
                </a:lnTo>
                <a:lnTo>
                  <a:pt x="1103326" y="1194010"/>
                </a:lnTo>
                <a:lnTo>
                  <a:pt x="1345151" y="1269581"/>
                </a:lnTo>
                <a:lnTo>
                  <a:pt x="1662546" y="1367822"/>
                </a:lnTo>
                <a:lnTo>
                  <a:pt x="1836357" y="1360265"/>
                </a:lnTo>
                <a:lnTo>
                  <a:pt x="2168866" y="1269581"/>
                </a:lnTo>
                <a:lnTo>
                  <a:pt x="2320007" y="1194010"/>
                </a:lnTo>
                <a:lnTo>
                  <a:pt x="2327564" y="1186453"/>
                </a:lnTo>
                <a:lnTo>
                  <a:pt x="2660073" y="1314923"/>
                </a:lnTo>
                <a:lnTo>
                  <a:pt x="3075709" y="1360265"/>
                </a:lnTo>
                <a:lnTo>
                  <a:pt x="3514017" y="1367822"/>
                </a:lnTo>
                <a:lnTo>
                  <a:pt x="3657600" y="1322480"/>
                </a:lnTo>
                <a:lnTo>
                  <a:pt x="3529131" y="1314923"/>
                </a:lnTo>
                <a:lnTo>
                  <a:pt x="3430890" y="1239353"/>
                </a:lnTo>
                <a:lnTo>
                  <a:pt x="3279749" y="1042870"/>
                </a:lnTo>
                <a:lnTo>
                  <a:pt x="3181508" y="846387"/>
                </a:lnTo>
                <a:lnTo>
                  <a:pt x="3098381" y="528992"/>
                </a:lnTo>
                <a:lnTo>
                  <a:pt x="3060595" y="294724"/>
                </a:lnTo>
                <a:lnTo>
                  <a:pt x="3007696" y="0"/>
                </a:lnTo>
                <a:lnTo>
                  <a:pt x="574334" y="7557"/>
                </a:lnTo>
                <a:close/>
              </a:path>
            </a:pathLst>
          </a:cu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TextBox 11"/>
          <p:cNvSpPr txBox="1"/>
          <p:nvPr/>
        </p:nvSpPr>
        <p:spPr>
          <a:xfrm rot="665841">
            <a:off x="2610000" y="1978594"/>
            <a:ext cx="898003" cy="646331"/>
          </a:xfrm>
          <a:prstGeom prst="rect">
            <a:avLst/>
          </a:prstGeom>
          <a:noFill/>
        </p:spPr>
        <p:txBody>
          <a:bodyPr wrap="none" rtlCol="0">
            <a:spAutoFit/>
          </a:bodyPr>
          <a:lstStyle/>
          <a:p>
            <a:r>
              <a:rPr lang="en-US" dirty="0">
                <a:solidFill>
                  <a:prstClr val="black"/>
                </a:solidFill>
                <a:latin typeface="Calibri"/>
              </a:rPr>
              <a:t>Corner-</a:t>
            </a:r>
          </a:p>
          <a:p>
            <a:r>
              <a:rPr lang="en-US" dirty="0">
                <a:solidFill>
                  <a:prstClr val="black"/>
                </a:solidFill>
                <a:latin typeface="Calibri"/>
              </a:rPr>
              <a:t>case</a:t>
            </a:r>
          </a:p>
        </p:txBody>
      </p:sp>
      <p:sp>
        <p:nvSpPr>
          <p:cNvPr id="13" name="TextBox 12"/>
          <p:cNvSpPr txBox="1"/>
          <p:nvPr/>
        </p:nvSpPr>
        <p:spPr>
          <a:xfrm rot="21118744">
            <a:off x="5582741" y="2212030"/>
            <a:ext cx="1150058" cy="369332"/>
          </a:xfrm>
          <a:prstGeom prst="rect">
            <a:avLst/>
          </a:prstGeom>
          <a:noFill/>
        </p:spPr>
        <p:txBody>
          <a:bodyPr wrap="none" rtlCol="0">
            <a:spAutoFit/>
          </a:bodyPr>
          <a:lstStyle/>
          <a:p>
            <a:r>
              <a:rPr lang="en-US" dirty="0">
                <a:solidFill>
                  <a:prstClr val="black"/>
                </a:solidFill>
                <a:latin typeface="Calibri"/>
              </a:rPr>
              <a:t>Mutability</a:t>
            </a:r>
          </a:p>
        </p:txBody>
      </p:sp>
      <p:sp>
        <p:nvSpPr>
          <p:cNvPr id="2" name="Title 1"/>
          <p:cNvSpPr>
            <a:spLocks noGrp="1"/>
          </p:cNvSpPr>
          <p:nvPr>
            <p:ph type="title"/>
          </p:nvPr>
        </p:nvSpPr>
        <p:spPr/>
        <p:txBody>
          <a:bodyPr/>
          <a:lstStyle/>
          <a:p>
            <a:r>
              <a:rPr lang="en-US" dirty="0"/>
              <a:t>Technique Overview</a:t>
            </a:r>
          </a:p>
        </p:txBody>
      </p:sp>
      <p:sp>
        <p:nvSpPr>
          <p:cNvPr id="5" name="Slide Number Placeholder 4"/>
          <p:cNvSpPr>
            <a:spLocks noGrp="1"/>
          </p:cNvSpPr>
          <p:nvPr>
            <p:ph type="sldNum" sz="quarter" idx="12"/>
          </p:nvPr>
        </p:nvSpPr>
        <p:spPr>
          <a:xfrm>
            <a:off x="8381676" y="6477001"/>
            <a:ext cx="2133600" cy="365125"/>
          </a:xfrm>
        </p:spPr>
        <p:txBody>
          <a:bodyPr/>
          <a:lstStyle/>
          <a:p>
            <a:fld id="{919E6677-47B7-46DC-8403-1EACAC47B6FA}" type="slidenum">
              <a:rPr lang="en-US" smtClean="0">
                <a:solidFill>
                  <a:prstClr val="black">
                    <a:tint val="75000"/>
                  </a:prstClr>
                </a:solidFill>
              </a:rPr>
              <a:pPr/>
              <a:t>41</a:t>
            </a:fld>
            <a:endParaRPr lang="en-US">
              <a:solidFill>
                <a:prstClr val="black">
                  <a:tint val="75000"/>
                </a:prstClr>
              </a:solidFill>
            </a:endParaRPr>
          </a:p>
        </p:txBody>
      </p:sp>
      <p:sp>
        <p:nvSpPr>
          <p:cNvPr id="7" name="Rectangle 6"/>
          <p:cNvSpPr/>
          <p:nvPr/>
        </p:nvSpPr>
        <p:spPr>
          <a:xfrm>
            <a:off x="3352800" y="3352800"/>
            <a:ext cx="2286000" cy="914400"/>
          </a:xfrm>
          <a:prstGeom prst="rect">
            <a:avLst/>
          </a:prstGeom>
          <a:no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b="1" dirty="0">
                <a:solidFill>
                  <a:prstClr val="black"/>
                </a:solidFill>
              </a:rPr>
              <a:t>Key-based Slice</a:t>
            </a:r>
            <a:r>
              <a:rPr lang="en-US" dirty="0">
                <a:solidFill>
                  <a:prstClr val="black"/>
                </a:solidFill>
              </a:rPr>
              <a:t> &amp;</a:t>
            </a:r>
          </a:p>
          <a:p>
            <a:pPr algn="ctr"/>
            <a:r>
              <a:rPr lang="en-US" dirty="0">
                <a:solidFill>
                  <a:prstClr val="black"/>
                </a:solidFill>
              </a:rPr>
              <a:t>Sequence differencing</a:t>
            </a:r>
          </a:p>
        </p:txBody>
      </p:sp>
      <p:sp>
        <p:nvSpPr>
          <p:cNvPr id="15" name="TextBox 14"/>
          <p:cNvSpPr txBox="1"/>
          <p:nvPr/>
        </p:nvSpPr>
        <p:spPr>
          <a:xfrm>
            <a:off x="6705600" y="3429001"/>
            <a:ext cx="3917098" cy="646331"/>
          </a:xfrm>
          <a:prstGeom prst="rect">
            <a:avLst/>
          </a:prstGeom>
          <a:noFill/>
        </p:spPr>
        <p:txBody>
          <a:bodyPr wrap="none" rtlCol="0">
            <a:spAutoFit/>
          </a:bodyPr>
          <a:lstStyle/>
          <a:p>
            <a:r>
              <a:rPr lang="en-US" dirty="0">
                <a:solidFill>
                  <a:prstClr val="black"/>
                </a:solidFill>
                <a:latin typeface="Calibri"/>
              </a:rPr>
              <a:t>Slices still may be same, drill-down</a:t>
            </a:r>
          </a:p>
          <a:p>
            <a:r>
              <a:rPr lang="en-US" dirty="0">
                <a:solidFill>
                  <a:prstClr val="black"/>
                </a:solidFill>
                <a:latin typeface="Calibri"/>
              </a:rPr>
              <a:t>inside the semantics to find differences </a:t>
            </a:r>
          </a:p>
        </p:txBody>
      </p:sp>
      <p:sp>
        <p:nvSpPr>
          <p:cNvPr id="29" name="TextBox 28"/>
          <p:cNvSpPr txBox="1"/>
          <p:nvPr/>
        </p:nvSpPr>
        <p:spPr>
          <a:xfrm>
            <a:off x="3276600" y="4648200"/>
            <a:ext cx="2473882" cy="923330"/>
          </a:xfrm>
          <a:prstGeom prst="rect">
            <a:avLst/>
          </a:prstGeom>
          <a:noFill/>
        </p:spPr>
        <p:txBody>
          <a:bodyPr wrap="none" rtlCol="0">
            <a:spAutoFit/>
          </a:bodyPr>
          <a:lstStyle/>
          <a:p>
            <a:r>
              <a:rPr lang="en-US" dirty="0">
                <a:solidFill>
                  <a:prstClr val="black"/>
                </a:solidFill>
                <a:latin typeface="Calibri"/>
              </a:rPr>
              <a:t>Field-Row Sensitive Slice</a:t>
            </a:r>
          </a:p>
          <a:p>
            <a:r>
              <a:rPr lang="en-US" dirty="0">
                <a:solidFill>
                  <a:prstClr val="black"/>
                </a:solidFill>
                <a:latin typeface="Calibri"/>
              </a:rPr>
              <a:t> 	&amp;</a:t>
            </a:r>
          </a:p>
          <a:p>
            <a:r>
              <a:rPr lang="en-US" dirty="0">
                <a:solidFill>
                  <a:prstClr val="black"/>
                </a:solidFill>
                <a:latin typeface="Calibri"/>
              </a:rPr>
              <a:t>Sequence differencing</a:t>
            </a:r>
          </a:p>
        </p:txBody>
      </p:sp>
      <p:sp>
        <p:nvSpPr>
          <p:cNvPr id="42" name="Rectangle 41"/>
          <p:cNvSpPr/>
          <p:nvPr/>
        </p:nvSpPr>
        <p:spPr>
          <a:xfrm>
            <a:off x="3175516" y="1600201"/>
            <a:ext cx="2514600" cy="1200329"/>
          </a:xfrm>
          <a:prstGeom prst="rect">
            <a:avLst/>
          </a:prstGeom>
        </p:spPr>
        <p:txBody>
          <a:bodyPr wrap="square">
            <a:spAutoFit/>
          </a:bodyPr>
          <a:lstStyle/>
          <a:p>
            <a:pPr algn="ctr"/>
            <a:r>
              <a:rPr lang="en-US" dirty="0">
                <a:solidFill>
                  <a:prstClr val="black"/>
                </a:solidFill>
                <a:latin typeface="Calibri"/>
              </a:rPr>
              <a:t>Key-based Slice </a:t>
            </a:r>
          </a:p>
          <a:p>
            <a:pPr algn="ctr"/>
            <a:r>
              <a:rPr lang="en-US" dirty="0">
                <a:solidFill>
                  <a:prstClr val="black"/>
                </a:solidFill>
                <a:latin typeface="Calibri"/>
              </a:rPr>
              <a:t>&amp;</a:t>
            </a:r>
          </a:p>
          <a:p>
            <a:pPr algn="ctr"/>
            <a:r>
              <a:rPr lang="en-US" b="1" dirty="0">
                <a:solidFill>
                  <a:prstClr val="black"/>
                </a:solidFill>
                <a:latin typeface="Calibri"/>
              </a:rPr>
              <a:t>Semantic</a:t>
            </a:r>
          </a:p>
          <a:p>
            <a:pPr algn="ctr"/>
            <a:r>
              <a:rPr lang="en-US" b="1" dirty="0">
                <a:solidFill>
                  <a:prstClr val="black"/>
                </a:solidFill>
                <a:latin typeface="Calibri"/>
              </a:rPr>
              <a:t>Differencing</a:t>
            </a:r>
          </a:p>
        </p:txBody>
      </p:sp>
      <p:sp>
        <p:nvSpPr>
          <p:cNvPr id="52" name="TextBox 51"/>
          <p:cNvSpPr txBox="1"/>
          <p:nvPr/>
        </p:nvSpPr>
        <p:spPr>
          <a:xfrm>
            <a:off x="6705601" y="4648201"/>
            <a:ext cx="3277757" cy="646331"/>
          </a:xfrm>
          <a:prstGeom prst="rect">
            <a:avLst/>
          </a:prstGeom>
          <a:noFill/>
        </p:spPr>
        <p:txBody>
          <a:bodyPr wrap="none" rtlCol="0">
            <a:spAutoFit/>
          </a:bodyPr>
          <a:lstStyle/>
          <a:p>
            <a:r>
              <a:rPr lang="en-US" dirty="0">
                <a:solidFill>
                  <a:prstClr val="black"/>
                </a:solidFill>
                <a:latin typeface="Calibri"/>
              </a:rPr>
              <a:t>More precise the slices are,</a:t>
            </a:r>
          </a:p>
          <a:p>
            <a:r>
              <a:rPr lang="en-US" dirty="0">
                <a:solidFill>
                  <a:prstClr val="black"/>
                </a:solidFill>
                <a:latin typeface="Calibri"/>
              </a:rPr>
              <a:t>more effective the differencing is</a:t>
            </a:r>
          </a:p>
        </p:txBody>
      </p:sp>
    </p:spTree>
    <p:extLst>
      <p:ext uri="{BB962C8B-B14F-4D97-AF65-F5344CB8AC3E}">
        <p14:creationId xmlns:p14="http://schemas.microsoft.com/office/powerpoint/2010/main" val="960032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blinds(horizontal)">
                                      <p:cBhvr>
                                        <p:cTn id="7" dur="500"/>
                                        <p:tgtEl>
                                          <p:spTgt spid="50"/>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blinds(horizontal)">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52"/>
                                        </p:tgtEl>
                                        <p:attrNameLst>
                                          <p:attrName>style.visibility</p:attrName>
                                        </p:attrNameLst>
                                      </p:cBhvr>
                                      <p:to>
                                        <p:strVal val="visible"/>
                                      </p:to>
                                    </p:set>
                                    <p:animEffect transition="in" filter="blinds(horizontal)">
                                      <p:cBhvr>
                                        <p:cTn id="15" dur="500"/>
                                        <p:tgtEl>
                                          <p:spTgt spid="52"/>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53"/>
                                        </p:tgtEl>
                                        <p:attrNameLst>
                                          <p:attrName>style.visibility</p:attrName>
                                        </p:attrNameLst>
                                      </p:cBhvr>
                                      <p:to>
                                        <p:strVal val="visible"/>
                                      </p:to>
                                    </p:set>
                                    <p:animEffect transition="in" filter="blinds(horizontal)">
                                      <p:cBhvr>
                                        <p:cTn id="20" dur="500"/>
                                        <p:tgtEl>
                                          <p:spTgt spid="53"/>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linds(horizont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blinds(horizontal)">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51"/>
                                        </p:tgtEl>
                                        <p:attrNameLst>
                                          <p:attrName>style.visibility</p:attrName>
                                        </p:attrNameLst>
                                      </p:cBhvr>
                                      <p:to>
                                        <p:strVal val="visible"/>
                                      </p:to>
                                    </p:set>
                                    <p:animEffect transition="in" filter="blinds(horizontal)">
                                      <p:cBhvr>
                                        <p:cTn id="33" dur="500"/>
                                        <p:tgtEl>
                                          <p:spTgt spid="51"/>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blinds(horizontal)">
                                      <p:cBhvr>
                                        <p:cTn id="36" dur="500"/>
                                        <p:tgtEl>
                                          <p:spTgt spid="12"/>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blinds(horizontal)">
                                      <p:cBhvr>
                                        <p:cTn id="39" dur="500"/>
                                        <p:tgtEl>
                                          <p:spTgt spid="13"/>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42"/>
                                        </p:tgtEl>
                                        <p:attrNameLst>
                                          <p:attrName>style.visibility</p:attrName>
                                        </p:attrNameLst>
                                      </p:cBhvr>
                                      <p:to>
                                        <p:strVal val="visible"/>
                                      </p:to>
                                    </p:set>
                                    <p:animEffect transition="in" filter="blinds(horizontal)">
                                      <p:cBhvr>
                                        <p:cTn id="42"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53" grpId="0" animBg="1"/>
      <p:bldP spid="50" grpId="0" animBg="1"/>
      <p:bldP spid="12" grpId="0"/>
      <p:bldP spid="13" grpId="0"/>
      <p:bldP spid="7" grpId="0"/>
      <p:bldP spid="15" grpId="0"/>
      <p:bldP spid="29" grpId="0"/>
      <p:bldP spid="42" grpId="0"/>
      <p:bldP spid="5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919E6677-47B7-46DC-8403-1EACAC47B6FA}" type="slidenum">
              <a:rPr lang="en-US" smtClean="0">
                <a:solidFill>
                  <a:prstClr val="black">
                    <a:tint val="75000"/>
                  </a:prstClr>
                </a:solidFill>
              </a:rPr>
              <a:pPr/>
              <a:t>42</a:t>
            </a:fld>
            <a:endParaRPr lang="en-US">
              <a:solidFill>
                <a:prstClr val="black">
                  <a:tint val="75000"/>
                </a:prstClr>
              </a:solidFill>
            </a:endParaRPr>
          </a:p>
        </p:txBody>
      </p:sp>
      <p:sp>
        <p:nvSpPr>
          <p:cNvPr id="9" name="Freeform 8"/>
          <p:cNvSpPr/>
          <p:nvPr/>
        </p:nvSpPr>
        <p:spPr>
          <a:xfrm>
            <a:off x="3581402" y="4191001"/>
            <a:ext cx="3733799" cy="1663805"/>
          </a:xfrm>
          <a:custGeom>
            <a:avLst/>
            <a:gdLst>
              <a:gd name="connsiteX0" fmla="*/ 574334 w 3657600"/>
              <a:gd name="connsiteY0" fmla="*/ 7557 h 1367822"/>
              <a:gd name="connsiteX1" fmla="*/ 574334 w 3657600"/>
              <a:gd name="connsiteY1" fmla="*/ 249382 h 1367822"/>
              <a:gd name="connsiteX2" fmla="*/ 559220 w 3657600"/>
              <a:gd name="connsiteY2" fmla="*/ 430751 h 1367822"/>
              <a:gd name="connsiteX3" fmla="*/ 506321 w 3657600"/>
              <a:gd name="connsiteY3" fmla="*/ 687690 h 1367822"/>
              <a:gd name="connsiteX4" fmla="*/ 400523 w 3657600"/>
              <a:gd name="connsiteY4" fmla="*/ 997528 h 1367822"/>
              <a:gd name="connsiteX5" fmla="*/ 294724 w 3657600"/>
              <a:gd name="connsiteY5" fmla="*/ 1156225 h 1367822"/>
              <a:gd name="connsiteX6" fmla="*/ 173812 w 3657600"/>
              <a:gd name="connsiteY6" fmla="*/ 1262024 h 1367822"/>
              <a:gd name="connsiteX7" fmla="*/ 0 w 3657600"/>
              <a:gd name="connsiteY7" fmla="*/ 1330037 h 1367822"/>
              <a:gd name="connsiteX8" fmla="*/ 423194 w 3657600"/>
              <a:gd name="connsiteY8" fmla="*/ 1307366 h 1367822"/>
              <a:gd name="connsiteX9" fmla="*/ 748146 w 3657600"/>
              <a:gd name="connsiteY9" fmla="*/ 1224238 h 1367822"/>
              <a:gd name="connsiteX10" fmla="*/ 1103326 w 3657600"/>
              <a:gd name="connsiteY10" fmla="*/ 1194010 h 1367822"/>
              <a:gd name="connsiteX11" fmla="*/ 1345151 w 3657600"/>
              <a:gd name="connsiteY11" fmla="*/ 1269581 h 1367822"/>
              <a:gd name="connsiteX12" fmla="*/ 1662546 w 3657600"/>
              <a:gd name="connsiteY12" fmla="*/ 1367822 h 1367822"/>
              <a:gd name="connsiteX13" fmla="*/ 1836357 w 3657600"/>
              <a:gd name="connsiteY13" fmla="*/ 1360265 h 1367822"/>
              <a:gd name="connsiteX14" fmla="*/ 2168866 w 3657600"/>
              <a:gd name="connsiteY14" fmla="*/ 1269581 h 1367822"/>
              <a:gd name="connsiteX15" fmla="*/ 2320007 w 3657600"/>
              <a:gd name="connsiteY15" fmla="*/ 1194010 h 1367822"/>
              <a:gd name="connsiteX16" fmla="*/ 2327564 w 3657600"/>
              <a:gd name="connsiteY16" fmla="*/ 1186453 h 1367822"/>
              <a:gd name="connsiteX17" fmla="*/ 2660073 w 3657600"/>
              <a:gd name="connsiteY17" fmla="*/ 1314923 h 1367822"/>
              <a:gd name="connsiteX18" fmla="*/ 3075709 w 3657600"/>
              <a:gd name="connsiteY18" fmla="*/ 1360265 h 1367822"/>
              <a:gd name="connsiteX19" fmla="*/ 3514017 w 3657600"/>
              <a:gd name="connsiteY19" fmla="*/ 1367822 h 1367822"/>
              <a:gd name="connsiteX20" fmla="*/ 3657600 w 3657600"/>
              <a:gd name="connsiteY20" fmla="*/ 1322480 h 1367822"/>
              <a:gd name="connsiteX21" fmla="*/ 3529131 w 3657600"/>
              <a:gd name="connsiteY21" fmla="*/ 1314923 h 1367822"/>
              <a:gd name="connsiteX22" fmla="*/ 3430890 w 3657600"/>
              <a:gd name="connsiteY22" fmla="*/ 1239353 h 1367822"/>
              <a:gd name="connsiteX23" fmla="*/ 3279749 w 3657600"/>
              <a:gd name="connsiteY23" fmla="*/ 1042870 h 1367822"/>
              <a:gd name="connsiteX24" fmla="*/ 3181508 w 3657600"/>
              <a:gd name="connsiteY24" fmla="*/ 846387 h 1367822"/>
              <a:gd name="connsiteX25" fmla="*/ 3098381 w 3657600"/>
              <a:gd name="connsiteY25" fmla="*/ 528992 h 1367822"/>
              <a:gd name="connsiteX26" fmla="*/ 3060595 w 3657600"/>
              <a:gd name="connsiteY26" fmla="*/ 294724 h 1367822"/>
              <a:gd name="connsiteX27" fmla="*/ 3007696 w 3657600"/>
              <a:gd name="connsiteY27" fmla="*/ 0 h 1367822"/>
              <a:gd name="connsiteX28" fmla="*/ 574334 w 3657600"/>
              <a:gd name="connsiteY28" fmla="*/ 7557 h 1367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57600" h="1367822">
                <a:moveTo>
                  <a:pt x="574334" y="7557"/>
                </a:moveTo>
                <a:lnTo>
                  <a:pt x="574334" y="249382"/>
                </a:lnTo>
                <a:lnTo>
                  <a:pt x="559220" y="430751"/>
                </a:lnTo>
                <a:lnTo>
                  <a:pt x="506321" y="687690"/>
                </a:lnTo>
                <a:lnTo>
                  <a:pt x="400523" y="997528"/>
                </a:lnTo>
                <a:lnTo>
                  <a:pt x="294724" y="1156225"/>
                </a:lnTo>
                <a:lnTo>
                  <a:pt x="173812" y="1262024"/>
                </a:lnTo>
                <a:lnTo>
                  <a:pt x="0" y="1330037"/>
                </a:lnTo>
                <a:lnTo>
                  <a:pt x="423194" y="1307366"/>
                </a:lnTo>
                <a:lnTo>
                  <a:pt x="748146" y="1224238"/>
                </a:lnTo>
                <a:lnTo>
                  <a:pt x="1103326" y="1194010"/>
                </a:lnTo>
                <a:lnTo>
                  <a:pt x="1345151" y="1269581"/>
                </a:lnTo>
                <a:lnTo>
                  <a:pt x="1662546" y="1367822"/>
                </a:lnTo>
                <a:lnTo>
                  <a:pt x="1836357" y="1360265"/>
                </a:lnTo>
                <a:lnTo>
                  <a:pt x="2168866" y="1269581"/>
                </a:lnTo>
                <a:lnTo>
                  <a:pt x="2320007" y="1194010"/>
                </a:lnTo>
                <a:lnTo>
                  <a:pt x="2327564" y="1186453"/>
                </a:lnTo>
                <a:lnTo>
                  <a:pt x="2660073" y="1314923"/>
                </a:lnTo>
                <a:lnTo>
                  <a:pt x="3075709" y="1360265"/>
                </a:lnTo>
                <a:lnTo>
                  <a:pt x="3514017" y="1367822"/>
                </a:lnTo>
                <a:lnTo>
                  <a:pt x="3657600" y="1322480"/>
                </a:lnTo>
                <a:lnTo>
                  <a:pt x="3529131" y="1314923"/>
                </a:lnTo>
                <a:lnTo>
                  <a:pt x="3430890" y="1239353"/>
                </a:lnTo>
                <a:lnTo>
                  <a:pt x="3279749" y="1042870"/>
                </a:lnTo>
                <a:lnTo>
                  <a:pt x="3181508" y="846387"/>
                </a:lnTo>
                <a:lnTo>
                  <a:pt x="3098381" y="528992"/>
                </a:lnTo>
                <a:lnTo>
                  <a:pt x="3060595" y="294724"/>
                </a:lnTo>
                <a:lnTo>
                  <a:pt x="3007696" y="0"/>
                </a:lnTo>
                <a:lnTo>
                  <a:pt x="574334" y="7557"/>
                </a:lnTo>
                <a:close/>
              </a:path>
            </a:pathLst>
          </a:cu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TextBox 9"/>
          <p:cNvSpPr txBox="1"/>
          <p:nvPr/>
        </p:nvSpPr>
        <p:spPr>
          <a:xfrm>
            <a:off x="4267201" y="4495800"/>
            <a:ext cx="2473882" cy="923330"/>
          </a:xfrm>
          <a:prstGeom prst="rect">
            <a:avLst/>
          </a:prstGeom>
          <a:noFill/>
        </p:spPr>
        <p:txBody>
          <a:bodyPr wrap="none" rtlCol="0">
            <a:spAutoFit/>
          </a:bodyPr>
          <a:lstStyle/>
          <a:p>
            <a:r>
              <a:rPr lang="en-US" dirty="0">
                <a:solidFill>
                  <a:prstClr val="black"/>
                </a:solidFill>
                <a:latin typeface="Calibri"/>
              </a:rPr>
              <a:t>Field-Row Sensitive Slice</a:t>
            </a:r>
          </a:p>
          <a:p>
            <a:r>
              <a:rPr lang="en-US" dirty="0">
                <a:solidFill>
                  <a:prstClr val="black"/>
                </a:solidFill>
                <a:latin typeface="Calibri"/>
              </a:rPr>
              <a:t> 	&amp;</a:t>
            </a:r>
          </a:p>
          <a:p>
            <a:r>
              <a:rPr lang="en-US" dirty="0">
                <a:solidFill>
                  <a:prstClr val="black"/>
                </a:solidFill>
                <a:latin typeface="Calibri"/>
              </a:rPr>
              <a:t>Sequence differencing</a:t>
            </a:r>
          </a:p>
        </p:txBody>
      </p:sp>
    </p:spTree>
    <p:extLst>
      <p:ext uri="{BB962C8B-B14F-4D97-AF65-F5344CB8AC3E}">
        <p14:creationId xmlns:p14="http://schemas.microsoft.com/office/powerpoint/2010/main" val="11894071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Example 1: Differencing of Slices</a:t>
            </a:r>
          </a:p>
        </p:txBody>
      </p:sp>
      <p:sp>
        <p:nvSpPr>
          <p:cNvPr id="4" name="Rectangle 2"/>
          <p:cNvSpPr txBox="1">
            <a:spLocks noChangeArrowheads="1"/>
          </p:cNvSpPr>
          <p:nvPr/>
        </p:nvSpPr>
        <p:spPr>
          <a:xfrm>
            <a:off x="2209801" y="914400"/>
            <a:ext cx="4571999" cy="4191000"/>
          </a:xfrm>
          <a:prstGeom prst="rect">
            <a:avLst/>
          </a:prstGeom>
          <a:solidFill>
            <a:srgbClr val="FFFFCC"/>
          </a:solidFill>
          <a:ln/>
        </p:spPr>
        <p:txBody>
          <a:bodyPr vert="horz" lIns="91440" tIns="45720" rIns="91440" bIns="45720" rtlCol="0">
            <a:normAutofit/>
          </a:bodyPr>
          <a:lstStyle/>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Select </a:t>
            </a:r>
            <a:r>
              <a:rPr lang="en-US" sz="1300" dirty="0" err="1">
                <a:solidFill>
                  <a:prstClr val="black"/>
                </a:solidFill>
                <a:latin typeface="Times New Roman" pitchFamily="18" charset="0"/>
              </a:rPr>
              <a:t>CustId</a:t>
            </a:r>
            <a:r>
              <a:rPr lang="en-US" sz="1300" dirty="0">
                <a:solidFill>
                  <a:prstClr val="black"/>
                </a:solidFill>
                <a:latin typeface="Times New Roman" pitchFamily="18" charset="0"/>
              </a:rPr>
              <a:t> </a:t>
            </a:r>
            <a:r>
              <a:rPr lang="en-US" sz="1300" dirty="0" err="1">
                <a:solidFill>
                  <a:prstClr val="black"/>
                </a:solidFill>
                <a:latin typeface="Times New Roman" pitchFamily="18" charset="0"/>
              </a:rPr>
              <a:t>ItemId</a:t>
            </a:r>
            <a:r>
              <a:rPr lang="en-US" sz="1300" dirty="0">
                <a:solidFill>
                  <a:prstClr val="black"/>
                </a:solidFill>
                <a:latin typeface="Times New Roman" pitchFamily="18" charset="0"/>
              </a:rPr>
              <a:t> Price Year from </a:t>
            </a:r>
            <a:r>
              <a:rPr lang="en-US" sz="1300" dirty="0" err="1">
                <a:solidFill>
                  <a:prstClr val="black"/>
                </a:solidFill>
                <a:latin typeface="Times New Roman" pitchFamily="18" charset="0"/>
              </a:rPr>
              <a:t>OrderTab</a:t>
            </a:r>
            <a:r>
              <a:rPr lang="en-US" sz="1300" dirty="0">
                <a:solidFill>
                  <a:prstClr val="black"/>
                </a:solidFill>
                <a:latin typeface="Times New Roman" pitchFamily="18" charset="0"/>
              </a:rPr>
              <a:t> into </a:t>
            </a:r>
            <a:r>
              <a:rPr lang="en-US" sz="1300" dirty="0" err="1">
                <a:solidFill>
                  <a:prstClr val="black"/>
                </a:solidFill>
                <a:latin typeface="Times New Roman" pitchFamily="18" charset="0"/>
              </a:rPr>
              <a:t>itab</a:t>
            </a:r>
            <a:r>
              <a:rPr lang="en-US" sz="1300" dirty="0">
                <a:solidFill>
                  <a:prstClr val="black"/>
                </a:solidFill>
                <a:latin typeface="Times New Roman" pitchFamily="18" charset="0"/>
              </a:rPr>
              <a:t>.</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Select </a:t>
            </a:r>
            <a:r>
              <a:rPr lang="en-US" sz="1300" dirty="0" err="1">
                <a:solidFill>
                  <a:prstClr val="black"/>
                </a:solidFill>
                <a:latin typeface="Times New Roman" pitchFamily="18" charset="0"/>
              </a:rPr>
              <a:t>CustId</a:t>
            </a:r>
            <a:r>
              <a:rPr lang="en-US" sz="1300" dirty="0">
                <a:solidFill>
                  <a:prstClr val="black"/>
                </a:solidFill>
                <a:latin typeface="Times New Roman" pitchFamily="18" charset="0"/>
              </a:rPr>
              <a:t> Discount Year from </a:t>
            </a:r>
            <a:r>
              <a:rPr lang="en-US" sz="1300" dirty="0" err="1">
                <a:solidFill>
                  <a:prstClr val="black"/>
                </a:solidFill>
                <a:latin typeface="Times New Roman" pitchFamily="18" charset="0"/>
              </a:rPr>
              <a:t>DiscountTab</a:t>
            </a:r>
            <a:r>
              <a:rPr lang="en-US" sz="1300" dirty="0">
                <a:solidFill>
                  <a:prstClr val="black"/>
                </a:solidFill>
                <a:latin typeface="Times New Roman" pitchFamily="18" charset="0"/>
              </a:rPr>
              <a:t> into stab.</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en-US" sz="1300" dirty="0">
              <a:solidFill>
                <a:prstClr val="black"/>
              </a:solidFill>
              <a:latin typeface="Times New Roman" pitchFamily="18" charset="0"/>
            </a:endParaRP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Sort </a:t>
            </a:r>
            <a:r>
              <a:rPr lang="en-US" sz="1300" dirty="0" err="1">
                <a:solidFill>
                  <a:prstClr val="black"/>
                </a:solidFill>
                <a:latin typeface="Times New Roman" pitchFamily="18" charset="0"/>
              </a:rPr>
              <a:t>itab</a:t>
            </a:r>
            <a:r>
              <a:rPr lang="en-US" sz="1300" dirty="0">
                <a:solidFill>
                  <a:prstClr val="black"/>
                </a:solidFill>
                <a:latin typeface="Times New Roman" pitchFamily="18" charset="0"/>
              </a:rPr>
              <a:t> by </a:t>
            </a:r>
            <a:r>
              <a:rPr lang="en-US" sz="1300" dirty="0" err="1">
                <a:solidFill>
                  <a:prstClr val="black"/>
                </a:solidFill>
                <a:latin typeface="Times New Roman" pitchFamily="18" charset="0"/>
              </a:rPr>
              <a:t>CustId</a:t>
            </a:r>
            <a:r>
              <a:rPr lang="en-US" sz="1300" dirty="0">
                <a:solidFill>
                  <a:prstClr val="black"/>
                </a:solidFill>
                <a:latin typeface="Times New Roman" pitchFamily="18" charset="0"/>
              </a:rPr>
              <a:t>, </a:t>
            </a:r>
            <a:r>
              <a:rPr lang="en-US" sz="1300" dirty="0" err="1">
                <a:solidFill>
                  <a:prstClr val="black"/>
                </a:solidFill>
                <a:latin typeface="Times New Roman" pitchFamily="18" charset="0"/>
              </a:rPr>
              <a:t>ItemId</a:t>
            </a:r>
            <a:r>
              <a:rPr lang="en-US" sz="1300" dirty="0">
                <a:solidFill>
                  <a:prstClr val="black"/>
                </a:solidFill>
                <a:latin typeface="Times New Roman" pitchFamily="18" charset="0"/>
              </a:rPr>
              <a:t>.</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Delete from </a:t>
            </a:r>
            <a:r>
              <a:rPr lang="en-US" sz="1300" dirty="0" err="1">
                <a:solidFill>
                  <a:prstClr val="black"/>
                </a:solidFill>
                <a:latin typeface="Times New Roman" pitchFamily="18" charset="0"/>
              </a:rPr>
              <a:t>itab</a:t>
            </a:r>
            <a:r>
              <a:rPr lang="en-US" sz="1300" dirty="0">
                <a:solidFill>
                  <a:prstClr val="black"/>
                </a:solidFill>
                <a:latin typeface="Times New Roman" pitchFamily="18" charset="0"/>
              </a:rPr>
              <a:t> where Year &lt;= </a:t>
            </a:r>
            <a:r>
              <a:rPr lang="en-US" sz="1300" dirty="0" err="1">
                <a:solidFill>
                  <a:prstClr val="black"/>
                </a:solidFill>
                <a:latin typeface="Times New Roman" pitchFamily="18" charset="0"/>
              </a:rPr>
              <a:t>CurrentYear</a:t>
            </a:r>
            <a:r>
              <a:rPr lang="en-US" sz="1300" dirty="0">
                <a:solidFill>
                  <a:prstClr val="black"/>
                </a:solidFill>
                <a:latin typeface="Times New Roman" pitchFamily="18" charset="0"/>
              </a:rPr>
              <a:t> – 2.</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Loop at </a:t>
            </a:r>
            <a:r>
              <a:rPr lang="en-US" sz="1300" dirty="0" err="1">
                <a:solidFill>
                  <a:prstClr val="black"/>
                </a:solidFill>
                <a:latin typeface="Times New Roman" pitchFamily="18" charset="0"/>
              </a:rPr>
              <a:t>itab</a:t>
            </a:r>
            <a:r>
              <a:rPr lang="en-US" sz="1300" dirty="0">
                <a:solidFill>
                  <a:prstClr val="black"/>
                </a:solidFill>
                <a:latin typeface="Times New Roman" pitchFamily="18" charset="0"/>
              </a:rPr>
              <a:t> into </a:t>
            </a:r>
            <a:r>
              <a:rPr lang="en-US" sz="1300" dirty="0" err="1">
                <a:solidFill>
                  <a:prstClr val="black"/>
                </a:solidFill>
                <a:latin typeface="Times New Roman" pitchFamily="18" charset="0"/>
              </a:rPr>
              <a:t>wa</a:t>
            </a:r>
            <a:r>
              <a:rPr lang="en-US" sz="1300" dirty="0">
                <a:solidFill>
                  <a:prstClr val="black"/>
                </a:solidFill>
                <a:latin typeface="Times New Roman" pitchFamily="18" charset="0"/>
              </a:rPr>
              <a:t>.</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   At new </a:t>
            </a:r>
            <a:r>
              <a:rPr lang="en-US" sz="1300" dirty="0" err="1">
                <a:solidFill>
                  <a:prstClr val="black"/>
                </a:solidFill>
                <a:latin typeface="Times New Roman" pitchFamily="18" charset="0"/>
              </a:rPr>
              <a:t>CustId</a:t>
            </a:r>
            <a:r>
              <a:rPr lang="en-US" sz="1300" dirty="0">
                <a:solidFill>
                  <a:prstClr val="black"/>
                </a:solidFill>
                <a:latin typeface="Times New Roman" pitchFamily="18" charset="0"/>
              </a:rPr>
              <a:t>.</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	    amount=0.</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   E</a:t>
            </a:r>
            <a:r>
              <a:rPr lang="en-US" sz="1300" dirty="0" err="1">
                <a:solidFill>
                  <a:prstClr val="black"/>
                </a:solidFill>
                <a:latin typeface="Times New Roman" pitchFamily="18" charset="0"/>
              </a:rPr>
              <a:t>ndat</a:t>
            </a:r>
            <a:r>
              <a:rPr lang="en-US" sz="1300" dirty="0">
                <a:solidFill>
                  <a:prstClr val="black"/>
                </a:solidFill>
                <a:latin typeface="Times New Roman" pitchFamily="18" charset="0"/>
              </a:rPr>
              <a:t>.</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   amount = amount + </a:t>
            </a:r>
            <a:r>
              <a:rPr lang="en-US" sz="1300" dirty="0" err="1">
                <a:solidFill>
                  <a:prstClr val="black"/>
                </a:solidFill>
                <a:latin typeface="Times New Roman" pitchFamily="18" charset="0"/>
              </a:rPr>
              <a:t>wa.Price</a:t>
            </a:r>
            <a:r>
              <a:rPr lang="en-US" sz="1300" dirty="0">
                <a:solidFill>
                  <a:prstClr val="black"/>
                </a:solidFill>
                <a:latin typeface="Times New Roman" pitchFamily="18" charset="0"/>
              </a:rPr>
              <a:t>.</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srgbClr val="C00000"/>
                </a:solidFill>
                <a:latin typeface="Times New Roman" pitchFamily="18" charset="0"/>
              </a:rPr>
              <a:t>   read stab into </a:t>
            </a:r>
            <a:r>
              <a:rPr lang="en-US" sz="1300" dirty="0" err="1">
                <a:solidFill>
                  <a:srgbClr val="C00000"/>
                </a:solidFill>
                <a:latin typeface="Times New Roman" pitchFamily="18" charset="0"/>
              </a:rPr>
              <a:t>fa</a:t>
            </a:r>
            <a:r>
              <a:rPr lang="en-US" sz="1300" dirty="0">
                <a:solidFill>
                  <a:srgbClr val="C00000"/>
                </a:solidFill>
                <a:latin typeface="Times New Roman" pitchFamily="18" charset="0"/>
              </a:rPr>
              <a:t> where </a:t>
            </a:r>
            <a:r>
              <a:rPr lang="en-US" sz="1300" dirty="0" err="1">
                <a:solidFill>
                  <a:srgbClr val="C00000"/>
                </a:solidFill>
                <a:latin typeface="Times New Roman" pitchFamily="18" charset="0"/>
              </a:rPr>
              <a:t>CustId</a:t>
            </a:r>
            <a:r>
              <a:rPr lang="en-US" sz="1300" dirty="0">
                <a:solidFill>
                  <a:srgbClr val="C00000"/>
                </a:solidFill>
                <a:latin typeface="Times New Roman" pitchFamily="18" charset="0"/>
              </a:rPr>
              <a:t> = </a:t>
            </a:r>
            <a:r>
              <a:rPr lang="en-US" sz="1300" dirty="0" err="1">
                <a:solidFill>
                  <a:srgbClr val="C00000"/>
                </a:solidFill>
                <a:latin typeface="Times New Roman" pitchFamily="18" charset="0"/>
              </a:rPr>
              <a:t>wa.CustId</a:t>
            </a:r>
            <a:r>
              <a:rPr lang="en-US" sz="1300" dirty="0">
                <a:solidFill>
                  <a:srgbClr val="C00000"/>
                </a:solidFill>
                <a:latin typeface="Times New Roman" pitchFamily="18" charset="0"/>
              </a:rPr>
              <a:t>.</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srgbClr val="C00000"/>
                </a:solidFill>
                <a:latin typeface="Times New Roman" pitchFamily="18" charset="0"/>
              </a:rPr>
              <a:t>   if </a:t>
            </a:r>
            <a:r>
              <a:rPr lang="en-US" sz="1300" dirty="0" err="1">
                <a:solidFill>
                  <a:srgbClr val="C00000"/>
                </a:solidFill>
                <a:latin typeface="Times New Roman" pitchFamily="18" charset="0"/>
              </a:rPr>
              <a:t>sy.subrc</a:t>
            </a:r>
            <a:r>
              <a:rPr lang="en-US" sz="1300" dirty="0">
                <a:solidFill>
                  <a:srgbClr val="C00000"/>
                </a:solidFill>
                <a:latin typeface="Times New Roman" pitchFamily="18" charset="0"/>
              </a:rPr>
              <a:t> = 0.</a:t>
            </a:r>
          </a:p>
          <a:p>
            <a:pPr marL="800100" lvl="1"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300" dirty="0">
                <a:solidFill>
                  <a:srgbClr val="C00000"/>
                </a:solidFill>
                <a:latin typeface="Times New Roman" pitchFamily="18" charset="0"/>
              </a:rPr>
              <a:t>amount = amount  - </a:t>
            </a:r>
            <a:r>
              <a:rPr lang="en-US" sz="1300" dirty="0" err="1">
                <a:solidFill>
                  <a:srgbClr val="C00000"/>
                </a:solidFill>
                <a:latin typeface="Times New Roman" pitchFamily="18" charset="0"/>
              </a:rPr>
              <a:t>fa.Discount</a:t>
            </a:r>
            <a:r>
              <a:rPr lang="en-US" sz="1300" dirty="0">
                <a:solidFill>
                  <a:srgbClr val="C00000"/>
                </a:solidFill>
                <a:latin typeface="Times New Roman" pitchFamily="18" charset="0"/>
              </a:rPr>
              <a:t>.</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srgbClr val="C00000"/>
                </a:solidFill>
                <a:latin typeface="Times New Roman" pitchFamily="18" charset="0"/>
              </a:rPr>
              <a:t>   </a:t>
            </a:r>
            <a:r>
              <a:rPr lang="en-US" sz="1300" dirty="0" err="1">
                <a:solidFill>
                  <a:srgbClr val="C00000"/>
                </a:solidFill>
                <a:latin typeface="Times New Roman" pitchFamily="18" charset="0"/>
              </a:rPr>
              <a:t>endif</a:t>
            </a:r>
            <a:r>
              <a:rPr lang="en-US" sz="1300" dirty="0">
                <a:solidFill>
                  <a:srgbClr val="C00000"/>
                </a:solidFill>
                <a:latin typeface="Times New Roman" pitchFamily="18" charset="0"/>
              </a:rPr>
              <a:t>.</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   At end of </a:t>
            </a:r>
            <a:r>
              <a:rPr lang="en-US" sz="1300" dirty="0" err="1">
                <a:solidFill>
                  <a:prstClr val="black"/>
                </a:solidFill>
                <a:latin typeface="Times New Roman" pitchFamily="18" charset="0"/>
              </a:rPr>
              <a:t>CustId</a:t>
            </a:r>
            <a:r>
              <a:rPr lang="en-US" sz="1300" dirty="0">
                <a:solidFill>
                  <a:prstClr val="black"/>
                </a:solidFill>
                <a:latin typeface="Times New Roman" pitchFamily="18" charset="0"/>
              </a:rPr>
              <a:t>.</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	   write </a:t>
            </a:r>
            <a:r>
              <a:rPr lang="en-US" sz="1300" dirty="0" err="1">
                <a:solidFill>
                  <a:prstClr val="black"/>
                </a:solidFill>
                <a:latin typeface="Times New Roman" pitchFamily="18" charset="0"/>
              </a:rPr>
              <a:t>wa.CustId</a:t>
            </a:r>
            <a:r>
              <a:rPr lang="en-US" sz="1300" dirty="0">
                <a:solidFill>
                  <a:prstClr val="black"/>
                </a:solidFill>
                <a:latin typeface="Times New Roman" pitchFamily="18" charset="0"/>
              </a:rPr>
              <a:t>, amount.</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    E</a:t>
            </a:r>
            <a:r>
              <a:rPr lang="en-US" sz="1300" dirty="0" err="1">
                <a:solidFill>
                  <a:prstClr val="black"/>
                </a:solidFill>
                <a:latin typeface="Times New Roman" pitchFamily="18" charset="0"/>
              </a:rPr>
              <a:t>ndat</a:t>
            </a:r>
            <a:r>
              <a:rPr lang="en-US" sz="1300" dirty="0">
                <a:solidFill>
                  <a:prstClr val="black"/>
                </a:solidFill>
                <a:latin typeface="Times New Roman" pitchFamily="18" charset="0"/>
              </a:rPr>
              <a:t>.</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err="1">
                <a:solidFill>
                  <a:prstClr val="black"/>
                </a:solidFill>
                <a:latin typeface="Times New Roman" pitchFamily="18" charset="0"/>
              </a:rPr>
              <a:t>Endloop</a:t>
            </a:r>
            <a:r>
              <a:rPr lang="en-US" sz="1300" dirty="0">
                <a:solidFill>
                  <a:prstClr val="black"/>
                </a:solidFill>
                <a:latin typeface="Times New Roman" pitchFamily="18" charset="0"/>
              </a:rPr>
              <a:t>.</a:t>
            </a:r>
          </a:p>
        </p:txBody>
      </p:sp>
      <p:graphicFrame>
        <p:nvGraphicFramePr>
          <p:cNvPr id="5" name="Table 4"/>
          <p:cNvGraphicFramePr>
            <a:graphicFrameLocks noGrp="1"/>
          </p:cNvGraphicFramePr>
          <p:nvPr/>
        </p:nvGraphicFramePr>
        <p:xfrm>
          <a:off x="7029450" y="2819400"/>
          <a:ext cx="2343150" cy="883920"/>
        </p:xfrm>
        <a:graphic>
          <a:graphicData uri="http://schemas.openxmlformats.org/drawingml/2006/table">
            <a:tbl>
              <a:tblPr firstRow="1" bandRow="1">
                <a:tableStyleId>{5C22544A-7EE6-4342-B048-85BDC9FD1C3A}</a:tableStyleId>
              </a:tblPr>
              <a:tblGrid>
                <a:gridCol w="781050">
                  <a:extLst>
                    <a:ext uri="{9D8B030D-6E8A-4147-A177-3AD203B41FA5}">
                      <a16:colId xmlns:a16="http://schemas.microsoft.com/office/drawing/2014/main" val="20000"/>
                    </a:ext>
                  </a:extLst>
                </a:gridCol>
                <a:gridCol w="781050">
                  <a:extLst>
                    <a:ext uri="{9D8B030D-6E8A-4147-A177-3AD203B41FA5}">
                      <a16:colId xmlns:a16="http://schemas.microsoft.com/office/drawing/2014/main" val="20001"/>
                    </a:ext>
                  </a:extLst>
                </a:gridCol>
                <a:gridCol w="781050">
                  <a:extLst>
                    <a:ext uri="{9D8B030D-6E8A-4147-A177-3AD203B41FA5}">
                      <a16:colId xmlns:a16="http://schemas.microsoft.com/office/drawing/2014/main" val="20002"/>
                    </a:ext>
                  </a:extLst>
                </a:gridCol>
              </a:tblGrid>
              <a:tr h="245745">
                <a:tc>
                  <a:txBody>
                    <a:bodyPr/>
                    <a:lstStyle/>
                    <a:p>
                      <a:r>
                        <a:rPr lang="en-US" sz="1200" dirty="0" err="1"/>
                        <a:t>CustId</a:t>
                      </a:r>
                      <a:endParaRPr lang="en-US" sz="1200" dirty="0"/>
                    </a:p>
                  </a:txBody>
                  <a:tcPr/>
                </a:tc>
                <a:tc>
                  <a:txBody>
                    <a:bodyPr/>
                    <a:lstStyle/>
                    <a:p>
                      <a:r>
                        <a:rPr lang="en-US" sz="1200" dirty="0"/>
                        <a:t>Discount</a:t>
                      </a:r>
                    </a:p>
                  </a:txBody>
                  <a:tcPr/>
                </a:tc>
                <a:tc>
                  <a:txBody>
                    <a:bodyPr/>
                    <a:lstStyle/>
                    <a:p>
                      <a:r>
                        <a:rPr lang="en-US" sz="1200" dirty="0"/>
                        <a:t>Year</a:t>
                      </a:r>
                    </a:p>
                  </a:txBody>
                  <a:tcPr/>
                </a:tc>
                <a:extLst>
                  <a:ext uri="{0D108BD9-81ED-4DB2-BD59-A6C34878D82A}">
                    <a16:rowId xmlns:a16="http://schemas.microsoft.com/office/drawing/2014/main" val="10000"/>
                  </a:ext>
                </a:extLst>
              </a:tr>
              <a:tr h="245745">
                <a:tc>
                  <a:txBody>
                    <a:bodyPr/>
                    <a:lstStyle/>
                    <a:p>
                      <a:pPr algn="ctr"/>
                      <a:r>
                        <a:rPr lang="en-US" sz="1400" dirty="0"/>
                        <a:t>1</a:t>
                      </a:r>
                    </a:p>
                  </a:txBody>
                  <a:tcPr>
                    <a:solidFill>
                      <a:srgbClr val="F8AB6C"/>
                    </a:solidFill>
                  </a:tcPr>
                </a:tc>
                <a:tc>
                  <a:txBody>
                    <a:bodyPr/>
                    <a:lstStyle/>
                    <a:p>
                      <a:pPr algn="ctr"/>
                      <a:r>
                        <a:rPr lang="en-US" sz="1400" dirty="0"/>
                        <a:t>2.0</a:t>
                      </a:r>
                    </a:p>
                  </a:txBody>
                  <a:tcPr>
                    <a:solidFill>
                      <a:srgbClr val="F8AB6C"/>
                    </a:solidFill>
                  </a:tcPr>
                </a:tc>
                <a:tc>
                  <a:txBody>
                    <a:bodyPr/>
                    <a:lstStyle/>
                    <a:p>
                      <a:pPr algn="ctr"/>
                      <a:r>
                        <a:rPr lang="en-US" sz="1400" dirty="0"/>
                        <a:t>2010</a:t>
                      </a:r>
                    </a:p>
                  </a:txBody>
                  <a:tcPr>
                    <a:solidFill>
                      <a:srgbClr val="F8AB6C"/>
                    </a:solidFill>
                  </a:tcPr>
                </a:tc>
                <a:extLst>
                  <a:ext uri="{0D108BD9-81ED-4DB2-BD59-A6C34878D82A}">
                    <a16:rowId xmlns:a16="http://schemas.microsoft.com/office/drawing/2014/main" val="10001"/>
                  </a:ext>
                </a:extLst>
              </a:tr>
              <a:tr h="245745">
                <a:tc>
                  <a:txBody>
                    <a:bodyPr/>
                    <a:lstStyle/>
                    <a:p>
                      <a:pPr algn="ctr"/>
                      <a:r>
                        <a:rPr lang="en-US" sz="1400" dirty="0"/>
                        <a:t>2</a:t>
                      </a:r>
                    </a:p>
                  </a:txBody>
                  <a:tcPr>
                    <a:solidFill>
                      <a:srgbClr val="ABDA78"/>
                    </a:solidFill>
                  </a:tcPr>
                </a:tc>
                <a:tc>
                  <a:txBody>
                    <a:bodyPr/>
                    <a:lstStyle/>
                    <a:p>
                      <a:pPr algn="ctr"/>
                      <a:r>
                        <a:rPr lang="en-US" sz="1400" dirty="0"/>
                        <a:t>3.0</a:t>
                      </a:r>
                    </a:p>
                  </a:txBody>
                  <a:tcPr>
                    <a:solidFill>
                      <a:srgbClr val="ABDA78"/>
                    </a:solidFill>
                  </a:tcPr>
                </a:tc>
                <a:tc>
                  <a:txBody>
                    <a:bodyPr/>
                    <a:lstStyle/>
                    <a:p>
                      <a:pPr algn="ctr"/>
                      <a:r>
                        <a:rPr lang="en-US" sz="1400" dirty="0"/>
                        <a:t>2011</a:t>
                      </a:r>
                    </a:p>
                  </a:txBody>
                  <a:tcPr>
                    <a:solidFill>
                      <a:srgbClr val="ABDA78"/>
                    </a:solidFill>
                  </a:tcPr>
                </a:tc>
                <a:extLst>
                  <a:ext uri="{0D108BD9-81ED-4DB2-BD59-A6C34878D82A}">
                    <a16:rowId xmlns:a16="http://schemas.microsoft.com/office/drawing/2014/main" val="10002"/>
                  </a:ext>
                </a:extLst>
              </a:tr>
            </a:tbl>
          </a:graphicData>
        </a:graphic>
      </p:graphicFrame>
      <p:sp>
        <p:nvSpPr>
          <p:cNvPr id="6" name="Rectangle 5"/>
          <p:cNvSpPr/>
          <p:nvPr/>
        </p:nvSpPr>
        <p:spPr>
          <a:xfrm>
            <a:off x="7029450" y="2514600"/>
            <a:ext cx="1143000" cy="228600"/>
          </a:xfrm>
          <a:prstGeom prst="rect">
            <a:avLst/>
          </a:prstGeom>
          <a:solidFill>
            <a:schemeClr val="tx2">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err="1">
                <a:solidFill>
                  <a:srgbClr val="1F497D"/>
                </a:solidFill>
              </a:rPr>
              <a:t>DiscountTab</a:t>
            </a:r>
            <a:endParaRPr lang="en-US" sz="1400" dirty="0">
              <a:solidFill>
                <a:srgbClr val="1F497D"/>
              </a:solidFill>
            </a:endParaRPr>
          </a:p>
        </p:txBody>
      </p:sp>
      <p:graphicFrame>
        <p:nvGraphicFramePr>
          <p:cNvPr id="7" name="Table 6"/>
          <p:cNvGraphicFramePr>
            <a:graphicFrameLocks noGrp="1"/>
          </p:cNvGraphicFramePr>
          <p:nvPr/>
        </p:nvGraphicFramePr>
        <p:xfrm>
          <a:off x="7010400" y="1219200"/>
          <a:ext cx="2743200" cy="1188720"/>
        </p:xfrm>
        <a:graphic>
          <a:graphicData uri="http://schemas.openxmlformats.org/drawingml/2006/table">
            <a:tbl>
              <a:tblPr firstRow="1" bandRow="1">
                <a:tableStyleId>{5C22544A-7EE6-4342-B048-85BDC9FD1C3A}</a:tableStyleId>
              </a:tblPr>
              <a:tblGrid>
                <a:gridCol w="685800">
                  <a:extLst>
                    <a:ext uri="{9D8B030D-6E8A-4147-A177-3AD203B41FA5}">
                      <a16:colId xmlns:a16="http://schemas.microsoft.com/office/drawing/2014/main" val="20000"/>
                    </a:ext>
                  </a:extLst>
                </a:gridCol>
                <a:gridCol w="685800">
                  <a:extLst>
                    <a:ext uri="{9D8B030D-6E8A-4147-A177-3AD203B41FA5}">
                      <a16:colId xmlns:a16="http://schemas.microsoft.com/office/drawing/2014/main" val="20001"/>
                    </a:ext>
                  </a:extLst>
                </a:gridCol>
                <a:gridCol w="685800">
                  <a:extLst>
                    <a:ext uri="{9D8B030D-6E8A-4147-A177-3AD203B41FA5}">
                      <a16:colId xmlns:a16="http://schemas.microsoft.com/office/drawing/2014/main" val="20002"/>
                    </a:ext>
                  </a:extLst>
                </a:gridCol>
                <a:gridCol w="685800">
                  <a:extLst>
                    <a:ext uri="{9D8B030D-6E8A-4147-A177-3AD203B41FA5}">
                      <a16:colId xmlns:a16="http://schemas.microsoft.com/office/drawing/2014/main" val="20003"/>
                    </a:ext>
                  </a:extLst>
                </a:gridCol>
              </a:tblGrid>
              <a:tr h="208280">
                <a:tc>
                  <a:txBody>
                    <a:bodyPr/>
                    <a:lstStyle/>
                    <a:p>
                      <a:r>
                        <a:rPr lang="en-US" sz="1200" dirty="0" err="1"/>
                        <a:t>CustId</a:t>
                      </a:r>
                      <a:endParaRPr lang="en-US" sz="1200" dirty="0"/>
                    </a:p>
                  </a:txBody>
                  <a:tcPr/>
                </a:tc>
                <a:tc>
                  <a:txBody>
                    <a:bodyPr/>
                    <a:lstStyle/>
                    <a:p>
                      <a:r>
                        <a:rPr lang="en-US" sz="1200" dirty="0" err="1"/>
                        <a:t>ItemId</a:t>
                      </a:r>
                      <a:endParaRPr lang="en-US" sz="1200" dirty="0"/>
                    </a:p>
                  </a:txBody>
                  <a:tcPr/>
                </a:tc>
                <a:tc>
                  <a:txBody>
                    <a:bodyPr/>
                    <a:lstStyle/>
                    <a:p>
                      <a:r>
                        <a:rPr lang="en-US" sz="1200" dirty="0"/>
                        <a:t>Price</a:t>
                      </a:r>
                    </a:p>
                  </a:txBody>
                  <a:tcPr/>
                </a:tc>
                <a:tc>
                  <a:txBody>
                    <a:bodyPr/>
                    <a:lstStyle/>
                    <a:p>
                      <a:r>
                        <a:rPr lang="en-US" sz="1200" dirty="0"/>
                        <a:t>Year</a:t>
                      </a:r>
                    </a:p>
                  </a:txBody>
                  <a:tcPr/>
                </a:tc>
                <a:extLst>
                  <a:ext uri="{0D108BD9-81ED-4DB2-BD59-A6C34878D82A}">
                    <a16:rowId xmlns:a16="http://schemas.microsoft.com/office/drawing/2014/main" val="10000"/>
                  </a:ext>
                </a:extLst>
              </a:tr>
              <a:tr h="208280">
                <a:tc>
                  <a:txBody>
                    <a:bodyPr/>
                    <a:lstStyle/>
                    <a:p>
                      <a:pPr algn="ctr"/>
                      <a:r>
                        <a:rPr lang="en-US" sz="1400" dirty="0"/>
                        <a:t>1</a:t>
                      </a:r>
                    </a:p>
                  </a:txBody>
                  <a:tcPr>
                    <a:solidFill>
                      <a:srgbClr val="F8AB6C"/>
                    </a:solidFill>
                  </a:tcPr>
                </a:tc>
                <a:tc>
                  <a:txBody>
                    <a:bodyPr/>
                    <a:lstStyle/>
                    <a:p>
                      <a:pPr algn="ctr"/>
                      <a:r>
                        <a:rPr lang="en-US" sz="1400" dirty="0"/>
                        <a:t>Item1</a:t>
                      </a:r>
                    </a:p>
                  </a:txBody>
                  <a:tcPr>
                    <a:solidFill>
                      <a:srgbClr val="F8AB6C"/>
                    </a:solidFill>
                  </a:tcPr>
                </a:tc>
                <a:tc>
                  <a:txBody>
                    <a:bodyPr/>
                    <a:lstStyle/>
                    <a:p>
                      <a:pPr algn="ctr"/>
                      <a:r>
                        <a:rPr lang="en-US" sz="1400" dirty="0"/>
                        <a:t>10.0</a:t>
                      </a:r>
                    </a:p>
                  </a:txBody>
                  <a:tcPr>
                    <a:solidFill>
                      <a:srgbClr val="F8AB6C"/>
                    </a:solidFill>
                  </a:tcPr>
                </a:tc>
                <a:tc>
                  <a:txBody>
                    <a:bodyPr/>
                    <a:lstStyle/>
                    <a:p>
                      <a:pPr algn="ctr"/>
                      <a:r>
                        <a:rPr lang="en-US" sz="1400" dirty="0"/>
                        <a:t>2010</a:t>
                      </a:r>
                    </a:p>
                  </a:txBody>
                  <a:tcPr>
                    <a:solidFill>
                      <a:srgbClr val="F8AB6C"/>
                    </a:solidFill>
                  </a:tcPr>
                </a:tc>
                <a:extLst>
                  <a:ext uri="{0D108BD9-81ED-4DB2-BD59-A6C34878D82A}">
                    <a16:rowId xmlns:a16="http://schemas.microsoft.com/office/drawing/2014/main" val="10001"/>
                  </a:ext>
                </a:extLst>
              </a:tr>
              <a:tr h="208280">
                <a:tc>
                  <a:txBody>
                    <a:bodyPr/>
                    <a:lstStyle/>
                    <a:p>
                      <a:pPr algn="ctr"/>
                      <a:r>
                        <a:rPr lang="en-US" sz="1400" dirty="0"/>
                        <a:t>1</a:t>
                      </a:r>
                    </a:p>
                  </a:txBody>
                  <a:tcPr>
                    <a:solidFill>
                      <a:srgbClr val="F8AB6C"/>
                    </a:solidFill>
                  </a:tcPr>
                </a:tc>
                <a:tc>
                  <a:txBody>
                    <a:bodyPr/>
                    <a:lstStyle/>
                    <a:p>
                      <a:pPr algn="ctr"/>
                      <a:r>
                        <a:rPr lang="en-US" sz="1400" dirty="0"/>
                        <a:t>Item2</a:t>
                      </a:r>
                    </a:p>
                  </a:txBody>
                  <a:tcPr>
                    <a:solidFill>
                      <a:srgbClr val="F8AB6C"/>
                    </a:solidFill>
                  </a:tcPr>
                </a:tc>
                <a:tc>
                  <a:txBody>
                    <a:bodyPr/>
                    <a:lstStyle/>
                    <a:p>
                      <a:pPr algn="ctr"/>
                      <a:r>
                        <a:rPr lang="en-US" sz="1400" dirty="0"/>
                        <a:t>10.0</a:t>
                      </a:r>
                    </a:p>
                  </a:txBody>
                  <a:tcPr>
                    <a:solidFill>
                      <a:srgbClr val="F8AB6C"/>
                    </a:solidFill>
                  </a:tcPr>
                </a:tc>
                <a:tc>
                  <a:txBody>
                    <a:bodyPr/>
                    <a:lstStyle/>
                    <a:p>
                      <a:pPr algn="ctr"/>
                      <a:r>
                        <a:rPr lang="en-US" sz="1400" dirty="0"/>
                        <a:t>2011</a:t>
                      </a:r>
                    </a:p>
                  </a:txBody>
                  <a:tcPr>
                    <a:solidFill>
                      <a:srgbClr val="F8AB6C"/>
                    </a:solidFill>
                  </a:tcPr>
                </a:tc>
                <a:extLst>
                  <a:ext uri="{0D108BD9-81ED-4DB2-BD59-A6C34878D82A}">
                    <a16:rowId xmlns:a16="http://schemas.microsoft.com/office/drawing/2014/main" val="10002"/>
                  </a:ext>
                </a:extLst>
              </a:tr>
              <a:tr h="208280">
                <a:tc>
                  <a:txBody>
                    <a:bodyPr/>
                    <a:lstStyle/>
                    <a:p>
                      <a:pPr algn="ctr"/>
                      <a:r>
                        <a:rPr lang="en-US" sz="1400" dirty="0"/>
                        <a:t>2</a:t>
                      </a:r>
                    </a:p>
                  </a:txBody>
                  <a:tcPr>
                    <a:solidFill>
                      <a:srgbClr val="ABDA78"/>
                    </a:solidFill>
                  </a:tcPr>
                </a:tc>
                <a:tc>
                  <a:txBody>
                    <a:bodyPr/>
                    <a:lstStyle/>
                    <a:p>
                      <a:pPr algn="ctr"/>
                      <a:r>
                        <a:rPr lang="en-US" sz="1400" dirty="0"/>
                        <a:t>Item3</a:t>
                      </a:r>
                    </a:p>
                  </a:txBody>
                  <a:tcPr>
                    <a:solidFill>
                      <a:srgbClr val="ABDA78"/>
                    </a:solidFill>
                  </a:tcPr>
                </a:tc>
                <a:tc>
                  <a:txBody>
                    <a:bodyPr/>
                    <a:lstStyle/>
                    <a:p>
                      <a:pPr algn="ctr"/>
                      <a:r>
                        <a:rPr lang="en-US" sz="1400" dirty="0"/>
                        <a:t>10.0</a:t>
                      </a:r>
                    </a:p>
                  </a:txBody>
                  <a:tcPr>
                    <a:solidFill>
                      <a:srgbClr val="ABDA78"/>
                    </a:solidFill>
                  </a:tcPr>
                </a:tc>
                <a:tc>
                  <a:txBody>
                    <a:bodyPr/>
                    <a:lstStyle/>
                    <a:p>
                      <a:pPr algn="ctr"/>
                      <a:r>
                        <a:rPr lang="en-US" sz="1400" dirty="0"/>
                        <a:t>2011</a:t>
                      </a:r>
                    </a:p>
                  </a:txBody>
                  <a:tcPr>
                    <a:solidFill>
                      <a:srgbClr val="ABDA78"/>
                    </a:solidFill>
                  </a:tcPr>
                </a:tc>
                <a:extLst>
                  <a:ext uri="{0D108BD9-81ED-4DB2-BD59-A6C34878D82A}">
                    <a16:rowId xmlns:a16="http://schemas.microsoft.com/office/drawing/2014/main" val="10003"/>
                  </a:ext>
                </a:extLst>
              </a:tr>
            </a:tbl>
          </a:graphicData>
        </a:graphic>
      </p:graphicFrame>
      <p:sp>
        <p:nvSpPr>
          <p:cNvPr id="8" name="Rectangle 7"/>
          <p:cNvSpPr/>
          <p:nvPr/>
        </p:nvSpPr>
        <p:spPr>
          <a:xfrm>
            <a:off x="7010400" y="914400"/>
            <a:ext cx="914400" cy="228600"/>
          </a:xfrm>
          <a:prstGeom prst="rect">
            <a:avLst/>
          </a:prstGeom>
          <a:solidFill>
            <a:schemeClr val="tx2">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err="1">
                <a:solidFill>
                  <a:srgbClr val="1F497D"/>
                </a:solidFill>
              </a:rPr>
              <a:t>OrderTab</a:t>
            </a:r>
            <a:endParaRPr lang="en-US" sz="1200" dirty="0">
              <a:solidFill>
                <a:srgbClr val="1F497D"/>
              </a:solidFill>
            </a:endParaRPr>
          </a:p>
        </p:txBody>
      </p:sp>
      <p:graphicFrame>
        <p:nvGraphicFramePr>
          <p:cNvPr id="9" name="Table 8"/>
          <p:cNvGraphicFramePr>
            <a:graphicFrameLocks noGrp="1"/>
          </p:cNvGraphicFramePr>
          <p:nvPr/>
        </p:nvGraphicFramePr>
        <p:xfrm>
          <a:off x="7010400" y="4206240"/>
          <a:ext cx="1562100" cy="883920"/>
        </p:xfrm>
        <a:graphic>
          <a:graphicData uri="http://schemas.openxmlformats.org/drawingml/2006/table">
            <a:tbl>
              <a:tblPr firstRow="1" bandRow="1">
                <a:tableStyleId>{5C22544A-7EE6-4342-B048-85BDC9FD1C3A}</a:tableStyleId>
              </a:tblPr>
              <a:tblGrid>
                <a:gridCol w="781050">
                  <a:extLst>
                    <a:ext uri="{9D8B030D-6E8A-4147-A177-3AD203B41FA5}">
                      <a16:colId xmlns:a16="http://schemas.microsoft.com/office/drawing/2014/main" val="20000"/>
                    </a:ext>
                  </a:extLst>
                </a:gridCol>
                <a:gridCol w="781050">
                  <a:extLst>
                    <a:ext uri="{9D8B030D-6E8A-4147-A177-3AD203B41FA5}">
                      <a16:colId xmlns:a16="http://schemas.microsoft.com/office/drawing/2014/main" val="20001"/>
                    </a:ext>
                  </a:extLst>
                </a:gridCol>
              </a:tblGrid>
              <a:tr h="272481">
                <a:tc>
                  <a:txBody>
                    <a:bodyPr/>
                    <a:lstStyle/>
                    <a:p>
                      <a:r>
                        <a:rPr lang="en-US" sz="1200" dirty="0" err="1"/>
                        <a:t>CustId</a:t>
                      </a:r>
                      <a:endParaRPr lang="en-US" sz="1200" dirty="0"/>
                    </a:p>
                  </a:txBody>
                  <a:tcPr/>
                </a:tc>
                <a:tc>
                  <a:txBody>
                    <a:bodyPr/>
                    <a:lstStyle/>
                    <a:p>
                      <a:r>
                        <a:rPr lang="en-US" sz="1200" dirty="0"/>
                        <a:t>Amount</a:t>
                      </a:r>
                    </a:p>
                  </a:txBody>
                  <a:tcPr/>
                </a:tc>
                <a:extLst>
                  <a:ext uri="{0D108BD9-81ED-4DB2-BD59-A6C34878D82A}">
                    <a16:rowId xmlns:a16="http://schemas.microsoft.com/office/drawing/2014/main" val="10000"/>
                  </a:ext>
                </a:extLst>
              </a:tr>
              <a:tr h="239373">
                <a:tc>
                  <a:txBody>
                    <a:bodyPr/>
                    <a:lstStyle/>
                    <a:p>
                      <a:pPr algn="ctr"/>
                      <a:r>
                        <a:rPr lang="en-US" sz="1400" dirty="0">
                          <a:solidFill>
                            <a:schemeClr val="tx1"/>
                          </a:solidFill>
                        </a:rPr>
                        <a:t>1</a:t>
                      </a:r>
                    </a:p>
                  </a:txBody>
                  <a:tcPr>
                    <a:solidFill>
                      <a:srgbClr val="F8AB6C"/>
                    </a:solidFill>
                  </a:tcPr>
                </a:tc>
                <a:tc>
                  <a:txBody>
                    <a:bodyPr/>
                    <a:lstStyle/>
                    <a:p>
                      <a:pPr algn="ctr"/>
                      <a:r>
                        <a:rPr lang="en-US" sz="1400" b="1" dirty="0">
                          <a:solidFill>
                            <a:srgbClr val="FF0000"/>
                          </a:solidFill>
                        </a:rPr>
                        <a:t>16.0</a:t>
                      </a:r>
                    </a:p>
                  </a:txBody>
                  <a:tcPr>
                    <a:solidFill>
                      <a:srgbClr val="F8AB6C"/>
                    </a:solidFill>
                  </a:tcPr>
                </a:tc>
                <a:extLst>
                  <a:ext uri="{0D108BD9-81ED-4DB2-BD59-A6C34878D82A}">
                    <a16:rowId xmlns:a16="http://schemas.microsoft.com/office/drawing/2014/main" val="10001"/>
                  </a:ext>
                </a:extLst>
              </a:tr>
              <a:tr h="239373">
                <a:tc>
                  <a:txBody>
                    <a:bodyPr/>
                    <a:lstStyle/>
                    <a:p>
                      <a:pPr algn="ctr"/>
                      <a:r>
                        <a:rPr lang="en-US" sz="1400" dirty="0"/>
                        <a:t>2</a:t>
                      </a:r>
                    </a:p>
                  </a:txBody>
                  <a:tcPr>
                    <a:solidFill>
                      <a:srgbClr val="ABDA78"/>
                    </a:solidFill>
                  </a:tcPr>
                </a:tc>
                <a:tc>
                  <a:txBody>
                    <a:bodyPr/>
                    <a:lstStyle/>
                    <a:p>
                      <a:pPr algn="ctr"/>
                      <a:r>
                        <a:rPr lang="en-US" sz="1400" baseline="0" dirty="0"/>
                        <a:t>  </a:t>
                      </a:r>
                      <a:r>
                        <a:rPr lang="en-US" sz="1400" dirty="0"/>
                        <a:t>7.0</a:t>
                      </a:r>
                    </a:p>
                  </a:txBody>
                  <a:tcPr>
                    <a:solidFill>
                      <a:srgbClr val="ABDA78"/>
                    </a:solidFill>
                  </a:tcPr>
                </a:tc>
                <a:extLst>
                  <a:ext uri="{0D108BD9-81ED-4DB2-BD59-A6C34878D82A}">
                    <a16:rowId xmlns:a16="http://schemas.microsoft.com/office/drawing/2014/main" val="10002"/>
                  </a:ext>
                </a:extLst>
              </a:tr>
            </a:tbl>
          </a:graphicData>
        </a:graphic>
      </p:graphicFrame>
      <p:sp>
        <p:nvSpPr>
          <p:cNvPr id="10" name="Rectangle 9"/>
          <p:cNvSpPr/>
          <p:nvPr/>
        </p:nvSpPr>
        <p:spPr>
          <a:xfrm>
            <a:off x="7010400" y="3886200"/>
            <a:ext cx="1143000" cy="228600"/>
          </a:xfrm>
          <a:prstGeom prst="rect">
            <a:avLst/>
          </a:prstGeom>
          <a:solidFill>
            <a:schemeClr val="tx2">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rgbClr val="1F497D"/>
                </a:solidFill>
              </a:rPr>
              <a:t>Output</a:t>
            </a:r>
          </a:p>
        </p:txBody>
      </p:sp>
      <p:sp>
        <p:nvSpPr>
          <p:cNvPr id="11" name="TextBox 10"/>
          <p:cNvSpPr txBox="1"/>
          <p:nvPr/>
        </p:nvSpPr>
        <p:spPr>
          <a:xfrm>
            <a:off x="8809570" y="4431268"/>
            <a:ext cx="1553630" cy="369332"/>
          </a:xfrm>
          <a:prstGeom prst="rect">
            <a:avLst/>
          </a:prstGeom>
          <a:noFill/>
        </p:spPr>
        <p:txBody>
          <a:bodyPr wrap="none" rtlCol="0">
            <a:spAutoFit/>
          </a:bodyPr>
          <a:lstStyle/>
          <a:p>
            <a:r>
              <a:rPr lang="en-US" dirty="0">
                <a:solidFill>
                  <a:prstClr val="black"/>
                </a:solidFill>
                <a:latin typeface="Calibri"/>
              </a:rPr>
              <a:t>Expecting 18.0</a:t>
            </a:r>
          </a:p>
        </p:txBody>
      </p:sp>
      <p:sp>
        <p:nvSpPr>
          <p:cNvPr id="13" name="Rectangle 3"/>
          <p:cNvSpPr>
            <a:spLocks noChangeArrowheads="1"/>
          </p:cNvSpPr>
          <p:nvPr/>
        </p:nvSpPr>
        <p:spPr bwMode="auto">
          <a:xfrm>
            <a:off x="1752601" y="914400"/>
            <a:ext cx="537411" cy="4191000"/>
          </a:xfrm>
          <a:prstGeom prst="rect">
            <a:avLst/>
          </a:prstGeom>
          <a:solidFill>
            <a:srgbClr val="FFFFCC"/>
          </a:solidFill>
          <a:ln w="9525">
            <a:noFill/>
            <a:round/>
            <a:headEnd/>
            <a:tailEnd/>
          </a:ln>
          <a:effectLst/>
        </p:spPr>
        <p:txBody>
          <a:bodyPr lIns="90000" tIns="46800" rIns="90000" bIns="46800"/>
          <a:lstStyle/>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1</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2</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3</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4</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5</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6</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7</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8</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9</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10</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11</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12</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13</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14</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15</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16</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17</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18</a:t>
            </a:r>
          </a:p>
        </p:txBody>
      </p:sp>
      <p:graphicFrame>
        <p:nvGraphicFramePr>
          <p:cNvPr id="204" name="Table 203"/>
          <p:cNvGraphicFramePr>
            <a:graphicFrameLocks noGrp="1"/>
          </p:cNvGraphicFramePr>
          <p:nvPr/>
        </p:nvGraphicFramePr>
        <p:xfrm>
          <a:off x="8534400" y="5486400"/>
          <a:ext cx="1562100" cy="1066800"/>
        </p:xfrm>
        <a:graphic>
          <a:graphicData uri="http://schemas.openxmlformats.org/drawingml/2006/table">
            <a:tbl>
              <a:tblPr firstRow="1" bandRow="1">
                <a:tableStyleId>{5C22544A-7EE6-4342-B048-85BDC9FD1C3A}</a:tableStyleId>
              </a:tblPr>
              <a:tblGrid>
                <a:gridCol w="781050">
                  <a:extLst>
                    <a:ext uri="{9D8B030D-6E8A-4147-A177-3AD203B41FA5}">
                      <a16:colId xmlns:a16="http://schemas.microsoft.com/office/drawing/2014/main" val="20000"/>
                    </a:ext>
                  </a:extLst>
                </a:gridCol>
                <a:gridCol w="781050">
                  <a:extLst>
                    <a:ext uri="{9D8B030D-6E8A-4147-A177-3AD203B41FA5}">
                      <a16:colId xmlns:a16="http://schemas.microsoft.com/office/drawing/2014/main" val="20001"/>
                    </a:ext>
                  </a:extLst>
                </a:gridCol>
              </a:tblGrid>
              <a:tr h="533400">
                <a:tc>
                  <a:txBody>
                    <a:bodyPr/>
                    <a:lstStyle/>
                    <a:p>
                      <a:pPr algn="ctr"/>
                      <a:r>
                        <a:rPr lang="en-US" sz="1400" b="0" dirty="0">
                          <a:solidFill>
                            <a:schemeClr val="tx1"/>
                          </a:solidFill>
                        </a:rPr>
                        <a:t>1</a:t>
                      </a:r>
                    </a:p>
                  </a:txBody>
                  <a:tcPr>
                    <a:solidFill>
                      <a:schemeClr val="accent6"/>
                    </a:solidFill>
                  </a:tcPr>
                </a:tc>
                <a:tc>
                  <a:txBody>
                    <a:bodyPr/>
                    <a:lstStyle/>
                    <a:p>
                      <a:pPr algn="ctr"/>
                      <a:r>
                        <a:rPr lang="en-US" sz="1400" dirty="0">
                          <a:solidFill>
                            <a:srgbClr val="FF0000"/>
                          </a:solidFill>
                        </a:rPr>
                        <a:t>16.0</a:t>
                      </a:r>
                    </a:p>
                  </a:txBody>
                  <a:tcPr>
                    <a:solidFill>
                      <a:schemeClr val="accent6"/>
                    </a:solidFill>
                  </a:tcPr>
                </a:tc>
                <a:extLst>
                  <a:ext uri="{0D108BD9-81ED-4DB2-BD59-A6C34878D82A}">
                    <a16:rowId xmlns:a16="http://schemas.microsoft.com/office/drawing/2014/main" val="10000"/>
                  </a:ext>
                </a:extLst>
              </a:tr>
              <a:tr h="533400">
                <a:tc>
                  <a:txBody>
                    <a:bodyPr/>
                    <a:lstStyle/>
                    <a:p>
                      <a:pPr algn="ctr"/>
                      <a:r>
                        <a:rPr lang="en-US" sz="1400" dirty="0"/>
                        <a:t>2</a:t>
                      </a:r>
                    </a:p>
                  </a:txBody>
                  <a:tcPr>
                    <a:solidFill>
                      <a:srgbClr val="92D050"/>
                    </a:solidFill>
                  </a:tcPr>
                </a:tc>
                <a:tc>
                  <a:txBody>
                    <a:bodyPr/>
                    <a:lstStyle/>
                    <a:p>
                      <a:pPr algn="ctr"/>
                      <a:r>
                        <a:rPr lang="en-US" sz="1400" baseline="0" dirty="0"/>
                        <a:t>  </a:t>
                      </a:r>
                      <a:r>
                        <a:rPr lang="en-US" sz="1400" dirty="0"/>
                        <a:t>7.0</a:t>
                      </a:r>
                    </a:p>
                  </a:txBody>
                  <a:tcPr>
                    <a:solidFill>
                      <a:srgbClr val="92D050"/>
                    </a:solidFill>
                  </a:tcPr>
                </a:tc>
                <a:extLst>
                  <a:ext uri="{0D108BD9-81ED-4DB2-BD59-A6C34878D82A}">
                    <a16:rowId xmlns:a16="http://schemas.microsoft.com/office/drawing/2014/main" val="10001"/>
                  </a:ext>
                </a:extLst>
              </a:tr>
            </a:tbl>
          </a:graphicData>
        </a:graphic>
      </p:graphicFrame>
      <p:sp>
        <p:nvSpPr>
          <p:cNvPr id="67" name="Slide Number Placeholder 66"/>
          <p:cNvSpPr>
            <a:spLocks noGrp="1"/>
          </p:cNvSpPr>
          <p:nvPr>
            <p:ph type="sldNum" sz="quarter" idx="12"/>
          </p:nvPr>
        </p:nvSpPr>
        <p:spPr/>
        <p:txBody>
          <a:bodyPr/>
          <a:lstStyle/>
          <a:p>
            <a:fld id="{919E6677-47B7-46DC-8403-1EACAC47B6FA}" type="slidenum">
              <a:rPr lang="en-US" smtClean="0">
                <a:solidFill>
                  <a:prstClr val="black">
                    <a:tint val="75000"/>
                  </a:prstClr>
                </a:solidFill>
              </a:rPr>
              <a:pPr/>
              <a:t>43</a:t>
            </a:fld>
            <a:endParaRPr lang="en-US" dirty="0">
              <a:solidFill>
                <a:prstClr val="black">
                  <a:tint val="75000"/>
                </a:prstClr>
              </a:solidFill>
            </a:endParaRPr>
          </a:p>
        </p:txBody>
      </p:sp>
      <p:sp>
        <p:nvSpPr>
          <p:cNvPr id="69" name="TextBox 68"/>
          <p:cNvSpPr txBox="1"/>
          <p:nvPr/>
        </p:nvSpPr>
        <p:spPr>
          <a:xfrm>
            <a:off x="10210800" y="5562600"/>
            <a:ext cx="304892" cy="369332"/>
          </a:xfrm>
          <a:prstGeom prst="rect">
            <a:avLst/>
          </a:prstGeom>
          <a:noFill/>
        </p:spPr>
        <p:txBody>
          <a:bodyPr wrap="none" rtlCol="0">
            <a:spAutoFit/>
          </a:bodyPr>
          <a:lstStyle/>
          <a:p>
            <a:r>
              <a:rPr lang="en-US" dirty="0">
                <a:solidFill>
                  <a:prstClr val="black"/>
                </a:solidFill>
                <a:latin typeface="Calibri"/>
              </a:rPr>
              <a:t>X</a:t>
            </a:r>
          </a:p>
        </p:txBody>
      </p:sp>
      <p:sp>
        <p:nvSpPr>
          <p:cNvPr id="70" name="TextBox 69"/>
          <p:cNvSpPr txBox="1"/>
          <p:nvPr/>
        </p:nvSpPr>
        <p:spPr>
          <a:xfrm>
            <a:off x="10210800" y="6096000"/>
            <a:ext cx="304892" cy="369332"/>
          </a:xfrm>
          <a:prstGeom prst="rect">
            <a:avLst/>
          </a:prstGeom>
          <a:noFill/>
        </p:spPr>
        <p:txBody>
          <a:bodyPr wrap="none" rtlCol="0">
            <a:spAutoFit/>
          </a:bodyPr>
          <a:lstStyle/>
          <a:p>
            <a:r>
              <a:rPr lang="en-US" dirty="0">
                <a:solidFill>
                  <a:prstClr val="black"/>
                </a:solidFill>
                <a:latin typeface="msam10"/>
              </a:rPr>
              <a:t>X</a:t>
            </a:r>
          </a:p>
        </p:txBody>
      </p:sp>
      <p:sp>
        <p:nvSpPr>
          <p:cNvPr id="71" name="TextBox 70"/>
          <p:cNvSpPr txBox="1"/>
          <p:nvPr/>
        </p:nvSpPr>
        <p:spPr>
          <a:xfrm>
            <a:off x="8534400" y="4419600"/>
            <a:ext cx="304892" cy="369332"/>
          </a:xfrm>
          <a:prstGeom prst="rect">
            <a:avLst/>
          </a:prstGeom>
          <a:noFill/>
        </p:spPr>
        <p:txBody>
          <a:bodyPr wrap="none" rtlCol="0">
            <a:spAutoFit/>
          </a:bodyPr>
          <a:lstStyle/>
          <a:p>
            <a:r>
              <a:rPr lang="en-US" dirty="0">
                <a:solidFill>
                  <a:prstClr val="black"/>
                </a:solidFill>
                <a:latin typeface="Calibri"/>
              </a:rPr>
              <a:t>X</a:t>
            </a:r>
          </a:p>
        </p:txBody>
      </p:sp>
      <p:sp>
        <p:nvSpPr>
          <p:cNvPr id="72" name="Right Brace 71"/>
          <p:cNvSpPr/>
          <p:nvPr/>
        </p:nvSpPr>
        <p:spPr>
          <a:xfrm>
            <a:off x="5410200" y="3276600"/>
            <a:ext cx="152400" cy="7620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73" name="TextBox 72"/>
          <p:cNvSpPr txBox="1"/>
          <p:nvPr/>
        </p:nvSpPr>
        <p:spPr>
          <a:xfrm>
            <a:off x="5486400" y="3429000"/>
            <a:ext cx="1467838" cy="369332"/>
          </a:xfrm>
          <a:prstGeom prst="rect">
            <a:avLst/>
          </a:prstGeom>
          <a:noFill/>
        </p:spPr>
        <p:txBody>
          <a:bodyPr wrap="none" rtlCol="0">
            <a:spAutoFit/>
          </a:bodyPr>
          <a:lstStyle/>
          <a:p>
            <a:r>
              <a:rPr lang="en-US" dirty="0">
                <a:solidFill>
                  <a:prstClr val="black"/>
                </a:solidFill>
                <a:latin typeface="Calibri"/>
              </a:rPr>
              <a:t>For each item</a:t>
            </a:r>
          </a:p>
        </p:txBody>
      </p:sp>
      <p:sp>
        <p:nvSpPr>
          <p:cNvPr id="74" name="TextBox 73"/>
          <p:cNvSpPr txBox="1"/>
          <p:nvPr/>
        </p:nvSpPr>
        <p:spPr>
          <a:xfrm>
            <a:off x="5029201" y="4038601"/>
            <a:ext cx="1886991" cy="646331"/>
          </a:xfrm>
          <a:prstGeom prst="rect">
            <a:avLst/>
          </a:prstGeom>
          <a:noFill/>
        </p:spPr>
        <p:txBody>
          <a:bodyPr wrap="none" rtlCol="0">
            <a:spAutoFit/>
          </a:bodyPr>
          <a:lstStyle/>
          <a:p>
            <a:r>
              <a:rPr lang="en-US" dirty="0">
                <a:solidFill>
                  <a:prstClr val="black"/>
                </a:solidFill>
                <a:latin typeface="Calibri"/>
              </a:rPr>
              <a:t>Correct form: </a:t>
            </a:r>
          </a:p>
          <a:p>
            <a:r>
              <a:rPr lang="en-US" dirty="0">
                <a:solidFill>
                  <a:prstClr val="black"/>
                </a:solidFill>
                <a:latin typeface="Calibri"/>
              </a:rPr>
              <a:t>for each customer</a:t>
            </a:r>
          </a:p>
        </p:txBody>
      </p:sp>
      <p:sp>
        <p:nvSpPr>
          <p:cNvPr id="220" name="Oval 219"/>
          <p:cNvSpPr/>
          <p:nvPr/>
        </p:nvSpPr>
        <p:spPr>
          <a:xfrm>
            <a:off x="4648200" y="57912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cxnSp>
        <p:nvCxnSpPr>
          <p:cNvPr id="221" name="Straight Connector 220"/>
          <p:cNvCxnSpPr>
            <a:stCxn id="247" idx="6"/>
            <a:endCxn id="230" idx="1"/>
          </p:cNvCxnSpPr>
          <p:nvPr/>
        </p:nvCxnSpPr>
        <p:spPr>
          <a:xfrm flipV="1">
            <a:off x="4648200" y="5378678"/>
            <a:ext cx="457200" cy="69622"/>
          </a:xfrm>
          <a:prstGeom prst="line">
            <a:avLst/>
          </a:prstGeom>
          <a:ln/>
        </p:spPr>
        <p:style>
          <a:lnRef idx="2">
            <a:schemeClr val="dk1"/>
          </a:lnRef>
          <a:fillRef idx="0">
            <a:schemeClr val="dk1"/>
          </a:fillRef>
          <a:effectRef idx="1">
            <a:schemeClr val="dk1"/>
          </a:effectRef>
          <a:fontRef idx="minor">
            <a:schemeClr val="tx1"/>
          </a:fontRef>
        </p:style>
      </p:cxnSp>
      <p:cxnSp>
        <p:nvCxnSpPr>
          <p:cNvPr id="222" name="Straight Connector 221"/>
          <p:cNvCxnSpPr>
            <a:endCxn id="249" idx="1"/>
          </p:cNvCxnSpPr>
          <p:nvPr/>
        </p:nvCxnSpPr>
        <p:spPr>
          <a:xfrm rot="5400000" flipH="1" flipV="1">
            <a:off x="7070838" y="5699241"/>
            <a:ext cx="260124" cy="228599"/>
          </a:xfrm>
          <a:prstGeom prst="line">
            <a:avLst/>
          </a:prstGeom>
          <a:ln/>
        </p:spPr>
        <p:style>
          <a:lnRef idx="2">
            <a:schemeClr val="dk1"/>
          </a:lnRef>
          <a:fillRef idx="0">
            <a:schemeClr val="dk1"/>
          </a:fillRef>
          <a:effectRef idx="1">
            <a:schemeClr val="dk1"/>
          </a:effectRef>
          <a:fontRef idx="minor">
            <a:schemeClr val="tx1"/>
          </a:fontRef>
        </p:style>
      </p:cxnSp>
      <p:cxnSp>
        <p:nvCxnSpPr>
          <p:cNvPr id="223" name="Straight Connector 222"/>
          <p:cNvCxnSpPr>
            <a:stCxn id="249" idx="1"/>
            <a:endCxn id="249" idx="3"/>
          </p:cNvCxnSpPr>
          <p:nvPr/>
        </p:nvCxnSpPr>
        <p:spPr>
          <a:xfrm rot="10800000" flipH="1">
            <a:off x="7315200" y="5683477"/>
            <a:ext cx="533400" cy="0"/>
          </a:xfrm>
          <a:prstGeom prst="line">
            <a:avLst/>
          </a:prstGeom>
          <a:ln/>
        </p:spPr>
        <p:style>
          <a:lnRef idx="2">
            <a:schemeClr val="dk1"/>
          </a:lnRef>
          <a:fillRef idx="0">
            <a:schemeClr val="dk1"/>
          </a:fillRef>
          <a:effectRef idx="1">
            <a:schemeClr val="dk1"/>
          </a:effectRef>
          <a:fontRef idx="minor">
            <a:schemeClr val="tx1"/>
          </a:fontRef>
        </p:style>
      </p:cxnSp>
      <p:cxnSp>
        <p:nvCxnSpPr>
          <p:cNvPr id="224" name="Straight Connector 223"/>
          <p:cNvCxnSpPr>
            <a:stCxn id="238" idx="1"/>
            <a:endCxn id="242" idx="1"/>
          </p:cNvCxnSpPr>
          <p:nvPr/>
        </p:nvCxnSpPr>
        <p:spPr>
          <a:xfrm rot="10800000" flipH="1">
            <a:off x="5105400" y="5988278"/>
            <a:ext cx="1600200" cy="0"/>
          </a:xfrm>
          <a:prstGeom prst="line">
            <a:avLst/>
          </a:prstGeom>
          <a:ln/>
        </p:spPr>
        <p:style>
          <a:lnRef idx="2">
            <a:schemeClr val="dk1"/>
          </a:lnRef>
          <a:fillRef idx="0">
            <a:schemeClr val="dk1"/>
          </a:fillRef>
          <a:effectRef idx="1">
            <a:schemeClr val="dk1"/>
          </a:effectRef>
          <a:fontRef idx="minor">
            <a:schemeClr val="tx1"/>
          </a:fontRef>
        </p:style>
      </p:cxnSp>
      <p:cxnSp>
        <p:nvCxnSpPr>
          <p:cNvPr id="225" name="Straight Connector 224"/>
          <p:cNvCxnSpPr>
            <a:stCxn id="230" idx="1"/>
            <a:endCxn id="236" idx="1"/>
          </p:cNvCxnSpPr>
          <p:nvPr/>
        </p:nvCxnSpPr>
        <p:spPr>
          <a:xfrm rot="10800000" flipH="1">
            <a:off x="5105400" y="5378678"/>
            <a:ext cx="1600200" cy="0"/>
          </a:xfrm>
          <a:prstGeom prst="line">
            <a:avLst/>
          </a:prstGeom>
          <a:ln/>
        </p:spPr>
        <p:style>
          <a:lnRef idx="2">
            <a:schemeClr val="dk1"/>
          </a:lnRef>
          <a:fillRef idx="0">
            <a:schemeClr val="dk1"/>
          </a:fillRef>
          <a:effectRef idx="1">
            <a:schemeClr val="dk1"/>
          </a:effectRef>
          <a:fontRef idx="minor">
            <a:schemeClr val="tx1"/>
          </a:fontRef>
        </p:style>
      </p:cxnSp>
      <p:cxnSp>
        <p:nvCxnSpPr>
          <p:cNvPr id="226" name="Straight Connector 225"/>
          <p:cNvCxnSpPr>
            <a:stCxn id="256" idx="6"/>
            <a:endCxn id="268" idx="1"/>
          </p:cNvCxnSpPr>
          <p:nvPr/>
        </p:nvCxnSpPr>
        <p:spPr>
          <a:xfrm>
            <a:off x="4648200" y="6515100"/>
            <a:ext cx="3200400" cy="6578"/>
          </a:xfrm>
          <a:prstGeom prst="line">
            <a:avLst/>
          </a:prstGeom>
          <a:ln/>
        </p:spPr>
        <p:style>
          <a:lnRef idx="3">
            <a:schemeClr val="lt1"/>
          </a:lnRef>
          <a:fillRef idx="1">
            <a:schemeClr val="accent3"/>
          </a:fillRef>
          <a:effectRef idx="1">
            <a:schemeClr val="accent3"/>
          </a:effectRef>
          <a:fontRef idx="minor">
            <a:schemeClr val="lt1"/>
          </a:fontRef>
        </p:style>
      </p:cxnSp>
      <p:cxnSp>
        <p:nvCxnSpPr>
          <p:cNvPr id="227" name="Straight Connector 226"/>
          <p:cNvCxnSpPr>
            <a:stCxn id="252" idx="6"/>
            <a:endCxn id="256" idx="2"/>
          </p:cNvCxnSpPr>
          <p:nvPr/>
        </p:nvCxnSpPr>
        <p:spPr>
          <a:xfrm>
            <a:off x="2514600" y="6515100"/>
            <a:ext cx="1752600" cy="0"/>
          </a:xfrm>
          <a:prstGeom prst="line">
            <a:avLst/>
          </a:prstGeom>
          <a:ln/>
        </p:spPr>
        <p:style>
          <a:lnRef idx="3">
            <a:schemeClr val="lt1"/>
          </a:lnRef>
          <a:fillRef idx="1">
            <a:schemeClr val="accent3"/>
          </a:fillRef>
          <a:effectRef idx="1">
            <a:schemeClr val="accent3"/>
          </a:effectRef>
          <a:fontRef idx="minor">
            <a:schemeClr val="lt1"/>
          </a:fontRef>
        </p:style>
      </p:cxnSp>
      <p:cxnSp>
        <p:nvCxnSpPr>
          <p:cNvPr id="228" name="Straight Connector 227"/>
          <p:cNvCxnSpPr>
            <a:stCxn id="243" idx="6"/>
            <a:endCxn id="247" idx="2"/>
          </p:cNvCxnSpPr>
          <p:nvPr/>
        </p:nvCxnSpPr>
        <p:spPr>
          <a:xfrm>
            <a:off x="2514600" y="5448300"/>
            <a:ext cx="1752600" cy="0"/>
          </a:xfrm>
          <a:prstGeom prst="line">
            <a:avLst/>
          </a:prstGeom>
          <a:ln/>
        </p:spPr>
        <p:style>
          <a:lnRef idx="2">
            <a:schemeClr val="dk1"/>
          </a:lnRef>
          <a:fillRef idx="0">
            <a:schemeClr val="dk1"/>
          </a:fillRef>
          <a:effectRef idx="1">
            <a:schemeClr val="dk1"/>
          </a:effectRef>
          <a:fontRef idx="minor">
            <a:schemeClr val="tx1"/>
          </a:fontRef>
        </p:style>
      </p:cxnSp>
      <p:sp>
        <p:nvSpPr>
          <p:cNvPr id="229" name="Oval 228"/>
          <p:cNvSpPr/>
          <p:nvPr/>
        </p:nvSpPr>
        <p:spPr>
          <a:xfrm>
            <a:off x="5105400" y="51816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230" name="TextBox 229"/>
          <p:cNvSpPr txBox="1"/>
          <p:nvPr/>
        </p:nvSpPr>
        <p:spPr>
          <a:xfrm>
            <a:off x="5105400" y="52094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10</a:t>
            </a:r>
          </a:p>
        </p:txBody>
      </p:sp>
      <p:sp>
        <p:nvSpPr>
          <p:cNvPr id="231" name="Oval 230"/>
          <p:cNvSpPr/>
          <p:nvPr/>
        </p:nvSpPr>
        <p:spPr>
          <a:xfrm>
            <a:off x="5638800" y="51816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232" name="TextBox 231"/>
          <p:cNvSpPr txBox="1"/>
          <p:nvPr/>
        </p:nvSpPr>
        <p:spPr>
          <a:xfrm>
            <a:off x="5638800" y="52094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11</a:t>
            </a:r>
          </a:p>
        </p:txBody>
      </p:sp>
      <p:sp>
        <p:nvSpPr>
          <p:cNvPr id="233" name="Oval 232"/>
          <p:cNvSpPr/>
          <p:nvPr/>
        </p:nvSpPr>
        <p:spPr>
          <a:xfrm>
            <a:off x="6172200" y="51816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234" name="TextBox 233"/>
          <p:cNvSpPr txBox="1"/>
          <p:nvPr/>
        </p:nvSpPr>
        <p:spPr>
          <a:xfrm>
            <a:off x="6172200" y="52094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12</a:t>
            </a:r>
          </a:p>
        </p:txBody>
      </p:sp>
      <p:sp>
        <p:nvSpPr>
          <p:cNvPr id="235" name="Oval 234"/>
          <p:cNvSpPr/>
          <p:nvPr/>
        </p:nvSpPr>
        <p:spPr>
          <a:xfrm>
            <a:off x="6705600" y="51816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236" name="TextBox 235"/>
          <p:cNvSpPr txBox="1"/>
          <p:nvPr/>
        </p:nvSpPr>
        <p:spPr>
          <a:xfrm>
            <a:off x="6705600" y="52094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13</a:t>
            </a:r>
          </a:p>
        </p:txBody>
      </p:sp>
      <p:sp>
        <p:nvSpPr>
          <p:cNvPr id="237" name="Oval 236"/>
          <p:cNvSpPr/>
          <p:nvPr/>
        </p:nvSpPr>
        <p:spPr>
          <a:xfrm>
            <a:off x="5105400" y="57912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238" name="TextBox 237"/>
          <p:cNvSpPr txBox="1"/>
          <p:nvPr/>
        </p:nvSpPr>
        <p:spPr>
          <a:xfrm>
            <a:off x="5105400" y="58190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10</a:t>
            </a:r>
          </a:p>
        </p:txBody>
      </p:sp>
      <p:sp>
        <p:nvSpPr>
          <p:cNvPr id="239" name="Oval 238"/>
          <p:cNvSpPr/>
          <p:nvPr/>
        </p:nvSpPr>
        <p:spPr>
          <a:xfrm>
            <a:off x="5638800" y="57912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240" name="TextBox 239"/>
          <p:cNvSpPr txBox="1"/>
          <p:nvPr/>
        </p:nvSpPr>
        <p:spPr>
          <a:xfrm>
            <a:off x="5638800" y="58190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11</a:t>
            </a:r>
          </a:p>
        </p:txBody>
      </p:sp>
      <p:sp>
        <p:nvSpPr>
          <p:cNvPr id="241" name="Oval 240"/>
          <p:cNvSpPr/>
          <p:nvPr/>
        </p:nvSpPr>
        <p:spPr>
          <a:xfrm>
            <a:off x="6705600" y="57912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242" name="TextBox 241"/>
          <p:cNvSpPr txBox="1"/>
          <p:nvPr/>
        </p:nvSpPr>
        <p:spPr>
          <a:xfrm>
            <a:off x="6705600" y="58190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13</a:t>
            </a:r>
          </a:p>
        </p:txBody>
      </p:sp>
      <p:sp>
        <p:nvSpPr>
          <p:cNvPr id="243" name="Oval 242"/>
          <p:cNvSpPr/>
          <p:nvPr/>
        </p:nvSpPr>
        <p:spPr>
          <a:xfrm>
            <a:off x="2133600" y="52578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1</a:t>
            </a:r>
          </a:p>
        </p:txBody>
      </p:sp>
      <p:sp>
        <p:nvSpPr>
          <p:cNvPr id="244" name="Oval 243"/>
          <p:cNvSpPr/>
          <p:nvPr/>
        </p:nvSpPr>
        <p:spPr>
          <a:xfrm>
            <a:off x="2667000" y="52578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2</a:t>
            </a:r>
          </a:p>
        </p:txBody>
      </p:sp>
      <p:sp>
        <p:nvSpPr>
          <p:cNvPr id="245" name="Oval 244"/>
          <p:cNvSpPr/>
          <p:nvPr/>
        </p:nvSpPr>
        <p:spPr>
          <a:xfrm>
            <a:off x="3200400" y="52578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6</a:t>
            </a:r>
          </a:p>
        </p:txBody>
      </p:sp>
      <p:sp>
        <p:nvSpPr>
          <p:cNvPr id="246" name="Oval 245"/>
          <p:cNvSpPr/>
          <p:nvPr/>
        </p:nvSpPr>
        <p:spPr>
          <a:xfrm>
            <a:off x="3733800" y="52578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7</a:t>
            </a:r>
          </a:p>
        </p:txBody>
      </p:sp>
      <p:sp>
        <p:nvSpPr>
          <p:cNvPr id="247" name="Oval 246"/>
          <p:cNvSpPr/>
          <p:nvPr/>
        </p:nvSpPr>
        <p:spPr>
          <a:xfrm>
            <a:off x="4267200" y="52578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8</a:t>
            </a:r>
          </a:p>
        </p:txBody>
      </p:sp>
      <p:sp>
        <p:nvSpPr>
          <p:cNvPr id="248" name="Oval 247"/>
          <p:cNvSpPr/>
          <p:nvPr/>
        </p:nvSpPr>
        <p:spPr>
          <a:xfrm>
            <a:off x="7315200" y="54864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249" name="TextBox 248"/>
          <p:cNvSpPr txBox="1"/>
          <p:nvPr/>
        </p:nvSpPr>
        <p:spPr>
          <a:xfrm>
            <a:off x="7315200" y="5514200"/>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15</a:t>
            </a:r>
          </a:p>
        </p:txBody>
      </p:sp>
      <p:sp>
        <p:nvSpPr>
          <p:cNvPr id="250" name="Oval 249"/>
          <p:cNvSpPr/>
          <p:nvPr/>
        </p:nvSpPr>
        <p:spPr>
          <a:xfrm>
            <a:off x="7848600" y="54864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251" name="TextBox 250"/>
          <p:cNvSpPr txBox="1"/>
          <p:nvPr/>
        </p:nvSpPr>
        <p:spPr>
          <a:xfrm>
            <a:off x="7848600" y="55142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16</a:t>
            </a:r>
          </a:p>
        </p:txBody>
      </p:sp>
      <p:sp>
        <p:nvSpPr>
          <p:cNvPr id="252" name="Oval 251"/>
          <p:cNvSpPr/>
          <p:nvPr/>
        </p:nvSpPr>
        <p:spPr>
          <a:xfrm>
            <a:off x="2133600" y="6324600"/>
            <a:ext cx="381000" cy="381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1600" dirty="0">
                <a:solidFill>
                  <a:prstClr val="white"/>
                </a:solidFill>
              </a:rPr>
              <a:t>1</a:t>
            </a:r>
          </a:p>
        </p:txBody>
      </p:sp>
      <p:sp>
        <p:nvSpPr>
          <p:cNvPr id="253" name="Oval 252"/>
          <p:cNvSpPr/>
          <p:nvPr/>
        </p:nvSpPr>
        <p:spPr>
          <a:xfrm>
            <a:off x="2667000" y="6324600"/>
            <a:ext cx="381000" cy="381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1600" dirty="0">
                <a:solidFill>
                  <a:prstClr val="white"/>
                </a:solidFill>
              </a:rPr>
              <a:t>2</a:t>
            </a:r>
          </a:p>
        </p:txBody>
      </p:sp>
      <p:sp>
        <p:nvSpPr>
          <p:cNvPr id="254" name="Oval 253"/>
          <p:cNvSpPr/>
          <p:nvPr/>
        </p:nvSpPr>
        <p:spPr>
          <a:xfrm>
            <a:off x="3200400" y="6324600"/>
            <a:ext cx="381000" cy="381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1600" dirty="0">
                <a:solidFill>
                  <a:prstClr val="white"/>
                </a:solidFill>
              </a:rPr>
              <a:t>6</a:t>
            </a:r>
          </a:p>
        </p:txBody>
      </p:sp>
      <p:sp>
        <p:nvSpPr>
          <p:cNvPr id="255" name="Oval 254"/>
          <p:cNvSpPr/>
          <p:nvPr/>
        </p:nvSpPr>
        <p:spPr>
          <a:xfrm>
            <a:off x="3733800" y="6324600"/>
            <a:ext cx="381000" cy="381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1600" dirty="0">
                <a:solidFill>
                  <a:prstClr val="white"/>
                </a:solidFill>
              </a:rPr>
              <a:t>7</a:t>
            </a:r>
          </a:p>
        </p:txBody>
      </p:sp>
      <p:sp>
        <p:nvSpPr>
          <p:cNvPr id="256" name="Oval 255"/>
          <p:cNvSpPr/>
          <p:nvPr/>
        </p:nvSpPr>
        <p:spPr>
          <a:xfrm>
            <a:off x="4267200" y="6324600"/>
            <a:ext cx="381000" cy="381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1600" dirty="0">
                <a:solidFill>
                  <a:prstClr val="white"/>
                </a:solidFill>
              </a:rPr>
              <a:t>8</a:t>
            </a:r>
          </a:p>
        </p:txBody>
      </p:sp>
      <p:sp>
        <p:nvSpPr>
          <p:cNvPr id="257" name="Oval 256"/>
          <p:cNvSpPr/>
          <p:nvPr/>
        </p:nvSpPr>
        <p:spPr>
          <a:xfrm>
            <a:off x="5105400" y="6324600"/>
            <a:ext cx="381000" cy="381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sz="1400" dirty="0">
              <a:solidFill>
                <a:prstClr val="white"/>
              </a:solidFill>
            </a:endParaRPr>
          </a:p>
        </p:txBody>
      </p:sp>
      <p:sp>
        <p:nvSpPr>
          <p:cNvPr id="258" name="TextBox 257"/>
          <p:cNvSpPr txBox="1"/>
          <p:nvPr/>
        </p:nvSpPr>
        <p:spPr>
          <a:xfrm>
            <a:off x="5105400" y="6352401"/>
            <a:ext cx="533400" cy="33855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1600" dirty="0">
                <a:solidFill>
                  <a:prstClr val="white"/>
                </a:solidFill>
              </a:rPr>
              <a:t>10</a:t>
            </a:r>
          </a:p>
        </p:txBody>
      </p:sp>
      <p:sp>
        <p:nvSpPr>
          <p:cNvPr id="259" name="Oval 258"/>
          <p:cNvSpPr/>
          <p:nvPr/>
        </p:nvSpPr>
        <p:spPr>
          <a:xfrm>
            <a:off x="5638800" y="6324600"/>
            <a:ext cx="381000" cy="381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sz="1400" dirty="0">
              <a:solidFill>
                <a:prstClr val="white"/>
              </a:solidFill>
            </a:endParaRPr>
          </a:p>
        </p:txBody>
      </p:sp>
      <p:sp>
        <p:nvSpPr>
          <p:cNvPr id="260" name="TextBox 259"/>
          <p:cNvSpPr txBox="1"/>
          <p:nvPr/>
        </p:nvSpPr>
        <p:spPr>
          <a:xfrm>
            <a:off x="5638800" y="6352401"/>
            <a:ext cx="533400" cy="33855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1600" dirty="0">
                <a:solidFill>
                  <a:prstClr val="white"/>
                </a:solidFill>
              </a:rPr>
              <a:t>11</a:t>
            </a:r>
          </a:p>
        </p:txBody>
      </p:sp>
      <p:sp>
        <p:nvSpPr>
          <p:cNvPr id="261" name="Oval 260"/>
          <p:cNvSpPr/>
          <p:nvPr/>
        </p:nvSpPr>
        <p:spPr>
          <a:xfrm>
            <a:off x="6172200" y="6324600"/>
            <a:ext cx="381000" cy="381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sz="1400" dirty="0">
              <a:solidFill>
                <a:prstClr val="white"/>
              </a:solidFill>
            </a:endParaRPr>
          </a:p>
        </p:txBody>
      </p:sp>
      <p:sp>
        <p:nvSpPr>
          <p:cNvPr id="262" name="TextBox 261"/>
          <p:cNvSpPr txBox="1"/>
          <p:nvPr/>
        </p:nvSpPr>
        <p:spPr>
          <a:xfrm>
            <a:off x="6172200" y="6352401"/>
            <a:ext cx="533400" cy="33855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1600" dirty="0">
                <a:solidFill>
                  <a:prstClr val="white"/>
                </a:solidFill>
              </a:rPr>
              <a:t>12</a:t>
            </a:r>
          </a:p>
        </p:txBody>
      </p:sp>
      <p:sp>
        <p:nvSpPr>
          <p:cNvPr id="263" name="Oval 262"/>
          <p:cNvSpPr/>
          <p:nvPr/>
        </p:nvSpPr>
        <p:spPr>
          <a:xfrm>
            <a:off x="6705600" y="6324600"/>
            <a:ext cx="381000" cy="381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sz="1400" dirty="0">
              <a:solidFill>
                <a:prstClr val="white"/>
              </a:solidFill>
            </a:endParaRPr>
          </a:p>
        </p:txBody>
      </p:sp>
      <p:sp>
        <p:nvSpPr>
          <p:cNvPr id="264" name="TextBox 263"/>
          <p:cNvSpPr txBox="1"/>
          <p:nvPr/>
        </p:nvSpPr>
        <p:spPr>
          <a:xfrm>
            <a:off x="6705600" y="6352401"/>
            <a:ext cx="533400" cy="33855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1600" dirty="0">
                <a:solidFill>
                  <a:prstClr val="white"/>
                </a:solidFill>
              </a:rPr>
              <a:t>13</a:t>
            </a:r>
          </a:p>
        </p:txBody>
      </p:sp>
      <p:sp>
        <p:nvSpPr>
          <p:cNvPr id="265" name="Oval 264"/>
          <p:cNvSpPr/>
          <p:nvPr/>
        </p:nvSpPr>
        <p:spPr>
          <a:xfrm>
            <a:off x="7315200" y="6324600"/>
            <a:ext cx="381000" cy="381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sz="1400" dirty="0">
              <a:solidFill>
                <a:prstClr val="white"/>
              </a:solidFill>
            </a:endParaRPr>
          </a:p>
        </p:txBody>
      </p:sp>
      <p:sp>
        <p:nvSpPr>
          <p:cNvPr id="266" name="TextBox 265"/>
          <p:cNvSpPr txBox="1"/>
          <p:nvPr/>
        </p:nvSpPr>
        <p:spPr>
          <a:xfrm>
            <a:off x="7315200" y="6352401"/>
            <a:ext cx="533400" cy="33855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1600" dirty="0">
                <a:solidFill>
                  <a:prstClr val="white"/>
                </a:solidFill>
              </a:rPr>
              <a:t>15</a:t>
            </a:r>
          </a:p>
        </p:txBody>
      </p:sp>
      <p:sp>
        <p:nvSpPr>
          <p:cNvPr id="267" name="Oval 266"/>
          <p:cNvSpPr/>
          <p:nvPr/>
        </p:nvSpPr>
        <p:spPr>
          <a:xfrm>
            <a:off x="7848600" y="6324600"/>
            <a:ext cx="381000" cy="381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sz="1400" dirty="0">
              <a:solidFill>
                <a:prstClr val="white"/>
              </a:solidFill>
            </a:endParaRPr>
          </a:p>
        </p:txBody>
      </p:sp>
      <p:sp>
        <p:nvSpPr>
          <p:cNvPr id="268" name="TextBox 267"/>
          <p:cNvSpPr txBox="1"/>
          <p:nvPr/>
        </p:nvSpPr>
        <p:spPr>
          <a:xfrm>
            <a:off x="7848600" y="6352401"/>
            <a:ext cx="533400" cy="33855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1600" dirty="0">
                <a:solidFill>
                  <a:prstClr val="white"/>
                </a:solidFill>
              </a:rPr>
              <a:t>16</a:t>
            </a:r>
          </a:p>
        </p:txBody>
      </p:sp>
      <p:cxnSp>
        <p:nvCxnSpPr>
          <p:cNvPr id="269" name="Elbow Connector 268"/>
          <p:cNvCxnSpPr>
            <a:stCxn id="235" idx="4"/>
            <a:endCxn id="273" idx="0"/>
          </p:cNvCxnSpPr>
          <p:nvPr/>
        </p:nvCxnSpPr>
        <p:spPr>
          <a:xfrm rot="5400000">
            <a:off x="5791200" y="4686300"/>
            <a:ext cx="228600" cy="1981200"/>
          </a:xfrm>
          <a:prstGeom prst="bentConnector3">
            <a:avLst>
              <a:gd name="adj1" fmla="val 50000"/>
            </a:avLst>
          </a:prstGeom>
        </p:spPr>
        <p:style>
          <a:lnRef idx="2">
            <a:schemeClr val="dk1"/>
          </a:lnRef>
          <a:fillRef idx="0">
            <a:schemeClr val="dk1"/>
          </a:fillRef>
          <a:effectRef idx="1">
            <a:schemeClr val="dk1"/>
          </a:effectRef>
          <a:fontRef idx="minor">
            <a:schemeClr val="tx1"/>
          </a:fontRef>
        </p:style>
      </p:cxnSp>
      <p:sp>
        <p:nvSpPr>
          <p:cNvPr id="270" name="Oval 269"/>
          <p:cNvSpPr/>
          <p:nvPr/>
        </p:nvSpPr>
        <p:spPr>
          <a:xfrm>
            <a:off x="6172200" y="57912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271" name="TextBox 270"/>
          <p:cNvSpPr txBox="1"/>
          <p:nvPr/>
        </p:nvSpPr>
        <p:spPr>
          <a:xfrm>
            <a:off x="6172200" y="58190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12</a:t>
            </a:r>
          </a:p>
        </p:txBody>
      </p:sp>
      <p:sp>
        <p:nvSpPr>
          <p:cNvPr id="272" name="Rectangle 271"/>
          <p:cNvSpPr/>
          <p:nvPr/>
        </p:nvSpPr>
        <p:spPr>
          <a:xfrm>
            <a:off x="4495800" y="5715000"/>
            <a:ext cx="2819400" cy="533400"/>
          </a:xfrm>
          <a:prstGeom prst="rect">
            <a:avLst/>
          </a:prstGeom>
          <a:solidFill>
            <a:srgbClr val="FF0000">
              <a:alpha val="16000"/>
            </a:srgbClr>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solidFill>
                <a:prstClr val="white"/>
              </a:solidFill>
            </a:endParaRPr>
          </a:p>
        </p:txBody>
      </p:sp>
      <p:sp>
        <p:nvSpPr>
          <p:cNvPr id="273" name="TextBox 272"/>
          <p:cNvSpPr txBox="1"/>
          <p:nvPr/>
        </p:nvSpPr>
        <p:spPr>
          <a:xfrm>
            <a:off x="4724400" y="5791200"/>
            <a:ext cx="3810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6</a:t>
            </a:r>
          </a:p>
        </p:txBody>
      </p:sp>
    </p:spTree>
    <p:extLst>
      <p:ext uri="{BB962C8B-B14F-4D97-AF65-F5344CB8AC3E}">
        <p14:creationId xmlns:p14="http://schemas.microsoft.com/office/powerpoint/2010/main" val="154828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04"/>
                                        </p:tgtEl>
                                        <p:attrNameLst>
                                          <p:attrName>style.visibility</p:attrName>
                                        </p:attrNameLst>
                                      </p:cBhvr>
                                      <p:to>
                                        <p:strVal val="visible"/>
                                      </p:to>
                                    </p:set>
                                    <p:animEffect transition="in" filter="blinds(horizontal)">
                                      <p:cBhvr>
                                        <p:cTn id="7" dur="500"/>
                                        <p:tgtEl>
                                          <p:spTgt spid="20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9"/>
                                        </p:tgtEl>
                                        <p:attrNameLst>
                                          <p:attrName>style.visibility</p:attrName>
                                        </p:attrNameLst>
                                      </p:cBhvr>
                                      <p:to>
                                        <p:strVal val="visible"/>
                                      </p:to>
                                    </p:set>
                                    <p:animEffect transition="in" filter="blinds(horizontal)">
                                      <p:cBhvr>
                                        <p:cTn id="10" dur="500"/>
                                        <p:tgtEl>
                                          <p:spTgt spid="69"/>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70"/>
                                        </p:tgtEl>
                                        <p:attrNameLst>
                                          <p:attrName>style.visibility</p:attrName>
                                        </p:attrNameLst>
                                      </p:cBhvr>
                                      <p:to>
                                        <p:strVal val="visible"/>
                                      </p:to>
                                    </p:set>
                                    <p:animEffect transition="in" filter="blinds(horizontal)">
                                      <p:cBhvr>
                                        <p:cTn id="13" dur="500"/>
                                        <p:tgtEl>
                                          <p:spTgt spid="70"/>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71"/>
                                        </p:tgtEl>
                                        <p:attrNameLst>
                                          <p:attrName>style.visibility</p:attrName>
                                        </p:attrNameLst>
                                      </p:cBhvr>
                                      <p:to>
                                        <p:strVal val="visible"/>
                                      </p:to>
                                    </p:set>
                                    <p:animEffect transition="in" filter="blinds(horizontal)">
                                      <p:cBhvr>
                                        <p:cTn id="16" dur="500"/>
                                        <p:tgtEl>
                                          <p:spTgt spid="71"/>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221"/>
                                        </p:tgtEl>
                                        <p:attrNameLst>
                                          <p:attrName>style.visibility</p:attrName>
                                        </p:attrNameLst>
                                      </p:cBhvr>
                                      <p:to>
                                        <p:strVal val="visible"/>
                                      </p:to>
                                    </p:set>
                                    <p:animEffect transition="in" filter="blinds(horizontal)">
                                      <p:cBhvr>
                                        <p:cTn id="21" dur="500"/>
                                        <p:tgtEl>
                                          <p:spTgt spid="221"/>
                                        </p:tgtEl>
                                      </p:cBhvr>
                                    </p:animEffect>
                                  </p:childTnLst>
                                </p:cTn>
                              </p:par>
                              <p:par>
                                <p:cTn id="22" presetID="3" presetClass="entr" presetSubtype="10" fill="hold" nodeType="withEffect">
                                  <p:stCondLst>
                                    <p:cond delay="0"/>
                                  </p:stCondLst>
                                  <p:childTnLst>
                                    <p:set>
                                      <p:cBhvr>
                                        <p:cTn id="23" dur="1" fill="hold">
                                          <p:stCondLst>
                                            <p:cond delay="0"/>
                                          </p:stCondLst>
                                        </p:cTn>
                                        <p:tgtEl>
                                          <p:spTgt spid="222"/>
                                        </p:tgtEl>
                                        <p:attrNameLst>
                                          <p:attrName>style.visibility</p:attrName>
                                        </p:attrNameLst>
                                      </p:cBhvr>
                                      <p:to>
                                        <p:strVal val="visible"/>
                                      </p:to>
                                    </p:set>
                                    <p:animEffect transition="in" filter="blinds(horizontal)">
                                      <p:cBhvr>
                                        <p:cTn id="24" dur="500"/>
                                        <p:tgtEl>
                                          <p:spTgt spid="222"/>
                                        </p:tgtEl>
                                      </p:cBhvr>
                                    </p:animEffect>
                                  </p:childTnLst>
                                </p:cTn>
                              </p:par>
                              <p:par>
                                <p:cTn id="25" presetID="3" presetClass="entr" presetSubtype="10" fill="hold" nodeType="withEffect">
                                  <p:stCondLst>
                                    <p:cond delay="0"/>
                                  </p:stCondLst>
                                  <p:childTnLst>
                                    <p:set>
                                      <p:cBhvr>
                                        <p:cTn id="26" dur="1" fill="hold">
                                          <p:stCondLst>
                                            <p:cond delay="0"/>
                                          </p:stCondLst>
                                        </p:cTn>
                                        <p:tgtEl>
                                          <p:spTgt spid="223"/>
                                        </p:tgtEl>
                                        <p:attrNameLst>
                                          <p:attrName>style.visibility</p:attrName>
                                        </p:attrNameLst>
                                      </p:cBhvr>
                                      <p:to>
                                        <p:strVal val="visible"/>
                                      </p:to>
                                    </p:set>
                                    <p:animEffect transition="in" filter="blinds(horizontal)">
                                      <p:cBhvr>
                                        <p:cTn id="27" dur="500"/>
                                        <p:tgtEl>
                                          <p:spTgt spid="223"/>
                                        </p:tgtEl>
                                      </p:cBhvr>
                                    </p:animEffect>
                                  </p:childTnLst>
                                </p:cTn>
                              </p:par>
                              <p:par>
                                <p:cTn id="28" presetID="3" presetClass="entr" presetSubtype="10" fill="hold" nodeType="withEffect">
                                  <p:stCondLst>
                                    <p:cond delay="0"/>
                                  </p:stCondLst>
                                  <p:childTnLst>
                                    <p:set>
                                      <p:cBhvr>
                                        <p:cTn id="29" dur="1" fill="hold">
                                          <p:stCondLst>
                                            <p:cond delay="0"/>
                                          </p:stCondLst>
                                        </p:cTn>
                                        <p:tgtEl>
                                          <p:spTgt spid="224"/>
                                        </p:tgtEl>
                                        <p:attrNameLst>
                                          <p:attrName>style.visibility</p:attrName>
                                        </p:attrNameLst>
                                      </p:cBhvr>
                                      <p:to>
                                        <p:strVal val="visible"/>
                                      </p:to>
                                    </p:set>
                                    <p:animEffect transition="in" filter="blinds(horizontal)">
                                      <p:cBhvr>
                                        <p:cTn id="30" dur="500"/>
                                        <p:tgtEl>
                                          <p:spTgt spid="224"/>
                                        </p:tgtEl>
                                      </p:cBhvr>
                                    </p:animEffect>
                                  </p:childTnLst>
                                </p:cTn>
                              </p:par>
                              <p:par>
                                <p:cTn id="31" presetID="3" presetClass="entr" presetSubtype="10" fill="hold" nodeType="withEffect">
                                  <p:stCondLst>
                                    <p:cond delay="0"/>
                                  </p:stCondLst>
                                  <p:childTnLst>
                                    <p:set>
                                      <p:cBhvr>
                                        <p:cTn id="32" dur="1" fill="hold">
                                          <p:stCondLst>
                                            <p:cond delay="0"/>
                                          </p:stCondLst>
                                        </p:cTn>
                                        <p:tgtEl>
                                          <p:spTgt spid="225"/>
                                        </p:tgtEl>
                                        <p:attrNameLst>
                                          <p:attrName>style.visibility</p:attrName>
                                        </p:attrNameLst>
                                      </p:cBhvr>
                                      <p:to>
                                        <p:strVal val="visible"/>
                                      </p:to>
                                    </p:set>
                                    <p:animEffect transition="in" filter="blinds(horizontal)">
                                      <p:cBhvr>
                                        <p:cTn id="33" dur="500"/>
                                        <p:tgtEl>
                                          <p:spTgt spid="225"/>
                                        </p:tgtEl>
                                      </p:cBhvr>
                                    </p:animEffect>
                                  </p:childTnLst>
                                </p:cTn>
                              </p:par>
                              <p:par>
                                <p:cTn id="34" presetID="3" presetClass="entr" presetSubtype="10" fill="hold" nodeType="withEffect">
                                  <p:stCondLst>
                                    <p:cond delay="0"/>
                                  </p:stCondLst>
                                  <p:childTnLst>
                                    <p:set>
                                      <p:cBhvr>
                                        <p:cTn id="35" dur="1" fill="hold">
                                          <p:stCondLst>
                                            <p:cond delay="0"/>
                                          </p:stCondLst>
                                        </p:cTn>
                                        <p:tgtEl>
                                          <p:spTgt spid="226"/>
                                        </p:tgtEl>
                                        <p:attrNameLst>
                                          <p:attrName>style.visibility</p:attrName>
                                        </p:attrNameLst>
                                      </p:cBhvr>
                                      <p:to>
                                        <p:strVal val="visible"/>
                                      </p:to>
                                    </p:set>
                                    <p:animEffect transition="in" filter="blinds(horizontal)">
                                      <p:cBhvr>
                                        <p:cTn id="36" dur="500"/>
                                        <p:tgtEl>
                                          <p:spTgt spid="226"/>
                                        </p:tgtEl>
                                      </p:cBhvr>
                                    </p:animEffect>
                                  </p:childTnLst>
                                </p:cTn>
                              </p:par>
                              <p:par>
                                <p:cTn id="37" presetID="3" presetClass="entr" presetSubtype="10" fill="hold" nodeType="withEffect">
                                  <p:stCondLst>
                                    <p:cond delay="0"/>
                                  </p:stCondLst>
                                  <p:childTnLst>
                                    <p:set>
                                      <p:cBhvr>
                                        <p:cTn id="38" dur="1" fill="hold">
                                          <p:stCondLst>
                                            <p:cond delay="0"/>
                                          </p:stCondLst>
                                        </p:cTn>
                                        <p:tgtEl>
                                          <p:spTgt spid="227"/>
                                        </p:tgtEl>
                                        <p:attrNameLst>
                                          <p:attrName>style.visibility</p:attrName>
                                        </p:attrNameLst>
                                      </p:cBhvr>
                                      <p:to>
                                        <p:strVal val="visible"/>
                                      </p:to>
                                    </p:set>
                                    <p:animEffect transition="in" filter="blinds(horizontal)">
                                      <p:cBhvr>
                                        <p:cTn id="39" dur="500"/>
                                        <p:tgtEl>
                                          <p:spTgt spid="227"/>
                                        </p:tgtEl>
                                      </p:cBhvr>
                                    </p:animEffect>
                                  </p:childTnLst>
                                </p:cTn>
                              </p:par>
                              <p:par>
                                <p:cTn id="40" presetID="3" presetClass="entr" presetSubtype="10" fill="hold" nodeType="withEffect">
                                  <p:stCondLst>
                                    <p:cond delay="0"/>
                                  </p:stCondLst>
                                  <p:childTnLst>
                                    <p:set>
                                      <p:cBhvr>
                                        <p:cTn id="41" dur="1" fill="hold">
                                          <p:stCondLst>
                                            <p:cond delay="0"/>
                                          </p:stCondLst>
                                        </p:cTn>
                                        <p:tgtEl>
                                          <p:spTgt spid="228"/>
                                        </p:tgtEl>
                                        <p:attrNameLst>
                                          <p:attrName>style.visibility</p:attrName>
                                        </p:attrNameLst>
                                      </p:cBhvr>
                                      <p:to>
                                        <p:strVal val="visible"/>
                                      </p:to>
                                    </p:set>
                                    <p:animEffect transition="in" filter="blinds(horizontal)">
                                      <p:cBhvr>
                                        <p:cTn id="42" dur="500"/>
                                        <p:tgtEl>
                                          <p:spTgt spid="228"/>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229"/>
                                        </p:tgtEl>
                                        <p:attrNameLst>
                                          <p:attrName>style.visibility</p:attrName>
                                        </p:attrNameLst>
                                      </p:cBhvr>
                                      <p:to>
                                        <p:strVal val="visible"/>
                                      </p:to>
                                    </p:set>
                                    <p:animEffect transition="in" filter="blinds(horizontal)">
                                      <p:cBhvr>
                                        <p:cTn id="45" dur="500"/>
                                        <p:tgtEl>
                                          <p:spTgt spid="229"/>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230"/>
                                        </p:tgtEl>
                                        <p:attrNameLst>
                                          <p:attrName>style.visibility</p:attrName>
                                        </p:attrNameLst>
                                      </p:cBhvr>
                                      <p:to>
                                        <p:strVal val="visible"/>
                                      </p:to>
                                    </p:set>
                                    <p:animEffect transition="in" filter="blinds(horizontal)">
                                      <p:cBhvr>
                                        <p:cTn id="48" dur="500"/>
                                        <p:tgtEl>
                                          <p:spTgt spid="230"/>
                                        </p:tgtEl>
                                      </p:cBhvr>
                                    </p:animEffect>
                                  </p:childTnLst>
                                </p:cTn>
                              </p:par>
                              <p:par>
                                <p:cTn id="49" presetID="3" presetClass="entr" presetSubtype="10" fill="hold" grpId="0" nodeType="withEffect">
                                  <p:stCondLst>
                                    <p:cond delay="0"/>
                                  </p:stCondLst>
                                  <p:childTnLst>
                                    <p:set>
                                      <p:cBhvr>
                                        <p:cTn id="50" dur="1" fill="hold">
                                          <p:stCondLst>
                                            <p:cond delay="0"/>
                                          </p:stCondLst>
                                        </p:cTn>
                                        <p:tgtEl>
                                          <p:spTgt spid="231"/>
                                        </p:tgtEl>
                                        <p:attrNameLst>
                                          <p:attrName>style.visibility</p:attrName>
                                        </p:attrNameLst>
                                      </p:cBhvr>
                                      <p:to>
                                        <p:strVal val="visible"/>
                                      </p:to>
                                    </p:set>
                                    <p:animEffect transition="in" filter="blinds(horizontal)">
                                      <p:cBhvr>
                                        <p:cTn id="51" dur="500"/>
                                        <p:tgtEl>
                                          <p:spTgt spid="231"/>
                                        </p:tgtEl>
                                      </p:cBhvr>
                                    </p:animEffect>
                                  </p:childTnLst>
                                </p:cTn>
                              </p:par>
                              <p:par>
                                <p:cTn id="52" presetID="3" presetClass="entr" presetSubtype="10" fill="hold" grpId="0" nodeType="withEffect">
                                  <p:stCondLst>
                                    <p:cond delay="0"/>
                                  </p:stCondLst>
                                  <p:childTnLst>
                                    <p:set>
                                      <p:cBhvr>
                                        <p:cTn id="53" dur="1" fill="hold">
                                          <p:stCondLst>
                                            <p:cond delay="0"/>
                                          </p:stCondLst>
                                        </p:cTn>
                                        <p:tgtEl>
                                          <p:spTgt spid="232"/>
                                        </p:tgtEl>
                                        <p:attrNameLst>
                                          <p:attrName>style.visibility</p:attrName>
                                        </p:attrNameLst>
                                      </p:cBhvr>
                                      <p:to>
                                        <p:strVal val="visible"/>
                                      </p:to>
                                    </p:set>
                                    <p:animEffect transition="in" filter="blinds(horizontal)">
                                      <p:cBhvr>
                                        <p:cTn id="54" dur="500"/>
                                        <p:tgtEl>
                                          <p:spTgt spid="232"/>
                                        </p:tgtEl>
                                      </p:cBhvr>
                                    </p:animEffect>
                                  </p:childTnLst>
                                </p:cTn>
                              </p:par>
                              <p:par>
                                <p:cTn id="55" presetID="3" presetClass="entr" presetSubtype="10" fill="hold" grpId="0" nodeType="withEffect">
                                  <p:stCondLst>
                                    <p:cond delay="0"/>
                                  </p:stCondLst>
                                  <p:childTnLst>
                                    <p:set>
                                      <p:cBhvr>
                                        <p:cTn id="56" dur="1" fill="hold">
                                          <p:stCondLst>
                                            <p:cond delay="0"/>
                                          </p:stCondLst>
                                        </p:cTn>
                                        <p:tgtEl>
                                          <p:spTgt spid="233"/>
                                        </p:tgtEl>
                                        <p:attrNameLst>
                                          <p:attrName>style.visibility</p:attrName>
                                        </p:attrNameLst>
                                      </p:cBhvr>
                                      <p:to>
                                        <p:strVal val="visible"/>
                                      </p:to>
                                    </p:set>
                                    <p:animEffect transition="in" filter="blinds(horizontal)">
                                      <p:cBhvr>
                                        <p:cTn id="57" dur="500"/>
                                        <p:tgtEl>
                                          <p:spTgt spid="233"/>
                                        </p:tgtEl>
                                      </p:cBhvr>
                                    </p:animEffect>
                                  </p:childTnLst>
                                </p:cTn>
                              </p:par>
                              <p:par>
                                <p:cTn id="58" presetID="3" presetClass="entr" presetSubtype="10" fill="hold" grpId="0" nodeType="withEffect">
                                  <p:stCondLst>
                                    <p:cond delay="0"/>
                                  </p:stCondLst>
                                  <p:childTnLst>
                                    <p:set>
                                      <p:cBhvr>
                                        <p:cTn id="59" dur="1" fill="hold">
                                          <p:stCondLst>
                                            <p:cond delay="0"/>
                                          </p:stCondLst>
                                        </p:cTn>
                                        <p:tgtEl>
                                          <p:spTgt spid="234"/>
                                        </p:tgtEl>
                                        <p:attrNameLst>
                                          <p:attrName>style.visibility</p:attrName>
                                        </p:attrNameLst>
                                      </p:cBhvr>
                                      <p:to>
                                        <p:strVal val="visible"/>
                                      </p:to>
                                    </p:set>
                                    <p:animEffect transition="in" filter="blinds(horizontal)">
                                      <p:cBhvr>
                                        <p:cTn id="60" dur="500"/>
                                        <p:tgtEl>
                                          <p:spTgt spid="234"/>
                                        </p:tgtEl>
                                      </p:cBhvr>
                                    </p:animEffect>
                                  </p:childTnLst>
                                </p:cTn>
                              </p:par>
                              <p:par>
                                <p:cTn id="61" presetID="3" presetClass="entr" presetSubtype="10" fill="hold" grpId="0" nodeType="withEffect">
                                  <p:stCondLst>
                                    <p:cond delay="0"/>
                                  </p:stCondLst>
                                  <p:childTnLst>
                                    <p:set>
                                      <p:cBhvr>
                                        <p:cTn id="62" dur="1" fill="hold">
                                          <p:stCondLst>
                                            <p:cond delay="0"/>
                                          </p:stCondLst>
                                        </p:cTn>
                                        <p:tgtEl>
                                          <p:spTgt spid="235"/>
                                        </p:tgtEl>
                                        <p:attrNameLst>
                                          <p:attrName>style.visibility</p:attrName>
                                        </p:attrNameLst>
                                      </p:cBhvr>
                                      <p:to>
                                        <p:strVal val="visible"/>
                                      </p:to>
                                    </p:set>
                                    <p:animEffect transition="in" filter="blinds(horizontal)">
                                      <p:cBhvr>
                                        <p:cTn id="63" dur="500"/>
                                        <p:tgtEl>
                                          <p:spTgt spid="235"/>
                                        </p:tgtEl>
                                      </p:cBhvr>
                                    </p:animEffect>
                                  </p:childTnLst>
                                </p:cTn>
                              </p:par>
                              <p:par>
                                <p:cTn id="64" presetID="3" presetClass="entr" presetSubtype="10" fill="hold" grpId="0" nodeType="withEffect">
                                  <p:stCondLst>
                                    <p:cond delay="0"/>
                                  </p:stCondLst>
                                  <p:childTnLst>
                                    <p:set>
                                      <p:cBhvr>
                                        <p:cTn id="65" dur="1" fill="hold">
                                          <p:stCondLst>
                                            <p:cond delay="0"/>
                                          </p:stCondLst>
                                        </p:cTn>
                                        <p:tgtEl>
                                          <p:spTgt spid="236"/>
                                        </p:tgtEl>
                                        <p:attrNameLst>
                                          <p:attrName>style.visibility</p:attrName>
                                        </p:attrNameLst>
                                      </p:cBhvr>
                                      <p:to>
                                        <p:strVal val="visible"/>
                                      </p:to>
                                    </p:set>
                                    <p:animEffect transition="in" filter="blinds(horizontal)">
                                      <p:cBhvr>
                                        <p:cTn id="66" dur="500"/>
                                        <p:tgtEl>
                                          <p:spTgt spid="236"/>
                                        </p:tgtEl>
                                      </p:cBhvr>
                                    </p:animEffect>
                                  </p:childTnLst>
                                </p:cTn>
                              </p:par>
                              <p:par>
                                <p:cTn id="67" presetID="3" presetClass="entr" presetSubtype="10" fill="hold" grpId="0" nodeType="withEffect">
                                  <p:stCondLst>
                                    <p:cond delay="0"/>
                                  </p:stCondLst>
                                  <p:childTnLst>
                                    <p:set>
                                      <p:cBhvr>
                                        <p:cTn id="68" dur="1" fill="hold">
                                          <p:stCondLst>
                                            <p:cond delay="0"/>
                                          </p:stCondLst>
                                        </p:cTn>
                                        <p:tgtEl>
                                          <p:spTgt spid="237"/>
                                        </p:tgtEl>
                                        <p:attrNameLst>
                                          <p:attrName>style.visibility</p:attrName>
                                        </p:attrNameLst>
                                      </p:cBhvr>
                                      <p:to>
                                        <p:strVal val="visible"/>
                                      </p:to>
                                    </p:set>
                                    <p:animEffect transition="in" filter="blinds(horizontal)">
                                      <p:cBhvr>
                                        <p:cTn id="69" dur="500"/>
                                        <p:tgtEl>
                                          <p:spTgt spid="237"/>
                                        </p:tgtEl>
                                      </p:cBhvr>
                                    </p:animEffect>
                                  </p:childTnLst>
                                </p:cTn>
                              </p:par>
                              <p:par>
                                <p:cTn id="70" presetID="3" presetClass="entr" presetSubtype="10" fill="hold" grpId="0" nodeType="withEffect">
                                  <p:stCondLst>
                                    <p:cond delay="0"/>
                                  </p:stCondLst>
                                  <p:childTnLst>
                                    <p:set>
                                      <p:cBhvr>
                                        <p:cTn id="71" dur="1" fill="hold">
                                          <p:stCondLst>
                                            <p:cond delay="0"/>
                                          </p:stCondLst>
                                        </p:cTn>
                                        <p:tgtEl>
                                          <p:spTgt spid="238"/>
                                        </p:tgtEl>
                                        <p:attrNameLst>
                                          <p:attrName>style.visibility</p:attrName>
                                        </p:attrNameLst>
                                      </p:cBhvr>
                                      <p:to>
                                        <p:strVal val="visible"/>
                                      </p:to>
                                    </p:set>
                                    <p:animEffect transition="in" filter="blinds(horizontal)">
                                      <p:cBhvr>
                                        <p:cTn id="72" dur="500"/>
                                        <p:tgtEl>
                                          <p:spTgt spid="238"/>
                                        </p:tgtEl>
                                      </p:cBhvr>
                                    </p:animEffect>
                                  </p:childTnLst>
                                </p:cTn>
                              </p:par>
                              <p:par>
                                <p:cTn id="73" presetID="3" presetClass="entr" presetSubtype="10" fill="hold" grpId="0" nodeType="withEffect">
                                  <p:stCondLst>
                                    <p:cond delay="0"/>
                                  </p:stCondLst>
                                  <p:childTnLst>
                                    <p:set>
                                      <p:cBhvr>
                                        <p:cTn id="74" dur="1" fill="hold">
                                          <p:stCondLst>
                                            <p:cond delay="0"/>
                                          </p:stCondLst>
                                        </p:cTn>
                                        <p:tgtEl>
                                          <p:spTgt spid="239"/>
                                        </p:tgtEl>
                                        <p:attrNameLst>
                                          <p:attrName>style.visibility</p:attrName>
                                        </p:attrNameLst>
                                      </p:cBhvr>
                                      <p:to>
                                        <p:strVal val="visible"/>
                                      </p:to>
                                    </p:set>
                                    <p:animEffect transition="in" filter="blinds(horizontal)">
                                      <p:cBhvr>
                                        <p:cTn id="75" dur="500"/>
                                        <p:tgtEl>
                                          <p:spTgt spid="239"/>
                                        </p:tgtEl>
                                      </p:cBhvr>
                                    </p:animEffect>
                                  </p:childTnLst>
                                </p:cTn>
                              </p:par>
                              <p:par>
                                <p:cTn id="76" presetID="3" presetClass="entr" presetSubtype="10" fill="hold" grpId="0" nodeType="withEffect">
                                  <p:stCondLst>
                                    <p:cond delay="0"/>
                                  </p:stCondLst>
                                  <p:childTnLst>
                                    <p:set>
                                      <p:cBhvr>
                                        <p:cTn id="77" dur="1" fill="hold">
                                          <p:stCondLst>
                                            <p:cond delay="0"/>
                                          </p:stCondLst>
                                        </p:cTn>
                                        <p:tgtEl>
                                          <p:spTgt spid="240"/>
                                        </p:tgtEl>
                                        <p:attrNameLst>
                                          <p:attrName>style.visibility</p:attrName>
                                        </p:attrNameLst>
                                      </p:cBhvr>
                                      <p:to>
                                        <p:strVal val="visible"/>
                                      </p:to>
                                    </p:set>
                                    <p:animEffect transition="in" filter="blinds(horizontal)">
                                      <p:cBhvr>
                                        <p:cTn id="78" dur="500"/>
                                        <p:tgtEl>
                                          <p:spTgt spid="240"/>
                                        </p:tgtEl>
                                      </p:cBhvr>
                                    </p:animEffect>
                                  </p:childTnLst>
                                </p:cTn>
                              </p:par>
                              <p:par>
                                <p:cTn id="79" presetID="3" presetClass="entr" presetSubtype="10" fill="hold" grpId="0" nodeType="withEffect">
                                  <p:stCondLst>
                                    <p:cond delay="0"/>
                                  </p:stCondLst>
                                  <p:childTnLst>
                                    <p:set>
                                      <p:cBhvr>
                                        <p:cTn id="80" dur="1" fill="hold">
                                          <p:stCondLst>
                                            <p:cond delay="0"/>
                                          </p:stCondLst>
                                        </p:cTn>
                                        <p:tgtEl>
                                          <p:spTgt spid="241"/>
                                        </p:tgtEl>
                                        <p:attrNameLst>
                                          <p:attrName>style.visibility</p:attrName>
                                        </p:attrNameLst>
                                      </p:cBhvr>
                                      <p:to>
                                        <p:strVal val="visible"/>
                                      </p:to>
                                    </p:set>
                                    <p:animEffect transition="in" filter="blinds(horizontal)">
                                      <p:cBhvr>
                                        <p:cTn id="81" dur="500"/>
                                        <p:tgtEl>
                                          <p:spTgt spid="241"/>
                                        </p:tgtEl>
                                      </p:cBhvr>
                                    </p:animEffect>
                                  </p:childTnLst>
                                </p:cTn>
                              </p:par>
                              <p:par>
                                <p:cTn id="82" presetID="3" presetClass="entr" presetSubtype="10" fill="hold" grpId="0" nodeType="withEffect">
                                  <p:stCondLst>
                                    <p:cond delay="0"/>
                                  </p:stCondLst>
                                  <p:childTnLst>
                                    <p:set>
                                      <p:cBhvr>
                                        <p:cTn id="83" dur="1" fill="hold">
                                          <p:stCondLst>
                                            <p:cond delay="0"/>
                                          </p:stCondLst>
                                        </p:cTn>
                                        <p:tgtEl>
                                          <p:spTgt spid="242"/>
                                        </p:tgtEl>
                                        <p:attrNameLst>
                                          <p:attrName>style.visibility</p:attrName>
                                        </p:attrNameLst>
                                      </p:cBhvr>
                                      <p:to>
                                        <p:strVal val="visible"/>
                                      </p:to>
                                    </p:set>
                                    <p:animEffect transition="in" filter="blinds(horizontal)">
                                      <p:cBhvr>
                                        <p:cTn id="84" dur="500"/>
                                        <p:tgtEl>
                                          <p:spTgt spid="242"/>
                                        </p:tgtEl>
                                      </p:cBhvr>
                                    </p:animEffect>
                                  </p:childTnLst>
                                </p:cTn>
                              </p:par>
                              <p:par>
                                <p:cTn id="85" presetID="3" presetClass="entr" presetSubtype="10" fill="hold" grpId="0" nodeType="withEffect">
                                  <p:stCondLst>
                                    <p:cond delay="0"/>
                                  </p:stCondLst>
                                  <p:childTnLst>
                                    <p:set>
                                      <p:cBhvr>
                                        <p:cTn id="86" dur="1" fill="hold">
                                          <p:stCondLst>
                                            <p:cond delay="0"/>
                                          </p:stCondLst>
                                        </p:cTn>
                                        <p:tgtEl>
                                          <p:spTgt spid="243"/>
                                        </p:tgtEl>
                                        <p:attrNameLst>
                                          <p:attrName>style.visibility</p:attrName>
                                        </p:attrNameLst>
                                      </p:cBhvr>
                                      <p:to>
                                        <p:strVal val="visible"/>
                                      </p:to>
                                    </p:set>
                                    <p:animEffect transition="in" filter="blinds(horizontal)">
                                      <p:cBhvr>
                                        <p:cTn id="87" dur="500"/>
                                        <p:tgtEl>
                                          <p:spTgt spid="243"/>
                                        </p:tgtEl>
                                      </p:cBhvr>
                                    </p:animEffect>
                                  </p:childTnLst>
                                </p:cTn>
                              </p:par>
                              <p:par>
                                <p:cTn id="88" presetID="3" presetClass="entr" presetSubtype="10" fill="hold" grpId="0" nodeType="withEffect">
                                  <p:stCondLst>
                                    <p:cond delay="0"/>
                                  </p:stCondLst>
                                  <p:childTnLst>
                                    <p:set>
                                      <p:cBhvr>
                                        <p:cTn id="89" dur="1" fill="hold">
                                          <p:stCondLst>
                                            <p:cond delay="0"/>
                                          </p:stCondLst>
                                        </p:cTn>
                                        <p:tgtEl>
                                          <p:spTgt spid="244"/>
                                        </p:tgtEl>
                                        <p:attrNameLst>
                                          <p:attrName>style.visibility</p:attrName>
                                        </p:attrNameLst>
                                      </p:cBhvr>
                                      <p:to>
                                        <p:strVal val="visible"/>
                                      </p:to>
                                    </p:set>
                                    <p:animEffect transition="in" filter="blinds(horizontal)">
                                      <p:cBhvr>
                                        <p:cTn id="90" dur="500"/>
                                        <p:tgtEl>
                                          <p:spTgt spid="244"/>
                                        </p:tgtEl>
                                      </p:cBhvr>
                                    </p:animEffect>
                                  </p:childTnLst>
                                </p:cTn>
                              </p:par>
                              <p:par>
                                <p:cTn id="91" presetID="3" presetClass="entr" presetSubtype="10" fill="hold" grpId="0" nodeType="withEffect">
                                  <p:stCondLst>
                                    <p:cond delay="0"/>
                                  </p:stCondLst>
                                  <p:childTnLst>
                                    <p:set>
                                      <p:cBhvr>
                                        <p:cTn id="92" dur="1" fill="hold">
                                          <p:stCondLst>
                                            <p:cond delay="0"/>
                                          </p:stCondLst>
                                        </p:cTn>
                                        <p:tgtEl>
                                          <p:spTgt spid="245"/>
                                        </p:tgtEl>
                                        <p:attrNameLst>
                                          <p:attrName>style.visibility</p:attrName>
                                        </p:attrNameLst>
                                      </p:cBhvr>
                                      <p:to>
                                        <p:strVal val="visible"/>
                                      </p:to>
                                    </p:set>
                                    <p:animEffect transition="in" filter="blinds(horizontal)">
                                      <p:cBhvr>
                                        <p:cTn id="93" dur="500"/>
                                        <p:tgtEl>
                                          <p:spTgt spid="245"/>
                                        </p:tgtEl>
                                      </p:cBhvr>
                                    </p:animEffect>
                                  </p:childTnLst>
                                </p:cTn>
                              </p:par>
                              <p:par>
                                <p:cTn id="94" presetID="3" presetClass="entr" presetSubtype="10" fill="hold" grpId="0" nodeType="withEffect">
                                  <p:stCondLst>
                                    <p:cond delay="0"/>
                                  </p:stCondLst>
                                  <p:childTnLst>
                                    <p:set>
                                      <p:cBhvr>
                                        <p:cTn id="95" dur="1" fill="hold">
                                          <p:stCondLst>
                                            <p:cond delay="0"/>
                                          </p:stCondLst>
                                        </p:cTn>
                                        <p:tgtEl>
                                          <p:spTgt spid="246"/>
                                        </p:tgtEl>
                                        <p:attrNameLst>
                                          <p:attrName>style.visibility</p:attrName>
                                        </p:attrNameLst>
                                      </p:cBhvr>
                                      <p:to>
                                        <p:strVal val="visible"/>
                                      </p:to>
                                    </p:set>
                                    <p:animEffect transition="in" filter="blinds(horizontal)">
                                      <p:cBhvr>
                                        <p:cTn id="96" dur="500"/>
                                        <p:tgtEl>
                                          <p:spTgt spid="246"/>
                                        </p:tgtEl>
                                      </p:cBhvr>
                                    </p:animEffect>
                                  </p:childTnLst>
                                </p:cTn>
                              </p:par>
                              <p:par>
                                <p:cTn id="97" presetID="3" presetClass="entr" presetSubtype="10" fill="hold" grpId="0" nodeType="withEffect">
                                  <p:stCondLst>
                                    <p:cond delay="0"/>
                                  </p:stCondLst>
                                  <p:childTnLst>
                                    <p:set>
                                      <p:cBhvr>
                                        <p:cTn id="98" dur="1" fill="hold">
                                          <p:stCondLst>
                                            <p:cond delay="0"/>
                                          </p:stCondLst>
                                        </p:cTn>
                                        <p:tgtEl>
                                          <p:spTgt spid="247"/>
                                        </p:tgtEl>
                                        <p:attrNameLst>
                                          <p:attrName>style.visibility</p:attrName>
                                        </p:attrNameLst>
                                      </p:cBhvr>
                                      <p:to>
                                        <p:strVal val="visible"/>
                                      </p:to>
                                    </p:set>
                                    <p:animEffect transition="in" filter="blinds(horizontal)">
                                      <p:cBhvr>
                                        <p:cTn id="99" dur="500"/>
                                        <p:tgtEl>
                                          <p:spTgt spid="247"/>
                                        </p:tgtEl>
                                      </p:cBhvr>
                                    </p:animEffect>
                                  </p:childTnLst>
                                </p:cTn>
                              </p:par>
                              <p:par>
                                <p:cTn id="100" presetID="3" presetClass="entr" presetSubtype="10" fill="hold" grpId="0" nodeType="withEffect">
                                  <p:stCondLst>
                                    <p:cond delay="0"/>
                                  </p:stCondLst>
                                  <p:childTnLst>
                                    <p:set>
                                      <p:cBhvr>
                                        <p:cTn id="101" dur="1" fill="hold">
                                          <p:stCondLst>
                                            <p:cond delay="0"/>
                                          </p:stCondLst>
                                        </p:cTn>
                                        <p:tgtEl>
                                          <p:spTgt spid="248"/>
                                        </p:tgtEl>
                                        <p:attrNameLst>
                                          <p:attrName>style.visibility</p:attrName>
                                        </p:attrNameLst>
                                      </p:cBhvr>
                                      <p:to>
                                        <p:strVal val="visible"/>
                                      </p:to>
                                    </p:set>
                                    <p:animEffect transition="in" filter="blinds(horizontal)">
                                      <p:cBhvr>
                                        <p:cTn id="102" dur="500"/>
                                        <p:tgtEl>
                                          <p:spTgt spid="248"/>
                                        </p:tgtEl>
                                      </p:cBhvr>
                                    </p:animEffect>
                                  </p:childTnLst>
                                </p:cTn>
                              </p:par>
                              <p:par>
                                <p:cTn id="103" presetID="3" presetClass="entr" presetSubtype="10" fill="hold" grpId="0" nodeType="withEffect">
                                  <p:stCondLst>
                                    <p:cond delay="0"/>
                                  </p:stCondLst>
                                  <p:childTnLst>
                                    <p:set>
                                      <p:cBhvr>
                                        <p:cTn id="104" dur="1" fill="hold">
                                          <p:stCondLst>
                                            <p:cond delay="0"/>
                                          </p:stCondLst>
                                        </p:cTn>
                                        <p:tgtEl>
                                          <p:spTgt spid="249"/>
                                        </p:tgtEl>
                                        <p:attrNameLst>
                                          <p:attrName>style.visibility</p:attrName>
                                        </p:attrNameLst>
                                      </p:cBhvr>
                                      <p:to>
                                        <p:strVal val="visible"/>
                                      </p:to>
                                    </p:set>
                                    <p:animEffect transition="in" filter="blinds(horizontal)">
                                      <p:cBhvr>
                                        <p:cTn id="105" dur="500"/>
                                        <p:tgtEl>
                                          <p:spTgt spid="249"/>
                                        </p:tgtEl>
                                      </p:cBhvr>
                                    </p:animEffect>
                                  </p:childTnLst>
                                </p:cTn>
                              </p:par>
                              <p:par>
                                <p:cTn id="106" presetID="3" presetClass="entr" presetSubtype="10" fill="hold" grpId="0" nodeType="withEffect">
                                  <p:stCondLst>
                                    <p:cond delay="0"/>
                                  </p:stCondLst>
                                  <p:childTnLst>
                                    <p:set>
                                      <p:cBhvr>
                                        <p:cTn id="107" dur="1" fill="hold">
                                          <p:stCondLst>
                                            <p:cond delay="0"/>
                                          </p:stCondLst>
                                        </p:cTn>
                                        <p:tgtEl>
                                          <p:spTgt spid="250"/>
                                        </p:tgtEl>
                                        <p:attrNameLst>
                                          <p:attrName>style.visibility</p:attrName>
                                        </p:attrNameLst>
                                      </p:cBhvr>
                                      <p:to>
                                        <p:strVal val="visible"/>
                                      </p:to>
                                    </p:set>
                                    <p:animEffect transition="in" filter="blinds(horizontal)">
                                      <p:cBhvr>
                                        <p:cTn id="108" dur="500"/>
                                        <p:tgtEl>
                                          <p:spTgt spid="250"/>
                                        </p:tgtEl>
                                      </p:cBhvr>
                                    </p:animEffect>
                                  </p:childTnLst>
                                </p:cTn>
                              </p:par>
                              <p:par>
                                <p:cTn id="109" presetID="3" presetClass="entr" presetSubtype="10" fill="hold" grpId="0" nodeType="withEffect">
                                  <p:stCondLst>
                                    <p:cond delay="0"/>
                                  </p:stCondLst>
                                  <p:childTnLst>
                                    <p:set>
                                      <p:cBhvr>
                                        <p:cTn id="110" dur="1" fill="hold">
                                          <p:stCondLst>
                                            <p:cond delay="0"/>
                                          </p:stCondLst>
                                        </p:cTn>
                                        <p:tgtEl>
                                          <p:spTgt spid="251"/>
                                        </p:tgtEl>
                                        <p:attrNameLst>
                                          <p:attrName>style.visibility</p:attrName>
                                        </p:attrNameLst>
                                      </p:cBhvr>
                                      <p:to>
                                        <p:strVal val="visible"/>
                                      </p:to>
                                    </p:set>
                                    <p:animEffect transition="in" filter="blinds(horizontal)">
                                      <p:cBhvr>
                                        <p:cTn id="111" dur="500"/>
                                        <p:tgtEl>
                                          <p:spTgt spid="251"/>
                                        </p:tgtEl>
                                      </p:cBhvr>
                                    </p:animEffect>
                                  </p:childTnLst>
                                </p:cTn>
                              </p:par>
                              <p:par>
                                <p:cTn id="112" presetID="3" presetClass="entr" presetSubtype="10" fill="hold" grpId="0" nodeType="withEffect">
                                  <p:stCondLst>
                                    <p:cond delay="0"/>
                                  </p:stCondLst>
                                  <p:childTnLst>
                                    <p:set>
                                      <p:cBhvr>
                                        <p:cTn id="113" dur="1" fill="hold">
                                          <p:stCondLst>
                                            <p:cond delay="0"/>
                                          </p:stCondLst>
                                        </p:cTn>
                                        <p:tgtEl>
                                          <p:spTgt spid="252"/>
                                        </p:tgtEl>
                                        <p:attrNameLst>
                                          <p:attrName>style.visibility</p:attrName>
                                        </p:attrNameLst>
                                      </p:cBhvr>
                                      <p:to>
                                        <p:strVal val="visible"/>
                                      </p:to>
                                    </p:set>
                                    <p:animEffect transition="in" filter="blinds(horizontal)">
                                      <p:cBhvr>
                                        <p:cTn id="114" dur="500"/>
                                        <p:tgtEl>
                                          <p:spTgt spid="252"/>
                                        </p:tgtEl>
                                      </p:cBhvr>
                                    </p:animEffect>
                                  </p:childTnLst>
                                </p:cTn>
                              </p:par>
                              <p:par>
                                <p:cTn id="115" presetID="3" presetClass="entr" presetSubtype="10" fill="hold" grpId="0" nodeType="withEffect">
                                  <p:stCondLst>
                                    <p:cond delay="0"/>
                                  </p:stCondLst>
                                  <p:childTnLst>
                                    <p:set>
                                      <p:cBhvr>
                                        <p:cTn id="116" dur="1" fill="hold">
                                          <p:stCondLst>
                                            <p:cond delay="0"/>
                                          </p:stCondLst>
                                        </p:cTn>
                                        <p:tgtEl>
                                          <p:spTgt spid="253"/>
                                        </p:tgtEl>
                                        <p:attrNameLst>
                                          <p:attrName>style.visibility</p:attrName>
                                        </p:attrNameLst>
                                      </p:cBhvr>
                                      <p:to>
                                        <p:strVal val="visible"/>
                                      </p:to>
                                    </p:set>
                                    <p:animEffect transition="in" filter="blinds(horizontal)">
                                      <p:cBhvr>
                                        <p:cTn id="117" dur="500"/>
                                        <p:tgtEl>
                                          <p:spTgt spid="253"/>
                                        </p:tgtEl>
                                      </p:cBhvr>
                                    </p:animEffect>
                                  </p:childTnLst>
                                </p:cTn>
                              </p:par>
                              <p:par>
                                <p:cTn id="118" presetID="3" presetClass="entr" presetSubtype="10" fill="hold" grpId="0" nodeType="withEffect">
                                  <p:stCondLst>
                                    <p:cond delay="0"/>
                                  </p:stCondLst>
                                  <p:childTnLst>
                                    <p:set>
                                      <p:cBhvr>
                                        <p:cTn id="119" dur="1" fill="hold">
                                          <p:stCondLst>
                                            <p:cond delay="0"/>
                                          </p:stCondLst>
                                        </p:cTn>
                                        <p:tgtEl>
                                          <p:spTgt spid="254"/>
                                        </p:tgtEl>
                                        <p:attrNameLst>
                                          <p:attrName>style.visibility</p:attrName>
                                        </p:attrNameLst>
                                      </p:cBhvr>
                                      <p:to>
                                        <p:strVal val="visible"/>
                                      </p:to>
                                    </p:set>
                                    <p:animEffect transition="in" filter="blinds(horizontal)">
                                      <p:cBhvr>
                                        <p:cTn id="120" dur="500"/>
                                        <p:tgtEl>
                                          <p:spTgt spid="254"/>
                                        </p:tgtEl>
                                      </p:cBhvr>
                                    </p:animEffect>
                                  </p:childTnLst>
                                </p:cTn>
                              </p:par>
                              <p:par>
                                <p:cTn id="121" presetID="3" presetClass="entr" presetSubtype="10" fill="hold" grpId="0" nodeType="withEffect">
                                  <p:stCondLst>
                                    <p:cond delay="0"/>
                                  </p:stCondLst>
                                  <p:childTnLst>
                                    <p:set>
                                      <p:cBhvr>
                                        <p:cTn id="122" dur="1" fill="hold">
                                          <p:stCondLst>
                                            <p:cond delay="0"/>
                                          </p:stCondLst>
                                        </p:cTn>
                                        <p:tgtEl>
                                          <p:spTgt spid="255"/>
                                        </p:tgtEl>
                                        <p:attrNameLst>
                                          <p:attrName>style.visibility</p:attrName>
                                        </p:attrNameLst>
                                      </p:cBhvr>
                                      <p:to>
                                        <p:strVal val="visible"/>
                                      </p:to>
                                    </p:set>
                                    <p:animEffect transition="in" filter="blinds(horizontal)">
                                      <p:cBhvr>
                                        <p:cTn id="123" dur="500"/>
                                        <p:tgtEl>
                                          <p:spTgt spid="255"/>
                                        </p:tgtEl>
                                      </p:cBhvr>
                                    </p:animEffect>
                                  </p:childTnLst>
                                </p:cTn>
                              </p:par>
                              <p:par>
                                <p:cTn id="124" presetID="3" presetClass="entr" presetSubtype="10" fill="hold" grpId="0" nodeType="withEffect">
                                  <p:stCondLst>
                                    <p:cond delay="0"/>
                                  </p:stCondLst>
                                  <p:childTnLst>
                                    <p:set>
                                      <p:cBhvr>
                                        <p:cTn id="125" dur="1" fill="hold">
                                          <p:stCondLst>
                                            <p:cond delay="0"/>
                                          </p:stCondLst>
                                        </p:cTn>
                                        <p:tgtEl>
                                          <p:spTgt spid="256"/>
                                        </p:tgtEl>
                                        <p:attrNameLst>
                                          <p:attrName>style.visibility</p:attrName>
                                        </p:attrNameLst>
                                      </p:cBhvr>
                                      <p:to>
                                        <p:strVal val="visible"/>
                                      </p:to>
                                    </p:set>
                                    <p:animEffect transition="in" filter="blinds(horizontal)">
                                      <p:cBhvr>
                                        <p:cTn id="126" dur="500"/>
                                        <p:tgtEl>
                                          <p:spTgt spid="256"/>
                                        </p:tgtEl>
                                      </p:cBhvr>
                                    </p:animEffect>
                                  </p:childTnLst>
                                </p:cTn>
                              </p:par>
                              <p:par>
                                <p:cTn id="127" presetID="3" presetClass="entr" presetSubtype="10" fill="hold" grpId="0" nodeType="withEffect">
                                  <p:stCondLst>
                                    <p:cond delay="0"/>
                                  </p:stCondLst>
                                  <p:childTnLst>
                                    <p:set>
                                      <p:cBhvr>
                                        <p:cTn id="128" dur="1" fill="hold">
                                          <p:stCondLst>
                                            <p:cond delay="0"/>
                                          </p:stCondLst>
                                        </p:cTn>
                                        <p:tgtEl>
                                          <p:spTgt spid="257"/>
                                        </p:tgtEl>
                                        <p:attrNameLst>
                                          <p:attrName>style.visibility</p:attrName>
                                        </p:attrNameLst>
                                      </p:cBhvr>
                                      <p:to>
                                        <p:strVal val="visible"/>
                                      </p:to>
                                    </p:set>
                                    <p:animEffect transition="in" filter="blinds(horizontal)">
                                      <p:cBhvr>
                                        <p:cTn id="129" dur="500"/>
                                        <p:tgtEl>
                                          <p:spTgt spid="257"/>
                                        </p:tgtEl>
                                      </p:cBhvr>
                                    </p:animEffect>
                                  </p:childTnLst>
                                </p:cTn>
                              </p:par>
                              <p:par>
                                <p:cTn id="130" presetID="3" presetClass="entr" presetSubtype="10" fill="hold" grpId="0" nodeType="withEffect">
                                  <p:stCondLst>
                                    <p:cond delay="0"/>
                                  </p:stCondLst>
                                  <p:childTnLst>
                                    <p:set>
                                      <p:cBhvr>
                                        <p:cTn id="131" dur="1" fill="hold">
                                          <p:stCondLst>
                                            <p:cond delay="0"/>
                                          </p:stCondLst>
                                        </p:cTn>
                                        <p:tgtEl>
                                          <p:spTgt spid="258"/>
                                        </p:tgtEl>
                                        <p:attrNameLst>
                                          <p:attrName>style.visibility</p:attrName>
                                        </p:attrNameLst>
                                      </p:cBhvr>
                                      <p:to>
                                        <p:strVal val="visible"/>
                                      </p:to>
                                    </p:set>
                                    <p:animEffect transition="in" filter="blinds(horizontal)">
                                      <p:cBhvr>
                                        <p:cTn id="132" dur="500"/>
                                        <p:tgtEl>
                                          <p:spTgt spid="258"/>
                                        </p:tgtEl>
                                      </p:cBhvr>
                                    </p:animEffect>
                                  </p:childTnLst>
                                </p:cTn>
                              </p:par>
                              <p:par>
                                <p:cTn id="133" presetID="3" presetClass="entr" presetSubtype="10" fill="hold" grpId="0" nodeType="withEffect">
                                  <p:stCondLst>
                                    <p:cond delay="0"/>
                                  </p:stCondLst>
                                  <p:childTnLst>
                                    <p:set>
                                      <p:cBhvr>
                                        <p:cTn id="134" dur="1" fill="hold">
                                          <p:stCondLst>
                                            <p:cond delay="0"/>
                                          </p:stCondLst>
                                        </p:cTn>
                                        <p:tgtEl>
                                          <p:spTgt spid="259"/>
                                        </p:tgtEl>
                                        <p:attrNameLst>
                                          <p:attrName>style.visibility</p:attrName>
                                        </p:attrNameLst>
                                      </p:cBhvr>
                                      <p:to>
                                        <p:strVal val="visible"/>
                                      </p:to>
                                    </p:set>
                                    <p:animEffect transition="in" filter="blinds(horizontal)">
                                      <p:cBhvr>
                                        <p:cTn id="135" dur="500"/>
                                        <p:tgtEl>
                                          <p:spTgt spid="259"/>
                                        </p:tgtEl>
                                      </p:cBhvr>
                                    </p:animEffect>
                                  </p:childTnLst>
                                </p:cTn>
                              </p:par>
                              <p:par>
                                <p:cTn id="136" presetID="3" presetClass="entr" presetSubtype="10" fill="hold" grpId="0" nodeType="withEffect">
                                  <p:stCondLst>
                                    <p:cond delay="0"/>
                                  </p:stCondLst>
                                  <p:childTnLst>
                                    <p:set>
                                      <p:cBhvr>
                                        <p:cTn id="137" dur="1" fill="hold">
                                          <p:stCondLst>
                                            <p:cond delay="0"/>
                                          </p:stCondLst>
                                        </p:cTn>
                                        <p:tgtEl>
                                          <p:spTgt spid="260"/>
                                        </p:tgtEl>
                                        <p:attrNameLst>
                                          <p:attrName>style.visibility</p:attrName>
                                        </p:attrNameLst>
                                      </p:cBhvr>
                                      <p:to>
                                        <p:strVal val="visible"/>
                                      </p:to>
                                    </p:set>
                                    <p:animEffect transition="in" filter="blinds(horizontal)">
                                      <p:cBhvr>
                                        <p:cTn id="138" dur="500"/>
                                        <p:tgtEl>
                                          <p:spTgt spid="260"/>
                                        </p:tgtEl>
                                      </p:cBhvr>
                                    </p:animEffect>
                                  </p:childTnLst>
                                </p:cTn>
                              </p:par>
                              <p:par>
                                <p:cTn id="139" presetID="3" presetClass="entr" presetSubtype="10" fill="hold" grpId="0" nodeType="withEffect">
                                  <p:stCondLst>
                                    <p:cond delay="0"/>
                                  </p:stCondLst>
                                  <p:childTnLst>
                                    <p:set>
                                      <p:cBhvr>
                                        <p:cTn id="140" dur="1" fill="hold">
                                          <p:stCondLst>
                                            <p:cond delay="0"/>
                                          </p:stCondLst>
                                        </p:cTn>
                                        <p:tgtEl>
                                          <p:spTgt spid="261"/>
                                        </p:tgtEl>
                                        <p:attrNameLst>
                                          <p:attrName>style.visibility</p:attrName>
                                        </p:attrNameLst>
                                      </p:cBhvr>
                                      <p:to>
                                        <p:strVal val="visible"/>
                                      </p:to>
                                    </p:set>
                                    <p:animEffect transition="in" filter="blinds(horizontal)">
                                      <p:cBhvr>
                                        <p:cTn id="141" dur="500"/>
                                        <p:tgtEl>
                                          <p:spTgt spid="261"/>
                                        </p:tgtEl>
                                      </p:cBhvr>
                                    </p:animEffect>
                                  </p:childTnLst>
                                </p:cTn>
                              </p:par>
                              <p:par>
                                <p:cTn id="142" presetID="3" presetClass="entr" presetSubtype="10" fill="hold" grpId="0" nodeType="withEffect">
                                  <p:stCondLst>
                                    <p:cond delay="0"/>
                                  </p:stCondLst>
                                  <p:childTnLst>
                                    <p:set>
                                      <p:cBhvr>
                                        <p:cTn id="143" dur="1" fill="hold">
                                          <p:stCondLst>
                                            <p:cond delay="0"/>
                                          </p:stCondLst>
                                        </p:cTn>
                                        <p:tgtEl>
                                          <p:spTgt spid="262"/>
                                        </p:tgtEl>
                                        <p:attrNameLst>
                                          <p:attrName>style.visibility</p:attrName>
                                        </p:attrNameLst>
                                      </p:cBhvr>
                                      <p:to>
                                        <p:strVal val="visible"/>
                                      </p:to>
                                    </p:set>
                                    <p:animEffect transition="in" filter="blinds(horizontal)">
                                      <p:cBhvr>
                                        <p:cTn id="144" dur="500"/>
                                        <p:tgtEl>
                                          <p:spTgt spid="262"/>
                                        </p:tgtEl>
                                      </p:cBhvr>
                                    </p:animEffect>
                                  </p:childTnLst>
                                </p:cTn>
                              </p:par>
                              <p:par>
                                <p:cTn id="145" presetID="3" presetClass="entr" presetSubtype="10" fill="hold" grpId="0" nodeType="withEffect">
                                  <p:stCondLst>
                                    <p:cond delay="0"/>
                                  </p:stCondLst>
                                  <p:childTnLst>
                                    <p:set>
                                      <p:cBhvr>
                                        <p:cTn id="146" dur="1" fill="hold">
                                          <p:stCondLst>
                                            <p:cond delay="0"/>
                                          </p:stCondLst>
                                        </p:cTn>
                                        <p:tgtEl>
                                          <p:spTgt spid="263"/>
                                        </p:tgtEl>
                                        <p:attrNameLst>
                                          <p:attrName>style.visibility</p:attrName>
                                        </p:attrNameLst>
                                      </p:cBhvr>
                                      <p:to>
                                        <p:strVal val="visible"/>
                                      </p:to>
                                    </p:set>
                                    <p:animEffect transition="in" filter="blinds(horizontal)">
                                      <p:cBhvr>
                                        <p:cTn id="147" dur="500"/>
                                        <p:tgtEl>
                                          <p:spTgt spid="263"/>
                                        </p:tgtEl>
                                      </p:cBhvr>
                                    </p:animEffect>
                                  </p:childTnLst>
                                </p:cTn>
                              </p:par>
                              <p:par>
                                <p:cTn id="148" presetID="3" presetClass="entr" presetSubtype="10" fill="hold" grpId="0" nodeType="withEffect">
                                  <p:stCondLst>
                                    <p:cond delay="0"/>
                                  </p:stCondLst>
                                  <p:childTnLst>
                                    <p:set>
                                      <p:cBhvr>
                                        <p:cTn id="149" dur="1" fill="hold">
                                          <p:stCondLst>
                                            <p:cond delay="0"/>
                                          </p:stCondLst>
                                        </p:cTn>
                                        <p:tgtEl>
                                          <p:spTgt spid="264"/>
                                        </p:tgtEl>
                                        <p:attrNameLst>
                                          <p:attrName>style.visibility</p:attrName>
                                        </p:attrNameLst>
                                      </p:cBhvr>
                                      <p:to>
                                        <p:strVal val="visible"/>
                                      </p:to>
                                    </p:set>
                                    <p:animEffect transition="in" filter="blinds(horizontal)">
                                      <p:cBhvr>
                                        <p:cTn id="150" dur="500"/>
                                        <p:tgtEl>
                                          <p:spTgt spid="264"/>
                                        </p:tgtEl>
                                      </p:cBhvr>
                                    </p:animEffect>
                                  </p:childTnLst>
                                </p:cTn>
                              </p:par>
                              <p:par>
                                <p:cTn id="151" presetID="3" presetClass="entr" presetSubtype="10" fill="hold" grpId="0" nodeType="withEffect">
                                  <p:stCondLst>
                                    <p:cond delay="0"/>
                                  </p:stCondLst>
                                  <p:childTnLst>
                                    <p:set>
                                      <p:cBhvr>
                                        <p:cTn id="152" dur="1" fill="hold">
                                          <p:stCondLst>
                                            <p:cond delay="0"/>
                                          </p:stCondLst>
                                        </p:cTn>
                                        <p:tgtEl>
                                          <p:spTgt spid="265"/>
                                        </p:tgtEl>
                                        <p:attrNameLst>
                                          <p:attrName>style.visibility</p:attrName>
                                        </p:attrNameLst>
                                      </p:cBhvr>
                                      <p:to>
                                        <p:strVal val="visible"/>
                                      </p:to>
                                    </p:set>
                                    <p:animEffect transition="in" filter="blinds(horizontal)">
                                      <p:cBhvr>
                                        <p:cTn id="153" dur="500"/>
                                        <p:tgtEl>
                                          <p:spTgt spid="265"/>
                                        </p:tgtEl>
                                      </p:cBhvr>
                                    </p:animEffect>
                                  </p:childTnLst>
                                </p:cTn>
                              </p:par>
                              <p:par>
                                <p:cTn id="154" presetID="3" presetClass="entr" presetSubtype="10" fill="hold" grpId="0" nodeType="withEffect">
                                  <p:stCondLst>
                                    <p:cond delay="0"/>
                                  </p:stCondLst>
                                  <p:childTnLst>
                                    <p:set>
                                      <p:cBhvr>
                                        <p:cTn id="155" dur="1" fill="hold">
                                          <p:stCondLst>
                                            <p:cond delay="0"/>
                                          </p:stCondLst>
                                        </p:cTn>
                                        <p:tgtEl>
                                          <p:spTgt spid="266"/>
                                        </p:tgtEl>
                                        <p:attrNameLst>
                                          <p:attrName>style.visibility</p:attrName>
                                        </p:attrNameLst>
                                      </p:cBhvr>
                                      <p:to>
                                        <p:strVal val="visible"/>
                                      </p:to>
                                    </p:set>
                                    <p:animEffect transition="in" filter="blinds(horizontal)">
                                      <p:cBhvr>
                                        <p:cTn id="156" dur="500"/>
                                        <p:tgtEl>
                                          <p:spTgt spid="266"/>
                                        </p:tgtEl>
                                      </p:cBhvr>
                                    </p:animEffect>
                                  </p:childTnLst>
                                </p:cTn>
                              </p:par>
                              <p:par>
                                <p:cTn id="157" presetID="3" presetClass="entr" presetSubtype="10" fill="hold" grpId="0" nodeType="withEffect">
                                  <p:stCondLst>
                                    <p:cond delay="0"/>
                                  </p:stCondLst>
                                  <p:childTnLst>
                                    <p:set>
                                      <p:cBhvr>
                                        <p:cTn id="158" dur="1" fill="hold">
                                          <p:stCondLst>
                                            <p:cond delay="0"/>
                                          </p:stCondLst>
                                        </p:cTn>
                                        <p:tgtEl>
                                          <p:spTgt spid="267"/>
                                        </p:tgtEl>
                                        <p:attrNameLst>
                                          <p:attrName>style.visibility</p:attrName>
                                        </p:attrNameLst>
                                      </p:cBhvr>
                                      <p:to>
                                        <p:strVal val="visible"/>
                                      </p:to>
                                    </p:set>
                                    <p:animEffect transition="in" filter="blinds(horizontal)">
                                      <p:cBhvr>
                                        <p:cTn id="159" dur="500"/>
                                        <p:tgtEl>
                                          <p:spTgt spid="267"/>
                                        </p:tgtEl>
                                      </p:cBhvr>
                                    </p:animEffect>
                                  </p:childTnLst>
                                </p:cTn>
                              </p:par>
                              <p:par>
                                <p:cTn id="160" presetID="3" presetClass="entr" presetSubtype="10" fill="hold" grpId="0" nodeType="withEffect">
                                  <p:stCondLst>
                                    <p:cond delay="0"/>
                                  </p:stCondLst>
                                  <p:childTnLst>
                                    <p:set>
                                      <p:cBhvr>
                                        <p:cTn id="161" dur="1" fill="hold">
                                          <p:stCondLst>
                                            <p:cond delay="0"/>
                                          </p:stCondLst>
                                        </p:cTn>
                                        <p:tgtEl>
                                          <p:spTgt spid="268"/>
                                        </p:tgtEl>
                                        <p:attrNameLst>
                                          <p:attrName>style.visibility</p:attrName>
                                        </p:attrNameLst>
                                      </p:cBhvr>
                                      <p:to>
                                        <p:strVal val="visible"/>
                                      </p:to>
                                    </p:set>
                                    <p:animEffect transition="in" filter="blinds(horizontal)">
                                      <p:cBhvr>
                                        <p:cTn id="162" dur="500"/>
                                        <p:tgtEl>
                                          <p:spTgt spid="268"/>
                                        </p:tgtEl>
                                      </p:cBhvr>
                                    </p:animEffect>
                                  </p:childTnLst>
                                </p:cTn>
                              </p:par>
                              <p:par>
                                <p:cTn id="163" presetID="3" presetClass="entr" presetSubtype="10" fill="hold" nodeType="withEffect">
                                  <p:stCondLst>
                                    <p:cond delay="0"/>
                                  </p:stCondLst>
                                  <p:childTnLst>
                                    <p:set>
                                      <p:cBhvr>
                                        <p:cTn id="164" dur="1" fill="hold">
                                          <p:stCondLst>
                                            <p:cond delay="0"/>
                                          </p:stCondLst>
                                        </p:cTn>
                                        <p:tgtEl>
                                          <p:spTgt spid="269"/>
                                        </p:tgtEl>
                                        <p:attrNameLst>
                                          <p:attrName>style.visibility</p:attrName>
                                        </p:attrNameLst>
                                      </p:cBhvr>
                                      <p:to>
                                        <p:strVal val="visible"/>
                                      </p:to>
                                    </p:set>
                                    <p:animEffect transition="in" filter="blinds(horizontal)">
                                      <p:cBhvr>
                                        <p:cTn id="165" dur="500"/>
                                        <p:tgtEl>
                                          <p:spTgt spid="269"/>
                                        </p:tgtEl>
                                      </p:cBhvr>
                                    </p:animEffect>
                                  </p:childTnLst>
                                </p:cTn>
                              </p:par>
                              <p:par>
                                <p:cTn id="166" presetID="3" presetClass="entr" presetSubtype="10" fill="hold" grpId="0" nodeType="withEffect">
                                  <p:stCondLst>
                                    <p:cond delay="0"/>
                                  </p:stCondLst>
                                  <p:childTnLst>
                                    <p:set>
                                      <p:cBhvr>
                                        <p:cTn id="167" dur="1" fill="hold">
                                          <p:stCondLst>
                                            <p:cond delay="0"/>
                                          </p:stCondLst>
                                        </p:cTn>
                                        <p:tgtEl>
                                          <p:spTgt spid="270"/>
                                        </p:tgtEl>
                                        <p:attrNameLst>
                                          <p:attrName>style.visibility</p:attrName>
                                        </p:attrNameLst>
                                      </p:cBhvr>
                                      <p:to>
                                        <p:strVal val="visible"/>
                                      </p:to>
                                    </p:set>
                                    <p:animEffect transition="in" filter="blinds(horizontal)">
                                      <p:cBhvr>
                                        <p:cTn id="168" dur="500"/>
                                        <p:tgtEl>
                                          <p:spTgt spid="270"/>
                                        </p:tgtEl>
                                      </p:cBhvr>
                                    </p:animEffect>
                                  </p:childTnLst>
                                </p:cTn>
                              </p:par>
                              <p:par>
                                <p:cTn id="169" presetID="3" presetClass="entr" presetSubtype="10" fill="hold" grpId="0" nodeType="withEffect">
                                  <p:stCondLst>
                                    <p:cond delay="0"/>
                                  </p:stCondLst>
                                  <p:childTnLst>
                                    <p:set>
                                      <p:cBhvr>
                                        <p:cTn id="170" dur="1" fill="hold">
                                          <p:stCondLst>
                                            <p:cond delay="0"/>
                                          </p:stCondLst>
                                        </p:cTn>
                                        <p:tgtEl>
                                          <p:spTgt spid="271"/>
                                        </p:tgtEl>
                                        <p:attrNameLst>
                                          <p:attrName>style.visibility</p:attrName>
                                        </p:attrNameLst>
                                      </p:cBhvr>
                                      <p:to>
                                        <p:strVal val="visible"/>
                                      </p:to>
                                    </p:set>
                                    <p:animEffect transition="in" filter="blinds(horizontal)">
                                      <p:cBhvr>
                                        <p:cTn id="171" dur="500"/>
                                        <p:tgtEl>
                                          <p:spTgt spid="271"/>
                                        </p:tgtEl>
                                      </p:cBhvr>
                                    </p:animEffect>
                                  </p:childTnLst>
                                </p:cTn>
                              </p:par>
                              <p:par>
                                <p:cTn id="172" presetID="3" presetClass="entr" presetSubtype="10" fill="hold" grpId="0" nodeType="withEffect">
                                  <p:stCondLst>
                                    <p:cond delay="0"/>
                                  </p:stCondLst>
                                  <p:childTnLst>
                                    <p:set>
                                      <p:cBhvr>
                                        <p:cTn id="173" dur="1" fill="hold">
                                          <p:stCondLst>
                                            <p:cond delay="0"/>
                                          </p:stCondLst>
                                        </p:cTn>
                                        <p:tgtEl>
                                          <p:spTgt spid="272"/>
                                        </p:tgtEl>
                                        <p:attrNameLst>
                                          <p:attrName>style.visibility</p:attrName>
                                        </p:attrNameLst>
                                      </p:cBhvr>
                                      <p:to>
                                        <p:strVal val="visible"/>
                                      </p:to>
                                    </p:set>
                                    <p:animEffect transition="in" filter="blinds(horizontal)">
                                      <p:cBhvr>
                                        <p:cTn id="174" dur="500"/>
                                        <p:tgtEl>
                                          <p:spTgt spid="272"/>
                                        </p:tgtEl>
                                      </p:cBhvr>
                                    </p:animEffect>
                                  </p:childTnLst>
                                </p:cTn>
                              </p:par>
                              <p:par>
                                <p:cTn id="175" presetID="3" presetClass="entr" presetSubtype="10" fill="hold" grpId="0" nodeType="withEffect">
                                  <p:stCondLst>
                                    <p:cond delay="0"/>
                                  </p:stCondLst>
                                  <p:childTnLst>
                                    <p:set>
                                      <p:cBhvr>
                                        <p:cTn id="176" dur="1" fill="hold">
                                          <p:stCondLst>
                                            <p:cond delay="0"/>
                                          </p:stCondLst>
                                        </p:cTn>
                                        <p:tgtEl>
                                          <p:spTgt spid="273"/>
                                        </p:tgtEl>
                                        <p:attrNameLst>
                                          <p:attrName>style.visibility</p:attrName>
                                        </p:attrNameLst>
                                      </p:cBhvr>
                                      <p:to>
                                        <p:strVal val="visible"/>
                                      </p:to>
                                    </p:set>
                                    <p:animEffect transition="in" filter="blinds(horizontal)">
                                      <p:cBhvr>
                                        <p:cTn id="177" dur="500"/>
                                        <p:tgtEl>
                                          <p:spTgt spid="273"/>
                                        </p:tgtEl>
                                      </p:cBhvr>
                                    </p:animEffect>
                                  </p:childTnLst>
                                </p:cTn>
                              </p:par>
                              <p:par>
                                <p:cTn id="178" presetID="3" presetClass="entr" presetSubtype="10" fill="hold" grpId="0" nodeType="withEffect">
                                  <p:stCondLst>
                                    <p:cond delay="0"/>
                                  </p:stCondLst>
                                  <p:childTnLst>
                                    <p:set>
                                      <p:cBhvr>
                                        <p:cTn id="179" dur="1" fill="hold">
                                          <p:stCondLst>
                                            <p:cond delay="0"/>
                                          </p:stCondLst>
                                        </p:cTn>
                                        <p:tgtEl>
                                          <p:spTgt spid="220"/>
                                        </p:tgtEl>
                                        <p:attrNameLst>
                                          <p:attrName>style.visibility</p:attrName>
                                        </p:attrNameLst>
                                      </p:cBhvr>
                                      <p:to>
                                        <p:strVal val="visible"/>
                                      </p:to>
                                    </p:set>
                                    <p:animEffect transition="in" filter="blinds(horizontal)">
                                      <p:cBhvr>
                                        <p:cTn id="180" dur="500"/>
                                        <p:tgtEl>
                                          <p:spTgt spid="2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P spid="70" grpId="0"/>
      <p:bldP spid="71" grpId="0"/>
      <p:bldP spid="220" grpId="0" animBg="1"/>
      <p:bldP spid="229" grpId="0" animBg="1"/>
      <p:bldP spid="230" grpId="0"/>
      <p:bldP spid="231" grpId="0" animBg="1"/>
      <p:bldP spid="232" grpId="0"/>
      <p:bldP spid="233" grpId="0" animBg="1"/>
      <p:bldP spid="234" grpId="0"/>
      <p:bldP spid="235" grpId="0" animBg="1"/>
      <p:bldP spid="236" grpId="0"/>
      <p:bldP spid="237" grpId="0" animBg="1"/>
      <p:bldP spid="238" grpId="0"/>
      <p:bldP spid="239" grpId="0" animBg="1"/>
      <p:bldP spid="240" grpId="0"/>
      <p:bldP spid="241" grpId="0" animBg="1"/>
      <p:bldP spid="242" grpId="0"/>
      <p:bldP spid="243" grpId="0" animBg="1"/>
      <p:bldP spid="244" grpId="0" animBg="1"/>
      <p:bldP spid="245" grpId="0" animBg="1"/>
      <p:bldP spid="246" grpId="0" animBg="1"/>
      <p:bldP spid="247" grpId="0" animBg="1"/>
      <p:bldP spid="248" grpId="0" animBg="1"/>
      <p:bldP spid="249" grpId="0"/>
      <p:bldP spid="250" grpId="0" animBg="1"/>
      <p:bldP spid="251" grpId="0"/>
      <p:bldP spid="252" grpId="0" animBg="1"/>
      <p:bldP spid="253" grpId="0" animBg="1"/>
      <p:bldP spid="254" grpId="0" animBg="1"/>
      <p:bldP spid="255" grpId="0" animBg="1"/>
      <p:bldP spid="256" grpId="0" animBg="1"/>
      <p:bldP spid="257" grpId="0" animBg="1"/>
      <p:bldP spid="258" grpId="0"/>
      <p:bldP spid="259" grpId="0" animBg="1"/>
      <p:bldP spid="260" grpId="0"/>
      <p:bldP spid="261" grpId="0" animBg="1"/>
      <p:bldP spid="262" grpId="0"/>
      <p:bldP spid="263" grpId="0" animBg="1"/>
      <p:bldP spid="264" grpId="0"/>
      <p:bldP spid="265" grpId="0" animBg="1"/>
      <p:bldP spid="266" grpId="0"/>
      <p:bldP spid="267" grpId="0" animBg="1"/>
      <p:bldP spid="268" grpId="0"/>
      <p:bldP spid="270" grpId="0" animBg="1"/>
      <p:bldP spid="271" grpId="0"/>
      <p:bldP spid="272" grpId="0" animBg="1"/>
      <p:bldP spid="27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5" name="Straight Connector 164"/>
          <p:cNvCxnSpPr>
            <a:stCxn id="146" idx="6"/>
          </p:cNvCxnSpPr>
          <p:nvPr/>
        </p:nvCxnSpPr>
        <p:spPr>
          <a:xfrm>
            <a:off x="4876800" y="6134100"/>
            <a:ext cx="2971800" cy="6578"/>
          </a:xfrm>
          <a:prstGeom prst="line">
            <a:avLst/>
          </a:prstGeom>
          <a:ln/>
        </p:spPr>
        <p:style>
          <a:lnRef idx="2">
            <a:schemeClr val="dk1"/>
          </a:lnRef>
          <a:fillRef idx="0">
            <a:schemeClr val="dk1"/>
          </a:fillRef>
          <a:effectRef idx="1">
            <a:schemeClr val="dk1"/>
          </a:effectRef>
          <a:fontRef idx="minor">
            <a:schemeClr val="tx1"/>
          </a:fontRef>
        </p:style>
      </p:cxnSp>
      <p:cxnSp>
        <p:nvCxnSpPr>
          <p:cNvPr id="163" name="Straight Connector 162"/>
          <p:cNvCxnSpPr>
            <a:stCxn id="140" idx="6"/>
            <a:endCxn id="146" idx="2"/>
          </p:cNvCxnSpPr>
          <p:nvPr/>
        </p:nvCxnSpPr>
        <p:spPr>
          <a:xfrm>
            <a:off x="2209800" y="6134100"/>
            <a:ext cx="2286000" cy="0"/>
          </a:xfrm>
          <a:prstGeom prst="line">
            <a:avLst/>
          </a:prstGeom>
          <a:ln/>
        </p:spPr>
        <p:style>
          <a:lnRef idx="2">
            <a:schemeClr val="dk1"/>
          </a:lnRef>
          <a:fillRef idx="0">
            <a:schemeClr val="dk1"/>
          </a:fillRef>
          <a:effectRef idx="1">
            <a:schemeClr val="dk1"/>
          </a:effectRef>
          <a:fontRef idx="minor">
            <a:schemeClr val="tx1"/>
          </a:fontRef>
        </p:style>
      </p:cxnSp>
      <p:cxnSp>
        <p:nvCxnSpPr>
          <p:cNvPr id="160" name="Straight Connector 159"/>
          <p:cNvCxnSpPr>
            <a:stCxn id="116" idx="6"/>
            <a:endCxn id="135" idx="1"/>
          </p:cNvCxnSpPr>
          <p:nvPr/>
        </p:nvCxnSpPr>
        <p:spPr>
          <a:xfrm>
            <a:off x="2209800" y="5600700"/>
            <a:ext cx="5638800" cy="6578"/>
          </a:xfrm>
          <a:prstGeom prst="line">
            <a:avLst/>
          </a:prstGeom>
          <a:ln/>
        </p:spPr>
        <p:style>
          <a:lnRef idx="2">
            <a:schemeClr val="dk1"/>
          </a:lnRef>
          <a:fillRef idx="0">
            <a:schemeClr val="dk1"/>
          </a:fillRef>
          <a:effectRef idx="1">
            <a:schemeClr val="dk1"/>
          </a:effectRef>
          <a:fontRef idx="minor">
            <a:schemeClr val="tx1"/>
          </a:fontRef>
        </p:style>
      </p:cxnSp>
      <p:sp>
        <p:nvSpPr>
          <p:cNvPr id="2" name="Title 1"/>
          <p:cNvSpPr>
            <a:spLocks noGrp="1"/>
          </p:cNvSpPr>
          <p:nvPr>
            <p:ph type="title"/>
          </p:nvPr>
        </p:nvSpPr>
        <p:spPr/>
        <p:txBody>
          <a:bodyPr>
            <a:normAutofit/>
          </a:bodyPr>
          <a:lstStyle/>
          <a:p>
            <a:r>
              <a:rPr lang="en-US" dirty="0"/>
              <a:t>Example 2: Motivation for Improvement in Slicing</a:t>
            </a:r>
          </a:p>
        </p:txBody>
      </p:sp>
      <p:sp>
        <p:nvSpPr>
          <p:cNvPr id="4" name="Rectangle 2"/>
          <p:cNvSpPr txBox="1">
            <a:spLocks noChangeArrowheads="1"/>
          </p:cNvSpPr>
          <p:nvPr/>
        </p:nvSpPr>
        <p:spPr>
          <a:xfrm>
            <a:off x="2209801" y="990600"/>
            <a:ext cx="4571999" cy="4191000"/>
          </a:xfrm>
          <a:prstGeom prst="rect">
            <a:avLst/>
          </a:prstGeom>
          <a:solidFill>
            <a:srgbClr val="FFFFCC"/>
          </a:solidFill>
          <a:ln/>
        </p:spPr>
        <p:txBody>
          <a:bodyPr vert="horz" lIns="91440" tIns="45720" rIns="91440" bIns="45720" rtlCol="0">
            <a:normAutofit/>
          </a:bodyPr>
          <a:lstStyle/>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Select </a:t>
            </a:r>
            <a:r>
              <a:rPr lang="en-US" sz="1300" dirty="0" err="1">
                <a:solidFill>
                  <a:prstClr val="black"/>
                </a:solidFill>
                <a:latin typeface="Times New Roman" pitchFamily="18" charset="0"/>
              </a:rPr>
              <a:t>CustId</a:t>
            </a:r>
            <a:r>
              <a:rPr lang="en-US" sz="1300" dirty="0">
                <a:solidFill>
                  <a:prstClr val="black"/>
                </a:solidFill>
                <a:latin typeface="Times New Roman" pitchFamily="18" charset="0"/>
              </a:rPr>
              <a:t> </a:t>
            </a:r>
            <a:r>
              <a:rPr lang="en-US" sz="1300" dirty="0" err="1">
                <a:solidFill>
                  <a:prstClr val="black"/>
                </a:solidFill>
                <a:latin typeface="Times New Roman" pitchFamily="18" charset="0"/>
              </a:rPr>
              <a:t>ItemId</a:t>
            </a:r>
            <a:r>
              <a:rPr lang="en-US" sz="1300" dirty="0">
                <a:solidFill>
                  <a:prstClr val="black"/>
                </a:solidFill>
                <a:latin typeface="Times New Roman" pitchFamily="18" charset="0"/>
              </a:rPr>
              <a:t> Price Year from </a:t>
            </a:r>
            <a:r>
              <a:rPr lang="en-US" sz="1300" dirty="0" err="1">
                <a:solidFill>
                  <a:prstClr val="black"/>
                </a:solidFill>
                <a:latin typeface="Times New Roman" pitchFamily="18" charset="0"/>
              </a:rPr>
              <a:t>OrderTab</a:t>
            </a:r>
            <a:r>
              <a:rPr lang="en-US" sz="1300" dirty="0">
                <a:solidFill>
                  <a:prstClr val="black"/>
                </a:solidFill>
                <a:latin typeface="Times New Roman" pitchFamily="18" charset="0"/>
              </a:rPr>
              <a:t> into </a:t>
            </a:r>
            <a:r>
              <a:rPr lang="en-US" sz="1300" dirty="0" err="1">
                <a:solidFill>
                  <a:prstClr val="black"/>
                </a:solidFill>
                <a:latin typeface="Times New Roman" pitchFamily="18" charset="0"/>
              </a:rPr>
              <a:t>itab</a:t>
            </a:r>
            <a:r>
              <a:rPr lang="en-US" sz="1300" dirty="0">
                <a:solidFill>
                  <a:prstClr val="black"/>
                </a:solidFill>
                <a:latin typeface="Times New Roman" pitchFamily="18" charset="0"/>
              </a:rPr>
              <a:t>.</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Select </a:t>
            </a:r>
            <a:r>
              <a:rPr lang="en-US" sz="1300" dirty="0" err="1">
                <a:solidFill>
                  <a:prstClr val="black"/>
                </a:solidFill>
                <a:latin typeface="Times New Roman" pitchFamily="18" charset="0"/>
              </a:rPr>
              <a:t>CustId</a:t>
            </a:r>
            <a:r>
              <a:rPr lang="en-US" sz="1300" dirty="0">
                <a:solidFill>
                  <a:prstClr val="black"/>
                </a:solidFill>
                <a:latin typeface="Times New Roman" pitchFamily="18" charset="0"/>
              </a:rPr>
              <a:t> Discount Year from </a:t>
            </a:r>
            <a:r>
              <a:rPr lang="en-US" sz="1300" dirty="0" err="1">
                <a:solidFill>
                  <a:prstClr val="black"/>
                </a:solidFill>
                <a:latin typeface="Times New Roman" pitchFamily="18" charset="0"/>
              </a:rPr>
              <a:t>DiscountTab</a:t>
            </a:r>
            <a:r>
              <a:rPr lang="en-US" sz="1300" dirty="0">
                <a:solidFill>
                  <a:prstClr val="black"/>
                </a:solidFill>
                <a:latin typeface="Times New Roman" pitchFamily="18" charset="0"/>
              </a:rPr>
              <a:t> into stab.</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en-US" sz="1300" dirty="0">
              <a:solidFill>
                <a:prstClr val="black"/>
              </a:solidFill>
              <a:latin typeface="Times New Roman" pitchFamily="18" charset="0"/>
            </a:endParaRP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Sort </a:t>
            </a:r>
            <a:r>
              <a:rPr lang="en-US" sz="1300" dirty="0" err="1">
                <a:solidFill>
                  <a:prstClr val="black"/>
                </a:solidFill>
                <a:latin typeface="Times New Roman" pitchFamily="18" charset="0"/>
              </a:rPr>
              <a:t>itab</a:t>
            </a:r>
            <a:r>
              <a:rPr lang="en-US" sz="1300" dirty="0">
                <a:solidFill>
                  <a:prstClr val="black"/>
                </a:solidFill>
                <a:latin typeface="Times New Roman" pitchFamily="18" charset="0"/>
              </a:rPr>
              <a:t> by </a:t>
            </a:r>
            <a:r>
              <a:rPr lang="en-US" sz="1300" dirty="0" err="1">
                <a:solidFill>
                  <a:prstClr val="black"/>
                </a:solidFill>
                <a:latin typeface="Times New Roman" pitchFamily="18" charset="0"/>
              </a:rPr>
              <a:t>CustId</a:t>
            </a:r>
            <a:r>
              <a:rPr lang="en-US" sz="1300" dirty="0">
                <a:solidFill>
                  <a:prstClr val="black"/>
                </a:solidFill>
                <a:latin typeface="Times New Roman" pitchFamily="18" charset="0"/>
              </a:rPr>
              <a:t>, </a:t>
            </a:r>
            <a:r>
              <a:rPr lang="en-US" sz="1300" dirty="0" err="1">
                <a:solidFill>
                  <a:prstClr val="black"/>
                </a:solidFill>
                <a:latin typeface="Times New Roman" pitchFamily="18" charset="0"/>
              </a:rPr>
              <a:t>ItemId</a:t>
            </a:r>
            <a:r>
              <a:rPr lang="en-US" sz="1300" dirty="0">
                <a:solidFill>
                  <a:prstClr val="black"/>
                </a:solidFill>
                <a:latin typeface="Times New Roman" pitchFamily="18" charset="0"/>
              </a:rPr>
              <a:t>.</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Delete from </a:t>
            </a:r>
            <a:r>
              <a:rPr lang="en-US" sz="1300" dirty="0" err="1">
                <a:solidFill>
                  <a:prstClr val="black"/>
                </a:solidFill>
                <a:latin typeface="Times New Roman" pitchFamily="18" charset="0"/>
              </a:rPr>
              <a:t>itab</a:t>
            </a:r>
            <a:r>
              <a:rPr lang="en-US" sz="1300" dirty="0">
                <a:solidFill>
                  <a:prstClr val="black"/>
                </a:solidFill>
                <a:latin typeface="Times New Roman" pitchFamily="18" charset="0"/>
              </a:rPr>
              <a:t> where </a:t>
            </a:r>
            <a:r>
              <a:rPr lang="en-US" sz="1300" dirty="0">
                <a:solidFill>
                  <a:srgbClr val="FF0000"/>
                </a:solidFill>
                <a:latin typeface="Times New Roman" pitchFamily="18" charset="0"/>
              </a:rPr>
              <a:t>Year </a:t>
            </a:r>
            <a:r>
              <a:rPr lang="en-US" sz="1300" b="1" dirty="0">
                <a:solidFill>
                  <a:srgbClr val="FF0000"/>
                </a:solidFill>
                <a:latin typeface="Times New Roman" pitchFamily="18" charset="0"/>
              </a:rPr>
              <a:t>&lt;=</a:t>
            </a:r>
            <a:r>
              <a:rPr lang="en-US" sz="1300" dirty="0">
                <a:solidFill>
                  <a:srgbClr val="FF0000"/>
                </a:solidFill>
                <a:latin typeface="Times New Roman" pitchFamily="18" charset="0"/>
              </a:rPr>
              <a:t> </a:t>
            </a:r>
            <a:r>
              <a:rPr lang="en-US" sz="1300" dirty="0" err="1">
                <a:solidFill>
                  <a:srgbClr val="FF0000"/>
                </a:solidFill>
                <a:latin typeface="Times New Roman" pitchFamily="18" charset="0"/>
              </a:rPr>
              <a:t>CurrentYear</a:t>
            </a:r>
            <a:r>
              <a:rPr lang="en-US" sz="1300" dirty="0">
                <a:solidFill>
                  <a:srgbClr val="FF0000"/>
                </a:solidFill>
                <a:latin typeface="Times New Roman" pitchFamily="18" charset="0"/>
              </a:rPr>
              <a:t> – 2</a:t>
            </a:r>
            <a:r>
              <a:rPr lang="en-US" sz="1300" dirty="0">
                <a:solidFill>
                  <a:prstClr val="black"/>
                </a:solidFill>
                <a:latin typeface="Times New Roman" pitchFamily="18" charset="0"/>
              </a:rPr>
              <a:t>.</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Loop at </a:t>
            </a:r>
            <a:r>
              <a:rPr lang="en-US" sz="1300" dirty="0" err="1">
                <a:solidFill>
                  <a:prstClr val="black"/>
                </a:solidFill>
                <a:latin typeface="Times New Roman" pitchFamily="18" charset="0"/>
              </a:rPr>
              <a:t>itab</a:t>
            </a:r>
            <a:r>
              <a:rPr lang="en-US" sz="1300" dirty="0">
                <a:solidFill>
                  <a:prstClr val="black"/>
                </a:solidFill>
                <a:latin typeface="Times New Roman" pitchFamily="18" charset="0"/>
              </a:rPr>
              <a:t> into </a:t>
            </a:r>
            <a:r>
              <a:rPr lang="en-US" sz="1300" dirty="0" err="1">
                <a:solidFill>
                  <a:prstClr val="black"/>
                </a:solidFill>
                <a:latin typeface="Times New Roman" pitchFamily="18" charset="0"/>
              </a:rPr>
              <a:t>wa</a:t>
            </a:r>
            <a:r>
              <a:rPr lang="en-US" sz="1300" dirty="0">
                <a:solidFill>
                  <a:prstClr val="black"/>
                </a:solidFill>
                <a:latin typeface="Times New Roman" pitchFamily="18" charset="0"/>
              </a:rPr>
              <a:t>.</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   At new </a:t>
            </a:r>
            <a:r>
              <a:rPr lang="en-US" sz="1300" dirty="0" err="1">
                <a:solidFill>
                  <a:prstClr val="black"/>
                </a:solidFill>
                <a:latin typeface="Times New Roman" pitchFamily="18" charset="0"/>
              </a:rPr>
              <a:t>CustId</a:t>
            </a:r>
            <a:r>
              <a:rPr lang="en-US" sz="1300" dirty="0">
                <a:solidFill>
                  <a:prstClr val="black"/>
                </a:solidFill>
                <a:latin typeface="Times New Roman" pitchFamily="18" charset="0"/>
              </a:rPr>
              <a:t>.</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	    amount=0.</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   E</a:t>
            </a:r>
            <a:r>
              <a:rPr lang="en-US" sz="1300" dirty="0" err="1">
                <a:solidFill>
                  <a:prstClr val="black"/>
                </a:solidFill>
                <a:latin typeface="Times New Roman" pitchFamily="18" charset="0"/>
              </a:rPr>
              <a:t>ndat</a:t>
            </a:r>
            <a:r>
              <a:rPr lang="en-US" sz="1300" dirty="0">
                <a:solidFill>
                  <a:prstClr val="black"/>
                </a:solidFill>
                <a:latin typeface="Times New Roman" pitchFamily="18" charset="0"/>
              </a:rPr>
              <a:t>.</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  amount = amount + </a:t>
            </a:r>
            <a:r>
              <a:rPr lang="en-US" sz="1300" dirty="0" err="1">
                <a:solidFill>
                  <a:prstClr val="black"/>
                </a:solidFill>
                <a:latin typeface="Times New Roman" pitchFamily="18" charset="0"/>
              </a:rPr>
              <a:t>wa.Price</a:t>
            </a:r>
            <a:r>
              <a:rPr lang="en-US" sz="1300" dirty="0">
                <a:solidFill>
                  <a:prstClr val="black"/>
                </a:solidFill>
                <a:latin typeface="Times New Roman" pitchFamily="18" charset="0"/>
              </a:rPr>
              <a:t>.</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   read stab into </a:t>
            </a:r>
            <a:r>
              <a:rPr lang="en-US" sz="1300" dirty="0" err="1">
                <a:solidFill>
                  <a:prstClr val="black"/>
                </a:solidFill>
                <a:latin typeface="Times New Roman" pitchFamily="18" charset="0"/>
              </a:rPr>
              <a:t>fa</a:t>
            </a:r>
            <a:r>
              <a:rPr lang="en-US" sz="1300" dirty="0">
                <a:solidFill>
                  <a:prstClr val="black"/>
                </a:solidFill>
                <a:latin typeface="Times New Roman" pitchFamily="18" charset="0"/>
              </a:rPr>
              <a:t> where </a:t>
            </a:r>
            <a:r>
              <a:rPr lang="en-US" sz="1300" dirty="0" err="1">
                <a:solidFill>
                  <a:prstClr val="black"/>
                </a:solidFill>
                <a:latin typeface="Times New Roman" pitchFamily="18" charset="0"/>
              </a:rPr>
              <a:t>CustId</a:t>
            </a:r>
            <a:r>
              <a:rPr lang="en-US" sz="1300" dirty="0">
                <a:solidFill>
                  <a:prstClr val="black"/>
                </a:solidFill>
                <a:latin typeface="Times New Roman" pitchFamily="18" charset="0"/>
              </a:rPr>
              <a:t> = </a:t>
            </a:r>
            <a:r>
              <a:rPr lang="en-US" sz="1300" dirty="0" err="1">
                <a:solidFill>
                  <a:prstClr val="black"/>
                </a:solidFill>
                <a:latin typeface="Times New Roman" pitchFamily="18" charset="0"/>
              </a:rPr>
              <a:t>wa.CustId</a:t>
            </a:r>
            <a:r>
              <a:rPr lang="en-US" sz="1300" dirty="0">
                <a:solidFill>
                  <a:prstClr val="black"/>
                </a:solidFill>
                <a:latin typeface="Times New Roman" pitchFamily="18" charset="0"/>
              </a:rPr>
              <a:t>.</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   if </a:t>
            </a:r>
            <a:r>
              <a:rPr lang="en-US" sz="1300" dirty="0" err="1">
                <a:solidFill>
                  <a:prstClr val="black"/>
                </a:solidFill>
                <a:latin typeface="Times New Roman" pitchFamily="18" charset="0"/>
              </a:rPr>
              <a:t>sy.subrc</a:t>
            </a:r>
            <a:r>
              <a:rPr lang="en-US" sz="1300" dirty="0">
                <a:solidFill>
                  <a:prstClr val="black"/>
                </a:solidFill>
                <a:latin typeface="Times New Roman" pitchFamily="18" charset="0"/>
              </a:rPr>
              <a:t> = 0.</a:t>
            </a:r>
          </a:p>
          <a:p>
            <a:pPr marL="800100" lvl="1"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300" dirty="0">
                <a:solidFill>
                  <a:prstClr val="black"/>
                </a:solidFill>
                <a:latin typeface="Times New Roman" pitchFamily="18" charset="0"/>
              </a:rPr>
              <a:t>amount = amount  - </a:t>
            </a:r>
            <a:r>
              <a:rPr lang="en-US" sz="1300" dirty="0" err="1">
                <a:solidFill>
                  <a:prstClr val="black"/>
                </a:solidFill>
                <a:latin typeface="Times New Roman" pitchFamily="18" charset="0"/>
              </a:rPr>
              <a:t>fa.Discount</a:t>
            </a:r>
            <a:r>
              <a:rPr lang="en-US" sz="1300" dirty="0">
                <a:solidFill>
                  <a:prstClr val="black"/>
                </a:solidFill>
                <a:latin typeface="Times New Roman" pitchFamily="18" charset="0"/>
              </a:rPr>
              <a:t>.</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   </a:t>
            </a:r>
            <a:r>
              <a:rPr lang="en-US" sz="1300" dirty="0" err="1">
                <a:solidFill>
                  <a:prstClr val="black"/>
                </a:solidFill>
                <a:latin typeface="Times New Roman" pitchFamily="18" charset="0"/>
              </a:rPr>
              <a:t>endif</a:t>
            </a:r>
            <a:r>
              <a:rPr lang="en-US" sz="1300" dirty="0">
                <a:solidFill>
                  <a:prstClr val="black"/>
                </a:solidFill>
                <a:latin typeface="Times New Roman" pitchFamily="18" charset="0"/>
              </a:rPr>
              <a:t>.</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   At end of </a:t>
            </a:r>
            <a:r>
              <a:rPr lang="en-US" sz="1300" dirty="0" err="1">
                <a:solidFill>
                  <a:prstClr val="black"/>
                </a:solidFill>
                <a:latin typeface="Times New Roman" pitchFamily="18" charset="0"/>
              </a:rPr>
              <a:t>CustId</a:t>
            </a:r>
            <a:r>
              <a:rPr lang="en-US" sz="1300" dirty="0">
                <a:solidFill>
                  <a:prstClr val="black"/>
                </a:solidFill>
                <a:latin typeface="Times New Roman" pitchFamily="18" charset="0"/>
              </a:rPr>
              <a:t>.</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	   write </a:t>
            </a:r>
            <a:r>
              <a:rPr lang="en-US" sz="1300" dirty="0" err="1">
                <a:solidFill>
                  <a:prstClr val="black"/>
                </a:solidFill>
                <a:latin typeface="Times New Roman" pitchFamily="18" charset="0"/>
              </a:rPr>
              <a:t>wa.CustId</a:t>
            </a:r>
            <a:r>
              <a:rPr lang="en-US" sz="1300" dirty="0">
                <a:solidFill>
                  <a:prstClr val="black"/>
                </a:solidFill>
                <a:latin typeface="Times New Roman" pitchFamily="18" charset="0"/>
              </a:rPr>
              <a:t>, amount.</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    E</a:t>
            </a:r>
            <a:r>
              <a:rPr lang="en-US" sz="1300" dirty="0" err="1">
                <a:solidFill>
                  <a:prstClr val="black"/>
                </a:solidFill>
                <a:latin typeface="Times New Roman" pitchFamily="18" charset="0"/>
              </a:rPr>
              <a:t>ndat</a:t>
            </a:r>
            <a:r>
              <a:rPr lang="en-US" sz="1300" dirty="0">
                <a:solidFill>
                  <a:prstClr val="black"/>
                </a:solidFill>
                <a:latin typeface="Times New Roman" pitchFamily="18" charset="0"/>
              </a:rPr>
              <a:t>.</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err="1">
                <a:solidFill>
                  <a:prstClr val="black"/>
                </a:solidFill>
                <a:latin typeface="Times New Roman" pitchFamily="18" charset="0"/>
              </a:rPr>
              <a:t>Endloop</a:t>
            </a:r>
            <a:r>
              <a:rPr lang="en-US" sz="1300" dirty="0">
                <a:solidFill>
                  <a:prstClr val="black"/>
                </a:solidFill>
                <a:latin typeface="Times New Roman" pitchFamily="18" charset="0"/>
              </a:rPr>
              <a:t>.</a:t>
            </a:r>
          </a:p>
        </p:txBody>
      </p:sp>
      <p:graphicFrame>
        <p:nvGraphicFramePr>
          <p:cNvPr id="5" name="Table 4"/>
          <p:cNvGraphicFramePr>
            <a:graphicFrameLocks noGrp="1"/>
          </p:cNvGraphicFramePr>
          <p:nvPr/>
        </p:nvGraphicFramePr>
        <p:xfrm>
          <a:off x="7029450" y="2895600"/>
          <a:ext cx="2343150" cy="883920"/>
        </p:xfrm>
        <a:graphic>
          <a:graphicData uri="http://schemas.openxmlformats.org/drawingml/2006/table">
            <a:tbl>
              <a:tblPr firstRow="1" bandRow="1">
                <a:tableStyleId>{5C22544A-7EE6-4342-B048-85BDC9FD1C3A}</a:tableStyleId>
              </a:tblPr>
              <a:tblGrid>
                <a:gridCol w="781050">
                  <a:extLst>
                    <a:ext uri="{9D8B030D-6E8A-4147-A177-3AD203B41FA5}">
                      <a16:colId xmlns:a16="http://schemas.microsoft.com/office/drawing/2014/main" val="20000"/>
                    </a:ext>
                  </a:extLst>
                </a:gridCol>
                <a:gridCol w="781050">
                  <a:extLst>
                    <a:ext uri="{9D8B030D-6E8A-4147-A177-3AD203B41FA5}">
                      <a16:colId xmlns:a16="http://schemas.microsoft.com/office/drawing/2014/main" val="20001"/>
                    </a:ext>
                  </a:extLst>
                </a:gridCol>
                <a:gridCol w="781050">
                  <a:extLst>
                    <a:ext uri="{9D8B030D-6E8A-4147-A177-3AD203B41FA5}">
                      <a16:colId xmlns:a16="http://schemas.microsoft.com/office/drawing/2014/main" val="20002"/>
                    </a:ext>
                  </a:extLst>
                </a:gridCol>
              </a:tblGrid>
              <a:tr h="245745">
                <a:tc>
                  <a:txBody>
                    <a:bodyPr/>
                    <a:lstStyle/>
                    <a:p>
                      <a:r>
                        <a:rPr lang="en-US" sz="1200" dirty="0" err="1"/>
                        <a:t>CustId</a:t>
                      </a:r>
                      <a:endParaRPr lang="en-US" sz="1200" dirty="0"/>
                    </a:p>
                  </a:txBody>
                  <a:tcPr/>
                </a:tc>
                <a:tc>
                  <a:txBody>
                    <a:bodyPr/>
                    <a:lstStyle/>
                    <a:p>
                      <a:r>
                        <a:rPr lang="en-US" sz="1200" dirty="0"/>
                        <a:t>Discount</a:t>
                      </a:r>
                    </a:p>
                  </a:txBody>
                  <a:tcPr/>
                </a:tc>
                <a:tc>
                  <a:txBody>
                    <a:bodyPr/>
                    <a:lstStyle/>
                    <a:p>
                      <a:r>
                        <a:rPr lang="en-US" sz="1200" dirty="0"/>
                        <a:t>Year</a:t>
                      </a:r>
                    </a:p>
                  </a:txBody>
                  <a:tcPr/>
                </a:tc>
                <a:extLst>
                  <a:ext uri="{0D108BD9-81ED-4DB2-BD59-A6C34878D82A}">
                    <a16:rowId xmlns:a16="http://schemas.microsoft.com/office/drawing/2014/main" val="10000"/>
                  </a:ext>
                </a:extLst>
              </a:tr>
              <a:tr h="245745">
                <a:tc>
                  <a:txBody>
                    <a:bodyPr/>
                    <a:lstStyle/>
                    <a:p>
                      <a:pPr algn="ctr"/>
                      <a:r>
                        <a:rPr lang="en-US" sz="1400" dirty="0"/>
                        <a:t>1</a:t>
                      </a:r>
                    </a:p>
                  </a:txBody>
                  <a:tcPr>
                    <a:solidFill>
                      <a:srgbClr val="F8AB6C"/>
                    </a:solidFill>
                  </a:tcPr>
                </a:tc>
                <a:tc>
                  <a:txBody>
                    <a:bodyPr/>
                    <a:lstStyle/>
                    <a:p>
                      <a:pPr algn="ctr"/>
                      <a:r>
                        <a:rPr lang="en-US" sz="1400" dirty="0"/>
                        <a:t>2.0</a:t>
                      </a:r>
                    </a:p>
                  </a:txBody>
                  <a:tcPr>
                    <a:solidFill>
                      <a:srgbClr val="F8AB6C"/>
                    </a:solidFill>
                  </a:tcPr>
                </a:tc>
                <a:tc>
                  <a:txBody>
                    <a:bodyPr/>
                    <a:lstStyle/>
                    <a:p>
                      <a:pPr algn="ctr"/>
                      <a:r>
                        <a:rPr lang="en-US" sz="1400" b="0" dirty="0"/>
                        <a:t>2011</a:t>
                      </a:r>
                    </a:p>
                  </a:txBody>
                  <a:tcPr>
                    <a:solidFill>
                      <a:srgbClr val="F8AB6C"/>
                    </a:solidFill>
                  </a:tcPr>
                </a:tc>
                <a:extLst>
                  <a:ext uri="{0D108BD9-81ED-4DB2-BD59-A6C34878D82A}">
                    <a16:rowId xmlns:a16="http://schemas.microsoft.com/office/drawing/2014/main" val="10001"/>
                  </a:ext>
                </a:extLst>
              </a:tr>
              <a:tr h="245745">
                <a:tc>
                  <a:txBody>
                    <a:bodyPr/>
                    <a:lstStyle/>
                    <a:p>
                      <a:pPr algn="ctr"/>
                      <a:r>
                        <a:rPr lang="en-US" sz="1400" dirty="0"/>
                        <a:t>2</a:t>
                      </a:r>
                    </a:p>
                  </a:txBody>
                  <a:tcPr>
                    <a:solidFill>
                      <a:srgbClr val="ABDA78"/>
                    </a:solidFill>
                  </a:tcPr>
                </a:tc>
                <a:tc>
                  <a:txBody>
                    <a:bodyPr/>
                    <a:lstStyle/>
                    <a:p>
                      <a:pPr algn="ctr"/>
                      <a:r>
                        <a:rPr lang="en-US" sz="1400" dirty="0"/>
                        <a:t>3.0</a:t>
                      </a:r>
                    </a:p>
                  </a:txBody>
                  <a:tcPr>
                    <a:solidFill>
                      <a:srgbClr val="ABDA78"/>
                    </a:solidFill>
                  </a:tcPr>
                </a:tc>
                <a:tc>
                  <a:txBody>
                    <a:bodyPr/>
                    <a:lstStyle/>
                    <a:p>
                      <a:pPr algn="ctr"/>
                      <a:r>
                        <a:rPr lang="en-US" sz="1400" dirty="0"/>
                        <a:t>2011</a:t>
                      </a:r>
                    </a:p>
                  </a:txBody>
                  <a:tcPr>
                    <a:solidFill>
                      <a:srgbClr val="ABDA78"/>
                    </a:solidFill>
                  </a:tcPr>
                </a:tc>
                <a:extLst>
                  <a:ext uri="{0D108BD9-81ED-4DB2-BD59-A6C34878D82A}">
                    <a16:rowId xmlns:a16="http://schemas.microsoft.com/office/drawing/2014/main" val="10002"/>
                  </a:ext>
                </a:extLst>
              </a:tr>
            </a:tbl>
          </a:graphicData>
        </a:graphic>
      </p:graphicFrame>
      <p:sp>
        <p:nvSpPr>
          <p:cNvPr id="6" name="Rectangle 5"/>
          <p:cNvSpPr/>
          <p:nvPr/>
        </p:nvSpPr>
        <p:spPr>
          <a:xfrm>
            <a:off x="7029450" y="2590800"/>
            <a:ext cx="1143000" cy="228600"/>
          </a:xfrm>
          <a:prstGeom prst="rect">
            <a:avLst/>
          </a:prstGeom>
          <a:solidFill>
            <a:schemeClr val="tx2">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err="1">
                <a:solidFill>
                  <a:srgbClr val="1F497D"/>
                </a:solidFill>
              </a:rPr>
              <a:t>DiscountTab</a:t>
            </a:r>
            <a:endParaRPr lang="en-US" sz="1400" dirty="0">
              <a:solidFill>
                <a:srgbClr val="1F497D"/>
              </a:solidFill>
            </a:endParaRPr>
          </a:p>
        </p:txBody>
      </p:sp>
      <p:graphicFrame>
        <p:nvGraphicFramePr>
          <p:cNvPr id="7" name="Table 6"/>
          <p:cNvGraphicFramePr>
            <a:graphicFrameLocks noGrp="1"/>
          </p:cNvGraphicFramePr>
          <p:nvPr/>
        </p:nvGraphicFramePr>
        <p:xfrm>
          <a:off x="7010400" y="1325880"/>
          <a:ext cx="2743200" cy="1188720"/>
        </p:xfrm>
        <a:graphic>
          <a:graphicData uri="http://schemas.openxmlformats.org/drawingml/2006/table">
            <a:tbl>
              <a:tblPr firstRow="1" bandRow="1">
                <a:tableStyleId>{5C22544A-7EE6-4342-B048-85BDC9FD1C3A}</a:tableStyleId>
              </a:tblPr>
              <a:tblGrid>
                <a:gridCol w="685800">
                  <a:extLst>
                    <a:ext uri="{9D8B030D-6E8A-4147-A177-3AD203B41FA5}">
                      <a16:colId xmlns:a16="http://schemas.microsoft.com/office/drawing/2014/main" val="20000"/>
                    </a:ext>
                  </a:extLst>
                </a:gridCol>
                <a:gridCol w="685800">
                  <a:extLst>
                    <a:ext uri="{9D8B030D-6E8A-4147-A177-3AD203B41FA5}">
                      <a16:colId xmlns:a16="http://schemas.microsoft.com/office/drawing/2014/main" val="20001"/>
                    </a:ext>
                  </a:extLst>
                </a:gridCol>
                <a:gridCol w="685800">
                  <a:extLst>
                    <a:ext uri="{9D8B030D-6E8A-4147-A177-3AD203B41FA5}">
                      <a16:colId xmlns:a16="http://schemas.microsoft.com/office/drawing/2014/main" val="20002"/>
                    </a:ext>
                  </a:extLst>
                </a:gridCol>
                <a:gridCol w="685800">
                  <a:extLst>
                    <a:ext uri="{9D8B030D-6E8A-4147-A177-3AD203B41FA5}">
                      <a16:colId xmlns:a16="http://schemas.microsoft.com/office/drawing/2014/main" val="20003"/>
                    </a:ext>
                  </a:extLst>
                </a:gridCol>
              </a:tblGrid>
              <a:tr h="208280">
                <a:tc>
                  <a:txBody>
                    <a:bodyPr/>
                    <a:lstStyle/>
                    <a:p>
                      <a:r>
                        <a:rPr lang="en-US" sz="1200" dirty="0" err="1"/>
                        <a:t>CustId</a:t>
                      </a:r>
                      <a:endParaRPr lang="en-US" sz="1200" dirty="0"/>
                    </a:p>
                  </a:txBody>
                  <a:tcPr/>
                </a:tc>
                <a:tc>
                  <a:txBody>
                    <a:bodyPr/>
                    <a:lstStyle/>
                    <a:p>
                      <a:r>
                        <a:rPr lang="en-US" sz="1200" dirty="0" err="1"/>
                        <a:t>ItemId</a:t>
                      </a:r>
                      <a:endParaRPr lang="en-US" sz="1200" dirty="0"/>
                    </a:p>
                  </a:txBody>
                  <a:tcPr/>
                </a:tc>
                <a:tc>
                  <a:txBody>
                    <a:bodyPr/>
                    <a:lstStyle/>
                    <a:p>
                      <a:r>
                        <a:rPr lang="en-US" sz="1200" dirty="0"/>
                        <a:t>Price</a:t>
                      </a:r>
                    </a:p>
                  </a:txBody>
                  <a:tcPr/>
                </a:tc>
                <a:tc>
                  <a:txBody>
                    <a:bodyPr/>
                    <a:lstStyle/>
                    <a:p>
                      <a:r>
                        <a:rPr lang="en-US" sz="1200" dirty="0"/>
                        <a:t>Year</a:t>
                      </a:r>
                    </a:p>
                  </a:txBody>
                  <a:tcPr/>
                </a:tc>
                <a:extLst>
                  <a:ext uri="{0D108BD9-81ED-4DB2-BD59-A6C34878D82A}">
                    <a16:rowId xmlns:a16="http://schemas.microsoft.com/office/drawing/2014/main" val="10000"/>
                  </a:ext>
                </a:extLst>
              </a:tr>
              <a:tr h="208280">
                <a:tc>
                  <a:txBody>
                    <a:bodyPr/>
                    <a:lstStyle/>
                    <a:p>
                      <a:pPr algn="ctr"/>
                      <a:r>
                        <a:rPr lang="en-US" sz="1400" dirty="0"/>
                        <a:t>1</a:t>
                      </a:r>
                    </a:p>
                  </a:txBody>
                  <a:tcPr>
                    <a:solidFill>
                      <a:srgbClr val="F8AB6C"/>
                    </a:solidFill>
                  </a:tcPr>
                </a:tc>
                <a:tc>
                  <a:txBody>
                    <a:bodyPr/>
                    <a:lstStyle/>
                    <a:p>
                      <a:pPr algn="ctr"/>
                      <a:r>
                        <a:rPr lang="en-US" sz="1400" dirty="0"/>
                        <a:t>I1</a:t>
                      </a:r>
                    </a:p>
                  </a:txBody>
                  <a:tcPr>
                    <a:solidFill>
                      <a:srgbClr val="F8AB6C"/>
                    </a:solidFill>
                  </a:tcPr>
                </a:tc>
                <a:tc>
                  <a:txBody>
                    <a:bodyPr/>
                    <a:lstStyle/>
                    <a:p>
                      <a:pPr algn="ctr"/>
                      <a:r>
                        <a:rPr lang="en-US" sz="1400" dirty="0"/>
                        <a:t>10.0</a:t>
                      </a:r>
                    </a:p>
                  </a:txBody>
                  <a:tcPr>
                    <a:solidFill>
                      <a:srgbClr val="F8AB6C"/>
                    </a:solidFill>
                  </a:tcPr>
                </a:tc>
                <a:tc>
                  <a:txBody>
                    <a:bodyPr/>
                    <a:lstStyle/>
                    <a:p>
                      <a:pPr algn="ctr"/>
                      <a:r>
                        <a:rPr lang="en-US" sz="1400" b="0" dirty="0"/>
                        <a:t>2009</a:t>
                      </a:r>
                    </a:p>
                  </a:txBody>
                  <a:tcPr>
                    <a:solidFill>
                      <a:srgbClr val="F8AB6C"/>
                    </a:solidFill>
                  </a:tcPr>
                </a:tc>
                <a:extLst>
                  <a:ext uri="{0D108BD9-81ED-4DB2-BD59-A6C34878D82A}">
                    <a16:rowId xmlns:a16="http://schemas.microsoft.com/office/drawing/2014/main" val="10001"/>
                  </a:ext>
                </a:extLst>
              </a:tr>
              <a:tr h="208280">
                <a:tc>
                  <a:txBody>
                    <a:bodyPr/>
                    <a:lstStyle/>
                    <a:p>
                      <a:pPr algn="ctr"/>
                      <a:r>
                        <a:rPr lang="en-US" sz="1400" dirty="0"/>
                        <a:t>1</a:t>
                      </a:r>
                    </a:p>
                  </a:txBody>
                  <a:tcPr>
                    <a:solidFill>
                      <a:srgbClr val="F8AB6C"/>
                    </a:solidFill>
                  </a:tcPr>
                </a:tc>
                <a:tc>
                  <a:txBody>
                    <a:bodyPr/>
                    <a:lstStyle/>
                    <a:p>
                      <a:pPr algn="ctr"/>
                      <a:r>
                        <a:rPr lang="en-US" sz="1400" dirty="0"/>
                        <a:t>I2</a:t>
                      </a:r>
                    </a:p>
                  </a:txBody>
                  <a:tcPr>
                    <a:solidFill>
                      <a:srgbClr val="F8AB6C"/>
                    </a:solidFill>
                  </a:tcPr>
                </a:tc>
                <a:tc>
                  <a:txBody>
                    <a:bodyPr/>
                    <a:lstStyle/>
                    <a:p>
                      <a:pPr algn="ctr"/>
                      <a:r>
                        <a:rPr lang="en-US" sz="1400" dirty="0"/>
                        <a:t>10.0</a:t>
                      </a:r>
                    </a:p>
                  </a:txBody>
                  <a:tcPr>
                    <a:solidFill>
                      <a:srgbClr val="F8AB6C"/>
                    </a:solidFill>
                  </a:tcPr>
                </a:tc>
                <a:tc>
                  <a:txBody>
                    <a:bodyPr/>
                    <a:lstStyle/>
                    <a:p>
                      <a:pPr algn="ctr"/>
                      <a:r>
                        <a:rPr lang="en-US" sz="1400" dirty="0"/>
                        <a:t>2011</a:t>
                      </a:r>
                    </a:p>
                  </a:txBody>
                  <a:tcPr>
                    <a:solidFill>
                      <a:srgbClr val="F8AB6C"/>
                    </a:solidFill>
                  </a:tcPr>
                </a:tc>
                <a:extLst>
                  <a:ext uri="{0D108BD9-81ED-4DB2-BD59-A6C34878D82A}">
                    <a16:rowId xmlns:a16="http://schemas.microsoft.com/office/drawing/2014/main" val="10002"/>
                  </a:ext>
                </a:extLst>
              </a:tr>
              <a:tr h="208280">
                <a:tc>
                  <a:txBody>
                    <a:bodyPr/>
                    <a:lstStyle/>
                    <a:p>
                      <a:pPr algn="ctr"/>
                      <a:r>
                        <a:rPr lang="en-US" sz="1400" dirty="0"/>
                        <a:t>2</a:t>
                      </a:r>
                    </a:p>
                  </a:txBody>
                  <a:tcPr>
                    <a:solidFill>
                      <a:srgbClr val="ABDA78"/>
                    </a:solidFill>
                  </a:tcPr>
                </a:tc>
                <a:tc>
                  <a:txBody>
                    <a:bodyPr/>
                    <a:lstStyle/>
                    <a:p>
                      <a:pPr algn="ctr"/>
                      <a:r>
                        <a:rPr lang="en-US" sz="1400" dirty="0"/>
                        <a:t>I3</a:t>
                      </a:r>
                    </a:p>
                  </a:txBody>
                  <a:tcPr>
                    <a:solidFill>
                      <a:srgbClr val="ABDA78"/>
                    </a:solidFill>
                  </a:tcPr>
                </a:tc>
                <a:tc>
                  <a:txBody>
                    <a:bodyPr/>
                    <a:lstStyle/>
                    <a:p>
                      <a:pPr algn="ctr"/>
                      <a:r>
                        <a:rPr lang="en-US" sz="1400" dirty="0"/>
                        <a:t>10.0</a:t>
                      </a:r>
                    </a:p>
                  </a:txBody>
                  <a:tcPr>
                    <a:solidFill>
                      <a:srgbClr val="ABDA78"/>
                    </a:solidFill>
                  </a:tcPr>
                </a:tc>
                <a:tc>
                  <a:txBody>
                    <a:bodyPr/>
                    <a:lstStyle/>
                    <a:p>
                      <a:pPr algn="ctr"/>
                      <a:r>
                        <a:rPr lang="en-US" sz="1400" dirty="0"/>
                        <a:t>2011</a:t>
                      </a:r>
                    </a:p>
                  </a:txBody>
                  <a:tcPr>
                    <a:solidFill>
                      <a:srgbClr val="ABDA78"/>
                    </a:solidFill>
                  </a:tcPr>
                </a:tc>
                <a:extLst>
                  <a:ext uri="{0D108BD9-81ED-4DB2-BD59-A6C34878D82A}">
                    <a16:rowId xmlns:a16="http://schemas.microsoft.com/office/drawing/2014/main" val="10003"/>
                  </a:ext>
                </a:extLst>
              </a:tr>
            </a:tbl>
          </a:graphicData>
        </a:graphic>
      </p:graphicFrame>
      <p:sp>
        <p:nvSpPr>
          <p:cNvPr id="8" name="Rectangle 7"/>
          <p:cNvSpPr/>
          <p:nvPr/>
        </p:nvSpPr>
        <p:spPr>
          <a:xfrm>
            <a:off x="7010400" y="1021080"/>
            <a:ext cx="914400" cy="228600"/>
          </a:xfrm>
          <a:prstGeom prst="rect">
            <a:avLst/>
          </a:prstGeom>
          <a:solidFill>
            <a:schemeClr val="tx2">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err="1">
                <a:solidFill>
                  <a:srgbClr val="1F497D"/>
                </a:solidFill>
              </a:rPr>
              <a:t>OrderTab</a:t>
            </a:r>
            <a:endParaRPr lang="en-US" sz="1200" dirty="0">
              <a:solidFill>
                <a:srgbClr val="1F497D"/>
              </a:solidFill>
            </a:endParaRPr>
          </a:p>
        </p:txBody>
      </p:sp>
      <p:graphicFrame>
        <p:nvGraphicFramePr>
          <p:cNvPr id="9" name="Table 8"/>
          <p:cNvGraphicFramePr>
            <a:graphicFrameLocks noGrp="1"/>
          </p:cNvGraphicFramePr>
          <p:nvPr/>
        </p:nvGraphicFramePr>
        <p:xfrm>
          <a:off x="7086600" y="4191000"/>
          <a:ext cx="1562100" cy="883920"/>
        </p:xfrm>
        <a:graphic>
          <a:graphicData uri="http://schemas.openxmlformats.org/drawingml/2006/table">
            <a:tbl>
              <a:tblPr firstRow="1" bandRow="1">
                <a:tableStyleId>{5C22544A-7EE6-4342-B048-85BDC9FD1C3A}</a:tableStyleId>
              </a:tblPr>
              <a:tblGrid>
                <a:gridCol w="781050">
                  <a:extLst>
                    <a:ext uri="{9D8B030D-6E8A-4147-A177-3AD203B41FA5}">
                      <a16:colId xmlns:a16="http://schemas.microsoft.com/office/drawing/2014/main" val="20000"/>
                    </a:ext>
                  </a:extLst>
                </a:gridCol>
                <a:gridCol w="781050">
                  <a:extLst>
                    <a:ext uri="{9D8B030D-6E8A-4147-A177-3AD203B41FA5}">
                      <a16:colId xmlns:a16="http://schemas.microsoft.com/office/drawing/2014/main" val="20001"/>
                    </a:ext>
                  </a:extLst>
                </a:gridCol>
              </a:tblGrid>
              <a:tr h="272481">
                <a:tc>
                  <a:txBody>
                    <a:bodyPr/>
                    <a:lstStyle/>
                    <a:p>
                      <a:r>
                        <a:rPr lang="en-US" sz="1200" dirty="0" err="1"/>
                        <a:t>CustId</a:t>
                      </a:r>
                      <a:endParaRPr lang="en-US" sz="1200" dirty="0"/>
                    </a:p>
                  </a:txBody>
                  <a:tcPr/>
                </a:tc>
                <a:tc>
                  <a:txBody>
                    <a:bodyPr/>
                    <a:lstStyle/>
                    <a:p>
                      <a:r>
                        <a:rPr lang="en-US" sz="1200" dirty="0"/>
                        <a:t>Amount</a:t>
                      </a:r>
                    </a:p>
                  </a:txBody>
                  <a:tcPr/>
                </a:tc>
                <a:extLst>
                  <a:ext uri="{0D108BD9-81ED-4DB2-BD59-A6C34878D82A}">
                    <a16:rowId xmlns:a16="http://schemas.microsoft.com/office/drawing/2014/main" val="10000"/>
                  </a:ext>
                </a:extLst>
              </a:tr>
              <a:tr h="239373">
                <a:tc>
                  <a:txBody>
                    <a:bodyPr/>
                    <a:lstStyle/>
                    <a:p>
                      <a:pPr algn="ctr"/>
                      <a:r>
                        <a:rPr lang="en-US" sz="1400" dirty="0">
                          <a:solidFill>
                            <a:schemeClr val="tx1"/>
                          </a:solidFill>
                        </a:rPr>
                        <a:t>1</a:t>
                      </a:r>
                    </a:p>
                  </a:txBody>
                  <a:tcPr>
                    <a:solidFill>
                      <a:srgbClr val="F8AB6C"/>
                    </a:solidFill>
                  </a:tcPr>
                </a:tc>
                <a:tc>
                  <a:txBody>
                    <a:bodyPr/>
                    <a:lstStyle/>
                    <a:p>
                      <a:pPr algn="ctr"/>
                      <a:r>
                        <a:rPr lang="en-US" sz="1400" dirty="0">
                          <a:solidFill>
                            <a:srgbClr val="FF0000"/>
                          </a:solidFill>
                        </a:rPr>
                        <a:t>  </a:t>
                      </a:r>
                      <a:r>
                        <a:rPr lang="en-US" sz="1400" dirty="0">
                          <a:solidFill>
                            <a:schemeClr val="bg1"/>
                          </a:solidFill>
                        </a:rPr>
                        <a:t>8.0</a:t>
                      </a:r>
                    </a:p>
                  </a:txBody>
                  <a:tcPr>
                    <a:solidFill>
                      <a:srgbClr val="F8AB6C"/>
                    </a:solidFill>
                  </a:tcPr>
                </a:tc>
                <a:extLst>
                  <a:ext uri="{0D108BD9-81ED-4DB2-BD59-A6C34878D82A}">
                    <a16:rowId xmlns:a16="http://schemas.microsoft.com/office/drawing/2014/main" val="10001"/>
                  </a:ext>
                </a:extLst>
              </a:tr>
              <a:tr h="239373">
                <a:tc>
                  <a:txBody>
                    <a:bodyPr/>
                    <a:lstStyle/>
                    <a:p>
                      <a:pPr algn="ctr"/>
                      <a:r>
                        <a:rPr lang="en-US" sz="1400" dirty="0"/>
                        <a:t>2</a:t>
                      </a:r>
                    </a:p>
                  </a:txBody>
                  <a:tcPr>
                    <a:solidFill>
                      <a:srgbClr val="ABDA78"/>
                    </a:solidFill>
                  </a:tcPr>
                </a:tc>
                <a:tc>
                  <a:txBody>
                    <a:bodyPr/>
                    <a:lstStyle/>
                    <a:p>
                      <a:pPr algn="ctr"/>
                      <a:r>
                        <a:rPr lang="en-US" sz="1400" baseline="0" dirty="0"/>
                        <a:t>  </a:t>
                      </a:r>
                      <a:r>
                        <a:rPr lang="en-US" sz="1400" dirty="0"/>
                        <a:t>7.0</a:t>
                      </a:r>
                    </a:p>
                  </a:txBody>
                  <a:tcPr>
                    <a:solidFill>
                      <a:srgbClr val="ABDA78"/>
                    </a:solidFill>
                  </a:tcPr>
                </a:tc>
                <a:extLst>
                  <a:ext uri="{0D108BD9-81ED-4DB2-BD59-A6C34878D82A}">
                    <a16:rowId xmlns:a16="http://schemas.microsoft.com/office/drawing/2014/main" val="10002"/>
                  </a:ext>
                </a:extLst>
              </a:tr>
            </a:tbl>
          </a:graphicData>
        </a:graphic>
      </p:graphicFrame>
      <p:sp>
        <p:nvSpPr>
          <p:cNvPr id="10" name="Rectangle 9"/>
          <p:cNvSpPr/>
          <p:nvPr/>
        </p:nvSpPr>
        <p:spPr>
          <a:xfrm>
            <a:off x="7086600" y="3886200"/>
            <a:ext cx="1143000" cy="228600"/>
          </a:xfrm>
          <a:prstGeom prst="rect">
            <a:avLst/>
          </a:prstGeom>
          <a:solidFill>
            <a:schemeClr val="tx2">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rgbClr val="1F497D"/>
                </a:solidFill>
              </a:rPr>
              <a:t>Output</a:t>
            </a:r>
          </a:p>
        </p:txBody>
      </p:sp>
      <p:sp>
        <p:nvSpPr>
          <p:cNvPr id="11" name="TextBox 10"/>
          <p:cNvSpPr txBox="1"/>
          <p:nvPr/>
        </p:nvSpPr>
        <p:spPr>
          <a:xfrm>
            <a:off x="8733370" y="4431268"/>
            <a:ext cx="1553630" cy="369332"/>
          </a:xfrm>
          <a:prstGeom prst="rect">
            <a:avLst/>
          </a:prstGeom>
          <a:noFill/>
        </p:spPr>
        <p:txBody>
          <a:bodyPr wrap="none" rtlCol="0">
            <a:spAutoFit/>
          </a:bodyPr>
          <a:lstStyle/>
          <a:p>
            <a:r>
              <a:rPr lang="en-US" dirty="0">
                <a:solidFill>
                  <a:prstClr val="black"/>
                </a:solidFill>
                <a:latin typeface="Calibri"/>
              </a:rPr>
              <a:t>Expecting 16.0</a:t>
            </a:r>
          </a:p>
        </p:txBody>
      </p:sp>
      <p:sp>
        <p:nvSpPr>
          <p:cNvPr id="13" name="Rectangle 3"/>
          <p:cNvSpPr>
            <a:spLocks noChangeArrowheads="1"/>
          </p:cNvSpPr>
          <p:nvPr/>
        </p:nvSpPr>
        <p:spPr bwMode="auto">
          <a:xfrm>
            <a:off x="1752601" y="990600"/>
            <a:ext cx="537411" cy="4191000"/>
          </a:xfrm>
          <a:prstGeom prst="rect">
            <a:avLst/>
          </a:prstGeom>
          <a:solidFill>
            <a:srgbClr val="FFFFCC"/>
          </a:solidFill>
          <a:ln w="9525">
            <a:noFill/>
            <a:round/>
            <a:headEnd/>
            <a:tailEnd/>
          </a:ln>
          <a:effectLst/>
        </p:spPr>
        <p:txBody>
          <a:bodyPr lIns="90000" tIns="46800" rIns="90000" bIns="46800"/>
          <a:lstStyle/>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1</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2</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3</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4</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5</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6</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7</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8</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9</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10</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11</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12</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13</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14</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15</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16</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17</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18</a:t>
            </a:r>
          </a:p>
        </p:txBody>
      </p:sp>
      <p:sp>
        <p:nvSpPr>
          <p:cNvPr id="92" name="Oval 91"/>
          <p:cNvSpPr/>
          <p:nvPr/>
        </p:nvSpPr>
        <p:spPr>
          <a:xfrm>
            <a:off x="5105400" y="54102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93" name="TextBox 92"/>
          <p:cNvSpPr txBox="1"/>
          <p:nvPr/>
        </p:nvSpPr>
        <p:spPr>
          <a:xfrm>
            <a:off x="5105400" y="54380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10</a:t>
            </a:r>
          </a:p>
        </p:txBody>
      </p:sp>
      <p:sp>
        <p:nvSpPr>
          <p:cNvPr id="94" name="Oval 93"/>
          <p:cNvSpPr/>
          <p:nvPr/>
        </p:nvSpPr>
        <p:spPr>
          <a:xfrm>
            <a:off x="5638800" y="54102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95" name="TextBox 94"/>
          <p:cNvSpPr txBox="1"/>
          <p:nvPr/>
        </p:nvSpPr>
        <p:spPr>
          <a:xfrm>
            <a:off x="5638800" y="54380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11</a:t>
            </a:r>
          </a:p>
        </p:txBody>
      </p:sp>
      <p:sp>
        <p:nvSpPr>
          <p:cNvPr id="96" name="Oval 95"/>
          <p:cNvSpPr/>
          <p:nvPr/>
        </p:nvSpPr>
        <p:spPr>
          <a:xfrm>
            <a:off x="6172200" y="54102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97" name="TextBox 96"/>
          <p:cNvSpPr txBox="1"/>
          <p:nvPr/>
        </p:nvSpPr>
        <p:spPr>
          <a:xfrm>
            <a:off x="6172200" y="54380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12</a:t>
            </a:r>
          </a:p>
        </p:txBody>
      </p:sp>
      <p:sp>
        <p:nvSpPr>
          <p:cNvPr id="98" name="Oval 97"/>
          <p:cNvSpPr/>
          <p:nvPr/>
        </p:nvSpPr>
        <p:spPr>
          <a:xfrm>
            <a:off x="6705600" y="54102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99" name="TextBox 98"/>
          <p:cNvSpPr txBox="1"/>
          <p:nvPr/>
        </p:nvSpPr>
        <p:spPr>
          <a:xfrm>
            <a:off x="6705600" y="54380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13</a:t>
            </a:r>
          </a:p>
        </p:txBody>
      </p:sp>
      <p:sp>
        <p:nvSpPr>
          <p:cNvPr id="116" name="Oval 115"/>
          <p:cNvSpPr/>
          <p:nvPr/>
        </p:nvSpPr>
        <p:spPr>
          <a:xfrm>
            <a:off x="1828800" y="54102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1</a:t>
            </a:r>
          </a:p>
        </p:txBody>
      </p:sp>
      <p:sp>
        <p:nvSpPr>
          <p:cNvPr id="118" name="Oval 117"/>
          <p:cNvSpPr/>
          <p:nvPr/>
        </p:nvSpPr>
        <p:spPr>
          <a:xfrm>
            <a:off x="2362200" y="54102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2</a:t>
            </a:r>
          </a:p>
        </p:txBody>
      </p:sp>
      <p:sp>
        <p:nvSpPr>
          <p:cNvPr id="120" name="Oval 119"/>
          <p:cNvSpPr/>
          <p:nvPr/>
        </p:nvSpPr>
        <p:spPr>
          <a:xfrm>
            <a:off x="2895600" y="54102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5</a:t>
            </a:r>
          </a:p>
        </p:txBody>
      </p:sp>
      <p:sp>
        <p:nvSpPr>
          <p:cNvPr id="122" name="Oval 121"/>
          <p:cNvSpPr/>
          <p:nvPr/>
        </p:nvSpPr>
        <p:spPr>
          <a:xfrm>
            <a:off x="3429000" y="54102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6</a:t>
            </a:r>
          </a:p>
        </p:txBody>
      </p:sp>
      <p:sp>
        <p:nvSpPr>
          <p:cNvPr id="125" name="Oval 124"/>
          <p:cNvSpPr/>
          <p:nvPr/>
        </p:nvSpPr>
        <p:spPr>
          <a:xfrm>
            <a:off x="3962400" y="54102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7</a:t>
            </a:r>
          </a:p>
        </p:txBody>
      </p:sp>
      <p:sp>
        <p:nvSpPr>
          <p:cNvPr id="127" name="Oval 126"/>
          <p:cNvSpPr/>
          <p:nvPr/>
        </p:nvSpPr>
        <p:spPr>
          <a:xfrm>
            <a:off x="4495800" y="54102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8</a:t>
            </a:r>
          </a:p>
        </p:txBody>
      </p:sp>
      <p:sp>
        <p:nvSpPr>
          <p:cNvPr id="132" name="Oval 131"/>
          <p:cNvSpPr/>
          <p:nvPr/>
        </p:nvSpPr>
        <p:spPr>
          <a:xfrm>
            <a:off x="7315200" y="54102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133" name="TextBox 132"/>
          <p:cNvSpPr txBox="1"/>
          <p:nvPr/>
        </p:nvSpPr>
        <p:spPr>
          <a:xfrm>
            <a:off x="7315200" y="5438000"/>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15</a:t>
            </a:r>
          </a:p>
        </p:txBody>
      </p:sp>
      <p:sp>
        <p:nvSpPr>
          <p:cNvPr id="134" name="Oval 133"/>
          <p:cNvSpPr/>
          <p:nvPr/>
        </p:nvSpPr>
        <p:spPr>
          <a:xfrm>
            <a:off x="7848600" y="54102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135" name="TextBox 134"/>
          <p:cNvSpPr txBox="1"/>
          <p:nvPr/>
        </p:nvSpPr>
        <p:spPr>
          <a:xfrm>
            <a:off x="7848600" y="54380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16</a:t>
            </a:r>
          </a:p>
        </p:txBody>
      </p:sp>
      <p:sp>
        <p:nvSpPr>
          <p:cNvPr id="140" name="Oval 139"/>
          <p:cNvSpPr/>
          <p:nvPr/>
        </p:nvSpPr>
        <p:spPr>
          <a:xfrm>
            <a:off x="1828800" y="5943600"/>
            <a:ext cx="381000" cy="381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1600" dirty="0">
                <a:solidFill>
                  <a:prstClr val="white"/>
                </a:solidFill>
              </a:rPr>
              <a:t>1</a:t>
            </a:r>
          </a:p>
        </p:txBody>
      </p:sp>
      <p:sp>
        <p:nvSpPr>
          <p:cNvPr id="141" name="Oval 140"/>
          <p:cNvSpPr/>
          <p:nvPr/>
        </p:nvSpPr>
        <p:spPr>
          <a:xfrm>
            <a:off x="2362200" y="5943600"/>
            <a:ext cx="381000" cy="381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1600" dirty="0">
                <a:solidFill>
                  <a:prstClr val="white"/>
                </a:solidFill>
              </a:rPr>
              <a:t>2</a:t>
            </a:r>
          </a:p>
        </p:txBody>
      </p:sp>
      <p:sp>
        <p:nvSpPr>
          <p:cNvPr id="142" name="Oval 141"/>
          <p:cNvSpPr/>
          <p:nvPr/>
        </p:nvSpPr>
        <p:spPr>
          <a:xfrm>
            <a:off x="2895600" y="5943600"/>
            <a:ext cx="381000" cy="381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1600" dirty="0">
                <a:solidFill>
                  <a:prstClr val="white"/>
                </a:solidFill>
              </a:rPr>
              <a:t>5</a:t>
            </a:r>
          </a:p>
        </p:txBody>
      </p:sp>
      <p:sp>
        <p:nvSpPr>
          <p:cNvPr id="143" name="Oval 142"/>
          <p:cNvSpPr/>
          <p:nvPr/>
        </p:nvSpPr>
        <p:spPr>
          <a:xfrm>
            <a:off x="3429000" y="5943600"/>
            <a:ext cx="381000" cy="381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1600" dirty="0">
                <a:solidFill>
                  <a:prstClr val="white"/>
                </a:solidFill>
              </a:rPr>
              <a:t>6</a:t>
            </a:r>
          </a:p>
        </p:txBody>
      </p:sp>
      <p:sp>
        <p:nvSpPr>
          <p:cNvPr id="145" name="Oval 144"/>
          <p:cNvSpPr/>
          <p:nvPr/>
        </p:nvSpPr>
        <p:spPr>
          <a:xfrm>
            <a:off x="3962400" y="5943600"/>
            <a:ext cx="381000" cy="381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1600" dirty="0">
                <a:solidFill>
                  <a:prstClr val="white"/>
                </a:solidFill>
              </a:rPr>
              <a:t>7</a:t>
            </a:r>
          </a:p>
        </p:txBody>
      </p:sp>
      <p:sp>
        <p:nvSpPr>
          <p:cNvPr id="146" name="Oval 145"/>
          <p:cNvSpPr/>
          <p:nvPr/>
        </p:nvSpPr>
        <p:spPr>
          <a:xfrm>
            <a:off x="4495800" y="5943600"/>
            <a:ext cx="381000" cy="381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1600" dirty="0">
                <a:solidFill>
                  <a:prstClr val="white"/>
                </a:solidFill>
              </a:rPr>
              <a:t>8</a:t>
            </a:r>
          </a:p>
        </p:txBody>
      </p:sp>
      <p:sp>
        <p:nvSpPr>
          <p:cNvPr id="147" name="Oval 146"/>
          <p:cNvSpPr/>
          <p:nvPr/>
        </p:nvSpPr>
        <p:spPr>
          <a:xfrm>
            <a:off x="5105400" y="5943600"/>
            <a:ext cx="381000" cy="381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sz="1400" dirty="0">
              <a:solidFill>
                <a:prstClr val="white"/>
              </a:solidFill>
            </a:endParaRPr>
          </a:p>
        </p:txBody>
      </p:sp>
      <p:sp>
        <p:nvSpPr>
          <p:cNvPr id="148" name="TextBox 147"/>
          <p:cNvSpPr txBox="1"/>
          <p:nvPr/>
        </p:nvSpPr>
        <p:spPr>
          <a:xfrm>
            <a:off x="5105400" y="5971401"/>
            <a:ext cx="533400" cy="33855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1600" dirty="0">
                <a:solidFill>
                  <a:prstClr val="white"/>
                </a:solidFill>
              </a:rPr>
              <a:t>10</a:t>
            </a:r>
          </a:p>
        </p:txBody>
      </p:sp>
      <p:sp>
        <p:nvSpPr>
          <p:cNvPr id="149" name="Oval 148"/>
          <p:cNvSpPr/>
          <p:nvPr/>
        </p:nvSpPr>
        <p:spPr>
          <a:xfrm>
            <a:off x="5638800" y="5943600"/>
            <a:ext cx="381000" cy="381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sz="1400" dirty="0">
              <a:solidFill>
                <a:prstClr val="white"/>
              </a:solidFill>
            </a:endParaRPr>
          </a:p>
        </p:txBody>
      </p:sp>
      <p:sp>
        <p:nvSpPr>
          <p:cNvPr id="150" name="TextBox 149"/>
          <p:cNvSpPr txBox="1"/>
          <p:nvPr/>
        </p:nvSpPr>
        <p:spPr>
          <a:xfrm>
            <a:off x="5638800" y="5971401"/>
            <a:ext cx="533400" cy="33855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1600" dirty="0">
                <a:solidFill>
                  <a:prstClr val="white"/>
                </a:solidFill>
              </a:rPr>
              <a:t>11</a:t>
            </a:r>
          </a:p>
        </p:txBody>
      </p:sp>
      <p:sp>
        <p:nvSpPr>
          <p:cNvPr id="151" name="Oval 150"/>
          <p:cNvSpPr/>
          <p:nvPr/>
        </p:nvSpPr>
        <p:spPr>
          <a:xfrm>
            <a:off x="6172200" y="5943600"/>
            <a:ext cx="381000" cy="381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sz="1400" dirty="0">
              <a:solidFill>
                <a:prstClr val="white"/>
              </a:solidFill>
            </a:endParaRPr>
          </a:p>
        </p:txBody>
      </p:sp>
      <p:sp>
        <p:nvSpPr>
          <p:cNvPr id="152" name="TextBox 151"/>
          <p:cNvSpPr txBox="1"/>
          <p:nvPr/>
        </p:nvSpPr>
        <p:spPr>
          <a:xfrm>
            <a:off x="6172200" y="5971401"/>
            <a:ext cx="533400" cy="33855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1600" dirty="0">
                <a:solidFill>
                  <a:prstClr val="white"/>
                </a:solidFill>
              </a:rPr>
              <a:t>12</a:t>
            </a:r>
          </a:p>
        </p:txBody>
      </p:sp>
      <p:sp>
        <p:nvSpPr>
          <p:cNvPr id="153" name="Oval 152"/>
          <p:cNvSpPr/>
          <p:nvPr/>
        </p:nvSpPr>
        <p:spPr>
          <a:xfrm>
            <a:off x="6705600" y="5943600"/>
            <a:ext cx="381000" cy="381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sz="1400" dirty="0">
              <a:solidFill>
                <a:prstClr val="white"/>
              </a:solidFill>
            </a:endParaRPr>
          </a:p>
        </p:txBody>
      </p:sp>
      <p:sp>
        <p:nvSpPr>
          <p:cNvPr id="154" name="TextBox 153"/>
          <p:cNvSpPr txBox="1"/>
          <p:nvPr/>
        </p:nvSpPr>
        <p:spPr>
          <a:xfrm>
            <a:off x="6705600" y="5971401"/>
            <a:ext cx="533400" cy="33855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1600" dirty="0">
                <a:solidFill>
                  <a:prstClr val="white"/>
                </a:solidFill>
              </a:rPr>
              <a:t>13</a:t>
            </a:r>
          </a:p>
        </p:txBody>
      </p:sp>
      <p:sp>
        <p:nvSpPr>
          <p:cNvPr id="155" name="Oval 154"/>
          <p:cNvSpPr/>
          <p:nvPr/>
        </p:nvSpPr>
        <p:spPr>
          <a:xfrm>
            <a:off x="7315200" y="5943600"/>
            <a:ext cx="381000" cy="381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sz="1400" dirty="0">
              <a:solidFill>
                <a:prstClr val="white"/>
              </a:solidFill>
            </a:endParaRPr>
          </a:p>
        </p:txBody>
      </p:sp>
      <p:sp>
        <p:nvSpPr>
          <p:cNvPr id="156" name="TextBox 155"/>
          <p:cNvSpPr txBox="1"/>
          <p:nvPr/>
        </p:nvSpPr>
        <p:spPr>
          <a:xfrm>
            <a:off x="7315200" y="5971401"/>
            <a:ext cx="533400" cy="33855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1600" dirty="0">
                <a:solidFill>
                  <a:prstClr val="white"/>
                </a:solidFill>
              </a:rPr>
              <a:t>15</a:t>
            </a:r>
          </a:p>
        </p:txBody>
      </p:sp>
      <p:sp>
        <p:nvSpPr>
          <p:cNvPr id="157" name="Oval 156"/>
          <p:cNvSpPr/>
          <p:nvPr/>
        </p:nvSpPr>
        <p:spPr>
          <a:xfrm>
            <a:off x="7848600" y="5943600"/>
            <a:ext cx="381000" cy="381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sz="1400" dirty="0">
              <a:solidFill>
                <a:prstClr val="white"/>
              </a:solidFill>
            </a:endParaRPr>
          </a:p>
        </p:txBody>
      </p:sp>
      <p:sp>
        <p:nvSpPr>
          <p:cNvPr id="158" name="TextBox 157"/>
          <p:cNvSpPr txBox="1"/>
          <p:nvPr/>
        </p:nvSpPr>
        <p:spPr>
          <a:xfrm>
            <a:off x="7848600" y="5971401"/>
            <a:ext cx="533400" cy="33855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1600" dirty="0">
                <a:solidFill>
                  <a:prstClr val="white"/>
                </a:solidFill>
              </a:rPr>
              <a:t>16</a:t>
            </a:r>
          </a:p>
        </p:txBody>
      </p:sp>
      <p:graphicFrame>
        <p:nvGraphicFramePr>
          <p:cNvPr id="204" name="Table 203"/>
          <p:cNvGraphicFramePr>
            <a:graphicFrameLocks noGrp="1"/>
          </p:cNvGraphicFramePr>
          <p:nvPr/>
        </p:nvGraphicFramePr>
        <p:xfrm>
          <a:off x="8610600" y="5410200"/>
          <a:ext cx="1676400" cy="914400"/>
        </p:xfrm>
        <a:graphic>
          <a:graphicData uri="http://schemas.openxmlformats.org/drawingml/2006/table">
            <a:tbl>
              <a:tblPr firstRow="1" bandRow="1">
                <a:tableStyleId>{5C22544A-7EE6-4342-B048-85BDC9FD1C3A}</a:tableStyleId>
              </a:tblPr>
              <a:tblGrid>
                <a:gridCol w="838200">
                  <a:extLst>
                    <a:ext uri="{9D8B030D-6E8A-4147-A177-3AD203B41FA5}">
                      <a16:colId xmlns:a16="http://schemas.microsoft.com/office/drawing/2014/main" val="20000"/>
                    </a:ext>
                  </a:extLst>
                </a:gridCol>
                <a:gridCol w="838200">
                  <a:extLst>
                    <a:ext uri="{9D8B030D-6E8A-4147-A177-3AD203B41FA5}">
                      <a16:colId xmlns:a16="http://schemas.microsoft.com/office/drawing/2014/main" val="20001"/>
                    </a:ext>
                  </a:extLst>
                </a:gridCol>
              </a:tblGrid>
              <a:tr h="457200">
                <a:tc>
                  <a:txBody>
                    <a:bodyPr/>
                    <a:lstStyle/>
                    <a:p>
                      <a:pPr algn="ctr"/>
                      <a:r>
                        <a:rPr lang="en-US" sz="1400" b="0" dirty="0">
                          <a:solidFill>
                            <a:schemeClr val="tx1"/>
                          </a:solidFill>
                        </a:rPr>
                        <a:t>1</a:t>
                      </a:r>
                    </a:p>
                  </a:txBody>
                  <a:tcPr>
                    <a:solidFill>
                      <a:schemeClr val="accent6"/>
                    </a:solidFill>
                  </a:tcPr>
                </a:tc>
                <a:tc>
                  <a:txBody>
                    <a:bodyPr/>
                    <a:lstStyle/>
                    <a:p>
                      <a:pPr algn="ctr"/>
                      <a:r>
                        <a:rPr lang="en-US" sz="1400" dirty="0">
                          <a:solidFill>
                            <a:srgbClr val="FF0000"/>
                          </a:solidFill>
                        </a:rPr>
                        <a:t>   </a:t>
                      </a:r>
                      <a:r>
                        <a:rPr lang="en-US" sz="1400" dirty="0">
                          <a:solidFill>
                            <a:schemeClr val="bg1"/>
                          </a:solidFill>
                        </a:rPr>
                        <a:t>8.0</a:t>
                      </a:r>
                    </a:p>
                  </a:txBody>
                  <a:tcPr>
                    <a:solidFill>
                      <a:schemeClr val="accent6"/>
                    </a:solidFill>
                  </a:tcPr>
                </a:tc>
                <a:extLst>
                  <a:ext uri="{0D108BD9-81ED-4DB2-BD59-A6C34878D82A}">
                    <a16:rowId xmlns:a16="http://schemas.microsoft.com/office/drawing/2014/main" val="10000"/>
                  </a:ext>
                </a:extLst>
              </a:tr>
              <a:tr h="457200">
                <a:tc>
                  <a:txBody>
                    <a:bodyPr/>
                    <a:lstStyle/>
                    <a:p>
                      <a:pPr algn="ctr"/>
                      <a:r>
                        <a:rPr lang="en-US" sz="1400" dirty="0"/>
                        <a:t>2</a:t>
                      </a:r>
                    </a:p>
                  </a:txBody>
                  <a:tcPr>
                    <a:solidFill>
                      <a:srgbClr val="92D050"/>
                    </a:solidFill>
                  </a:tcPr>
                </a:tc>
                <a:tc>
                  <a:txBody>
                    <a:bodyPr/>
                    <a:lstStyle/>
                    <a:p>
                      <a:pPr algn="ctr"/>
                      <a:r>
                        <a:rPr lang="en-US" sz="1400" baseline="0" dirty="0"/>
                        <a:t>  </a:t>
                      </a:r>
                      <a:r>
                        <a:rPr lang="en-US" sz="1400" dirty="0"/>
                        <a:t>7.0</a:t>
                      </a:r>
                    </a:p>
                  </a:txBody>
                  <a:tcPr>
                    <a:solidFill>
                      <a:srgbClr val="92D050"/>
                    </a:solidFill>
                  </a:tcPr>
                </a:tc>
                <a:extLst>
                  <a:ext uri="{0D108BD9-81ED-4DB2-BD59-A6C34878D82A}">
                    <a16:rowId xmlns:a16="http://schemas.microsoft.com/office/drawing/2014/main" val="10001"/>
                  </a:ext>
                </a:extLst>
              </a:tr>
            </a:tbl>
          </a:graphicData>
        </a:graphic>
      </p:graphicFrame>
      <p:sp>
        <p:nvSpPr>
          <p:cNvPr id="52" name="Slide Number Placeholder 51"/>
          <p:cNvSpPr>
            <a:spLocks noGrp="1"/>
          </p:cNvSpPr>
          <p:nvPr>
            <p:ph type="sldNum" sz="quarter" idx="12"/>
          </p:nvPr>
        </p:nvSpPr>
        <p:spPr/>
        <p:txBody>
          <a:bodyPr/>
          <a:lstStyle/>
          <a:p>
            <a:fld id="{919E6677-47B7-46DC-8403-1EACAC47B6FA}" type="slidenum">
              <a:rPr lang="en-US" smtClean="0">
                <a:solidFill>
                  <a:prstClr val="black">
                    <a:tint val="75000"/>
                  </a:prstClr>
                </a:solidFill>
              </a:rPr>
              <a:pPr/>
              <a:t>44</a:t>
            </a:fld>
            <a:endParaRPr lang="en-US">
              <a:solidFill>
                <a:prstClr val="black">
                  <a:tint val="75000"/>
                </a:prstClr>
              </a:solidFill>
            </a:endParaRPr>
          </a:p>
        </p:txBody>
      </p:sp>
      <p:sp>
        <p:nvSpPr>
          <p:cNvPr id="54" name="TextBox 53"/>
          <p:cNvSpPr txBox="1"/>
          <p:nvPr/>
        </p:nvSpPr>
        <p:spPr>
          <a:xfrm>
            <a:off x="10367174" y="5421868"/>
            <a:ext cx="304892" cy="369332"/>
          </a:xfrm>
          <a:prstGeom prst="rect">
            <a:avLst/>
          </a:prstGeom>
          <a:noFill/>
        </p:spPr>
        <p:txBody>
          <a:bodyPr wrap="none" rtlCol="0">
            <a:spAutoFit/>
          </a:bodyPr>
          <a:lstStyle/>
          <a:p>
            <a:r>
              <a:rPr lang="en-US" dirty="0">
                <a:solidFill>
                  <a:prstClr val="black"/>
                </a:solidFill>
                <a:latin typeface="Calibri"/>
              </a:rPr>
              <a:t>X</a:t>
            </a:r>
          </a:p>
        </p:txBody>
      </p:sp>
      <p:sp>
        <p:nvSpPr>
          <p:cNvPr id="55" name="TextBox 54"/>
          <p:cNvSpPr txBox="1"/>
          <p:nvPr/>
        </p:nvSpPr>
        <p:spPr>
          <a:xfrm>
            <a:off x="10367174" y="5955268"/>
            <a:ext cx="304892" cy="369332"/>
          </a:xfrm>
          <a:prstGeom prst="rect">
            <a:avLst/>
          </a:prstGeom>
          <a:noFill/>
        </p:spPr>
        <p:txBody>
          <a:bodyPr wrap="none" rtlCol="0">
            <a:spAutoFit/>
          </a:bodyPr>
          <a:lstStyle/>
          <a:p>
            <a:r>
              <a:rPr lang="en-US" dirty="0">
                <a:solidFill>
                  <a:prstClr val="black"/>
                </a:solidFill>
                <a:latin typeface="msam10"/>
              </a:rPr>
              <a:t>X</a:t>
            </a:r>
          </a:p>
        </p:txBody>
      </p:sp>
      <p:sp>
        <p:nvSpPr>
          <p:cNvPr id="56" name="Right Brace 55"/>
          <p:cNvSpPr/>
          <p:nvPr/>
        </p:nvSpPr>
        <p:spPr>
          <a:xfrm>
            <a:off x="5715000" y="1828800"/>
            <a:ext cx="152400" cy="3810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57" name="TextBox 56"/>
          <p:cNvSpPr txBox="1"/>
          <p:nvPr/>
        </p:nvSpPr>
        <p:spPr>
          <a:xfrm>
            <a:off x="5791200" y="1676401"/>
            <a:ext cx="992772" cy="646331"/>
          </a:xfrm>
          <a:prstGeom prst="rect">
            <a:avLst/>
          </a:prstGeom>
          <a:noFill/>
        </p:spPr>
        <p:txBody>
          <a:bodyPr wrap="none" rtlCol="0">
            <a:spAutoFit/>
          </a:bodyPr>
          <a:lstStyle/>
          <a:p>
            <a:r>
              <a:rPr lang="en-US" dirty="0">
                <a:solidFill>
                  <a:prstClr val="black"/>
                </a:solidFill>
                <a:latin typeface="Calibri"/>
              </a:rPr>
              <a:t>Correct: </a:t>
            </a:r>
          </a:p>
          <a:p>
            <a:r>
              <a:rPr lang="en-US" dirty="0">
                <a:solidFill>
                  <a:prstClr val="black"/>
                </a:solidFill>
                <a:latin typeface="Calibri"/>
              </a:rPr>
              <a:t>&lt; 2009</a:t>
            </a:r>
          </a:p>
        </p:txBody>
      </p:sp>
    </p:spTree>
    <p:extLst>
      <p:ext uri="{BB962C8B-B14F-4D97-AF65-F5344CB8AC3E}">
        <p14:creationId xmlns:p14="http://schemas.microsoft.com/office/powerpoint/2010/main" val="557839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5"/>
                                        </p:tgtEl>
                                        <p:attrNameLst>
                                          <p:attrName>style.visibility</p:attrName>
                                        </p:attrNameLst>
                                      </p:cBhvr>
                                      <p:to>
                                        <p:strVal val="visible"/>
                                      </p:to>
                                    </p:set>
                                    <p:animEffect transition="in" filter="blinds(horizontal)">
                                      <p:cBhvr>
                                        <p:cTn id="7" dur="500"/>
                                        <p:tgtEl>
                                          <p:spTgt spid="165"/>
                                        </p:tgtEl>
                                      </p:cBhvr>
                                    </p:animEffect>
                                  </p:childTnLst>
                                </p:cTn>
                              </p:par>
                              <p:par>
                                <p:cTn id="8" presetID="3" presetClass="entr" presetSubtype="10" fill="hold" nodeType="withEffect">
                                  <p:stCondLst>
                                    <p:cond delay="0"/>
                                  </p:stCondLst>
                                  <p:childTnLst>
                                    <p:set>
                                      <p:cBhvr>
                                        <p:cTn id="9" dur="1" fill="hold">
                                          <p:stCondLst>
                                            <p:cond delay="0"/>
                                          </p:stCondLst>
                                        </p:cTn>
                                        <p:tgtEl>
                                          <p:spTgt spid="163"/>
                                        </p:tgtEl>
                                        <p:attrNameLst>
                                          <p:attrName>style.visibility</p:attrName>
                                        </p:attrNameLst>
                                      </p:cBhvr>
                                      <p:to>
                                        <p:strVal val="visible"/>
                                      </p:to>
                                    </p:set>
                                    <p:animEffect transition="in" filter="blinds(horizontal)">
                                      <p:cBhvr>
                                        <p:cTn id="10" dur="500"/>
                                        <p:tgtEl>
                                          <p:spTgt spid="163"/>
                                        </p:tgtEl>
                                      </p:cBhvr>
                                    </p:animEffect>
                                  </p:childTnLst>
                                </p:cTn>
                              </p:par>
                              <p:par>
                                <p:cTn id="11" presetID="3" presetClass="entr" presetSubtype="10" fill="hold" nodeType="withEffect">
                                  <p:stCondLst>
                                    <p:cond delay="0"/>
                                  </p:stCondLst>
                                  <p:childTnLst>
                                    <p:set>
                                      <p:cBhvr>
                                        <p:cTn id="12" dur="1" fill="hold">
                                          <p:stCondLst>
                                            <p:cond delay="0"/>
                                          </p:stCondLst>
                                        </p:cTn>
                                        <p:tgtEl>
                                          <p:spTgt spid="160"/>
                                        </p:tgtEl>
                                        <p:attrNameLst>
                                          <p:attrName>style.visibility</p:attrName>
                                        </p:attrNameLst>
                                      </p:cBhvr>
                                      <p:to>
                                        <p:strVal val="visible"/>
                                      </p:to>
                                    </p:set>
                                    <p:animEffect transition="in" filter="blinds(horizontal)">
                                      <p:cBhvr>
                                        <p:cTn id="13" dur="500"/>
                                        <p:tgtEl>
                                          <p:spTgt spid="160"/>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92"/>
                                        </p:tgtEl>
                                        <p:attrNameLst>
                                          <p:attrName>style.visibility</p:attrName>
                                        </p:attrNameLst>
                                      </p:cBhvr>
                                      <p:to>
                                        <p:strVal val="visible"/>
                                      </p:to>
                                    </p:set>
                                    <p:animEffect transition="in" filter="blinds(horizontal)">
                                      <p:cBhvr>
                                        <p:cTn id="16" dur="500"/>
                                        <p:tgtEl>
                                          <p:spTgt spid="92"/>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93"/>
                                        </p:tgtEl>
                                        <p:attrNameLst>
                                          <p:attrName>style.visibility</p:attrName>
                                        </p:attrNameLst>
                                      </p:cBhvr>
                                      <p:to>
                                        <p:strVal val="visible"/>
                                      </p:to>
                                    </p:set>
                                    <p:animEffect transition="in" filter="blinds(horizontal)">
                                      <p:cBhvr>
                                        <p:cTn id="19" dur="500"/>
                                        <p:tgtEl>
                                          <p:spTgt spid="93"/>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94"/>
                                        </p:tgtEl>
                                        <p:attrNameLst>
                                          <p:attrName>style.visibility</p:attrName>
                                        </p:attrNameLst>
                                      </p:cBhvr>
                                      <p:to>
                                        <p:strVal val="visible"/>
                                      </p:to>
                                    </p:set>
                                    <p:animEffect transition="in" filter="blinds(horizontal)">
                                      <p:cBhvr>
                                        <p:cTn id="22" dur="500"/>
                                        <p:tgtEl>
                                          <p:spTgt spid="94"/>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95"/>
                                        </p:tgtEl>
                                        <p:attrNameLst>
                                          <p:attrName>style.visibility</p:attrName>
                                        </p:attrNameLst>
                                      </p:cBhvr>
                                      <p:to>
                                        <p:strVal val="visible"/>
                                      </p:to>
                                    </p:set>
                                    <p:animEffect transition="in" filter="blinds(horizontal)">
                                      <p:cBhvr>
                                        <p:cTn id="25" dur="500"/>
                                        <p:tgtEl>
                                          <p:spTgt spid="95"/>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96"/>
                                        </p:tgtEl>
                                        <p:attrNameLst>
                                          <p:attrName>style.visibility</p:attrName>
                                        </p:attrNameLst>
                                      </p:cBhvr>
                                      <p:to>
                                        <p:strVal val="visible"/>
                                      </p:to>
                                    </p:set>
                                    <p:animEffect transition="in" filter="blinds(horizontal)">
                                      <p:cBhvr>
                                        <p:cTn id="28" dur="500"/>
                                        <p:tgtEl>
                                          <p:spTgt spid="96"/>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97"/>
                                        </p:tgtEl>
                                        <p:attrNameLst>
                                          <p:attrName>style.visibility</p:attrName>
                                        </p:attrNameLst>
                                      </p:cBhvr>
                                      <p:to>
                                        <p:strVal val="visible"/>
                                      </p:to>
                                    </p:set>
                                    <p:animEffect transition="in" filter="blinds(horizontal)">
                                      <p:cBhvr>
                                        <p:cTn id="31" dur="500"/>
                                        <p:tgtEl>
                                          <p:spTgt spid="97"/>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98"/>
                                        </p:tgtEl>
                                        <p:attrNameLst>
                                          <p:attrName>style.visibility</p:attrName>
                                        </p:attrNameLst>
                                      </p:cBhvr>
                                      <p:to>
                                        <p:strVal val="visible"/>
                                      </p:to>
                                    </p:set>
                                    <p:animEffect transition="in" filter="blinds(horizontal)">
                                      <p:cBhvr>
                                        <p:cTn id="34" dur="500"/>
                                        <p:tgtEl>
                                          <p:spTgt spid="98"/>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99"/>
                                        </p:tgtEl>
                                        <p:attrNameLst>
                                          <p:attrName>style.visibility</p:attrName>
                                        </p:attrNameLst>
                                      </p:cBhvr>
                                      <p:to>
                                        <p:strVal val="visible"/>
                                      </p:to>
                                    </p:set>
                                    <p:animEffect transition="in" filter="blinds(horizontal)">
                                      <p:cBhvr>
                                        <p:cTn id="37" dur="500"/>
                                        <p:tgtEl>
                                          <p:spTgt spid="99"/>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116"/>
                                        </p:tgtEl>
                                        <p:attrNameLst>
                                          <p:attrName>style.visibility</p:attrName>
                                        </p:attrNameLst>
                                      </p:cBhvr>
                                      <p:to>
                                        <p:strVal val="visible"/>
                                      </p:to>
                                    </p:set>
                                    <p:animEffect transition="in" filter="blinds(horizontal)">
                                      <p:cBhvr>
                                        <p:cTn id="40" dur="500"/>
                                        <p:tgtEl>
                                          <p:spTgt spid="116"/>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118"/>
                                        </p:tgtEl>
                                        <p:attrNameLst>
                                          <p:attrName>style.visibility</p:attrName>
                                        </p:attrNameLst>
                                      </p:cBhvr>
                                      <p:to>
                                        <p:strVal val="visible"/>
                                      </p:to>
                                    </p:set>
                                    <p:animEffect transition="in" filter="blinds(horizontal)">
                                      <p:cBhvr>
                                        <p:cTn id="43" dur="500"/>
                                        <p:tgtEl>
                                          <p:spTgt spid="118"/>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120"/>
                                        </p:tgtEl>
                                        <p:attrNameLst>
                                          <p:attrName>style.visibility</p:attrName>
                                        </p:attrNameLst>
                                      </p:cBhvr>
                                      <p:to>
                                        <p:strVal val="visible"/>
                                      </p:to>
                                    </p:set>
                                    <p:animEffect transition="in" filter="blinds(horizontal)">
                                      <p:cBhvr>
                                        <p:cTn id="46" dur="500"/>
                                        <p:tgtEl>
                                          <p:spTgt spid="120"/>
                                        </p:tgtEl>
                                      </p:cBhvr>
                                    </p:animEffect>
                                  </p:childTnLst>
                                </p:cTn>
                              </p:par>
                              <p:par>
                                <p:cTn id="47" presetID="3" presetClass="entr" presetSubtype="10" fill="hold" grpId="0" nodeType="withEffect">
                                  <p:stCondLst>
                                    <p:cond delay="0"/>
                                  </p:stCondLst>
                                  <p:childTnLst>
                                    <p:set>
                                      <p:cBhvr>
                                        <p:cTn id="48" dur="1" fill="hold">
                                          <p:stCondLst>
                                            <p:cond delay="0"/>
                                          </p:stCondLst>
                                        </p:cTn>
                                        <p:tgtEl>
                                          <p:spTgt spid="122"/>
                                        </p:tgtEl>
                                        <p:attrNameLst>
                                          <p:attrName>style.visibility</p:attrName>
                                        </p:attrNameLst>
                                      </p:cBhvr>
                                      <p:to>
                                        <p:strVal val="visible"/>
                                      </p:to>
                                    </p:set>
                                    <p:animEffect transition="in" filter="blinds(horizontal)">
                                      <p:cBhvr>
                                        <p:cTn id="49" dur="500"/>
                                        <p:tgtEl>
                                          <p:spTgt spid="122"/>
                                        </p:tgtEl>
                                      </p:cBhvr>
                                    </p:animEffect>
                                  </p:childTnLst>
                                </p:cTn>
                              </p:par>
                              <p:par>
                                <p:cTn id="50" presetID="3" presetClass="entr" presetSubtype="10" fill="hold" grpId="0" nodeType="withEffect">
                                  <p:stCondLst>
                                    <p:cond delay="0"/>
                                  </p:stCondLst>
                                  <p:childTnLst>
                                    <p:set>
                                      <p:cBhvr>
                                        <p:cTn id="51" dur="1" fill="hold">
                                          <p:stCondLst>
                                            <p:cond delay="0"/>
                                          </p:stCondLst>
                                        </p:cTn>
                                        <p:tgtEl>
                                          <p:spTgt spid="125"/>
                                        </p:tgtEl>
                                        <p:attrNameLst>
                                          <p:attrName>style.visibility</p:attrName>
                                        </p:attrNameLst>
                                      </p:cBhvr>
                                      <p:to>
                                        <p:strVal val="visible"/>
                                      </p:to>
                                    </p:set>
                                    <p:animEffect transition="in" filter="blinds(horizontal)">
                                      <p:cBhvr>
                                        <p:cTn id="52" dur="500"/>
                                        <p:tgtEl>
                                          <p:spTgt spid="125"/>
                                        </p:tgtEl>
                                      </p:cBhvr>
                                    </p:animEffect>
                                  </p:childTnLst>
                                </p:cTn>
                              </p:par>
                              <p:par>
                                <p:cTn id="53" presetID="3" presetClass="entr" presetSubtype="10" fill="hold" grpId="0" nodeType="withEffect">
                                  <p:stCondLst>
                                    <p:cond delay="0"/>
                                  </p:stCondLst>
                                  <p:childTnLst>
                                    <p:set>
                                      <p:cBhvr>
                                        <p:cTn id="54" dur="1" fill="hold">
                                          <p:stCondLst>
                                            <p:cond delay="0"/>
                                          </p:stCondLst>
                                        </p:cTn>
                                        <p:tgtEl>
                                          <p:spTgt spid="127"/>
                                        </p:tgtEl>
                                        <p:attrNameLst>
                                          <p:attrName>style.visibility</p:attrName>
                                        </p:attrNameLst>
                                      </p:cBhvr>
                                      <p:to>
                                        <p:strVal val="visible"/>
                                      </p:to>
                                    </p:set>
                                    <p:animEffect transition="in" filter="blinds(horizontal)">
                                      <p:cBhvr>
                                        <p:cTn id="55" dur="500"/>
                                        <p:tgtEl>
                                          <p:spTgt spid="127"/>
                                        </p:tgtEl>
                                      </p:cBhvr>
                                    </p:animEffect>
                                  </p:childTnLst>
                                </p:cTn>
                              </p:par>
                              <p:par>
                                <p:cTn id="56" presetID="3" presetClass="entr" presetSubtype="10" fill="hold" grpId="0" nodeType="withEffect">
                                  <p:stCondLst>
                                    <p:cond delay="0"/>
                                  </p:stCondLst>
                                  <p:childTnLst>
                                    <p:set>
                                      <p:cBhvr>
                                        <p:cTn id="57" dur="1" fill="hold">
                                          <p:stCondLst>
                                            <p:cond delay="0"/>
                                          </p:stCondLst>
                                        </p:cTn>
                                        <p:tgtEl>
                                          <p:spTgt spid="132"/>
                                        </p:tgtEl>
                                        <p:attrNameLst>
                                          <p:attrName>style.visibility</p:attrName>
                                        </p:attrNameLst>
                                      </p:cBhvr>
                                      <p:to>
                                        <p:strVal val="visible"/>
                                      </p:to>
                                    </p:set>
                                    <p:animEffect transition="in" filter="blinds(horizontal)">
                                      <p:cBhvr>
                                        <p:cTn id="58" dur="500"/>
                                        <p:tgtEl>
                                          <p:spTgt spid="132"/>
                                        </p:tgtEl>
                                      </p:cBhvr>
                                    </p:animEffect>
                                  </p:childTnLst>
                                </p:cTn>
                              </p:par>
                              <p:par>
                                <p:cTn id="59" presetID="3" presetClass="entr" presetSubtype="10" fill="hold" grpId="0" nodeType="withEffect">
                                  <p:stCondLst>
                                    <p:cond delay="0"/>
                                  </p:stCondLst>
                                  <p:childTnLst>
                                    <p:set>
                                      <p:cBhvr>
                                        <p:cTn id="60" dur="1" fill="hold">
                                          <p:stCondLst>
                                            <p:cond delay="0"/>
                                          </p:stCondLst>
                                        </p:cTn>
                                        <p:tgtEl>
                                          <p:spTgt spid="133"/>
                                        </p:tgtEl>
                                        <p:attrNameLst>
                                          <p:attrName>style.visibility</p:attrName>
                                        </p:attrNameLst>
                                      </p:cBhvr>
                                      <p:to>
                                        <p:strVal val="visible"/>
                                      </p:to>
                                    </p:set>
                                    <p:animEffect transition="in" filter="blinds(horizontal)">
                                      <p:cBhvr>
                                        <p:cTn id="61" dur="500"/>
                                        <p:tgtEl>
                                          <p:spTgt spid="133"/>
                                        </p:tgtEl>
                                      </p:cBhvr>
                                    </p:animEffect>
                                  </p:childTnLst>
                                </p:cTn>
                              </p:par>
                              <p:par>
                                <p:cTn id="62" presetID="3" presetClass="entr" presetSubtype="10" fill="hold" grpId="0" nodeType="withEffect">
                                  <p:stCondLst>
                                    <p:cond delay="0"/>
                                  </p:stCondLst>
                                  <p:childTnLst>
                                    <p:set>
                                      <p:cBhvr>
                                        <p:cTn id="63" dur="1" fill="hold">
                                          <p:stCondLst>
                                            <p:cond delay="0"/>
                                          </p:stCondLst>
                                        </p:cTn>
                                        <p:tgtEl>
                                          <p:spTgt spid="134"/>
                                        </p:tgtEl>
                                        <p:attrNameLst>
                                          <p:attrName>style.visibility</p:attrName>
                                        </p:attrNameLst>
                                      </p:cBhvr>
                                      <p:to>
                                        <p:strVal val="visible"/>
                                      </p:to>
                                    </p:set>
                                    <p:animEffect transition="in" filter="blinds(horizontal)">
                                      <p:cBhvr>
                                        <p:cTn id="64" dur="500"/>
                                        <p:tgtEl>
                                          <p:spTgt spid="134"/>
                                        </p:tgtEl>
                                      </p:cBhvr>
                                    </p:animEffect>
                                  </p:childTnLst>
                                </p:cTn>
                              </p:par>
                              <p:par>
                                <p:cTn id="65" presetID="3" presetClass="entr" presetSubtype="10" fill="hold" grpId="0" nodeType="withEffect">
                                  <p:stCondLst>
                                    <p:cond delay="0"/>
                                  </p:stCondLst>
                                  <p:childTnLst>
                                    <p:set>
                                      <p:cBhvr>
                                        <p:cTn id="66" dur="1" fill="hold">
                                          <p:stCondLst>
                                            <p:cond delay="0"/>
                                          </p:stCondLst>
                                        </p:cTn>
                                        <p:tgtEl>
                                          <p:spTgt spid="135"/>
                                        </p:tgtEl>
                                        <p:attrNameLst>
                                          <p:attrName>style.visibility</p:attrName>
                                        </p:attrNameLst>
                                      </p:cBhvr>
                                      <p:to>
                                        <p:strVal val="visible"/>
                                      </p:to>
                                    </p:set>
                                    <p:animEffect transition="in" filter="blinds(horizontal)">
                                      <p:cBhvr>
                                        <p:cTn id="67" dur="500"/>
                                        <p:tgtEl>
                                          <p:spTgt spid="135"/>
                                        </p:tgtEl>
                                      </p:cBhvr>
                                    </p:animEffect>
                                  </p:childTnLst>
                                </p:cTn>
                              </p:par>
                              <p:par>
                                <p:cTn id="68" presetID="3" presetClass="entr" presetSubtype="10" fill="hold" grpId="0" nodeType="withEffect">
                                  <p:stCondLst>
                                    <p:cond delay="0"/>
                                  </p:stCondLst>
                                  <p:childTnLst>
                                    <p:set>
                                      <p:cBhvr>
                                        <p:cTn id="69" dur="1" fill="hold">
                                          <p:stCondLst>
                                            <p:cond delay="0"/>
                                          </p:stCondLst>
                                        </p:cTn>
                                        <p:tgtEl>
                                          <p:spTgt spid="140"/>
                                        </p:tgtEl>
                                        <p:attrNameLst>
                                          <p:attrName>style.visibility</p:attrName>
                                        </p:attrNameLst>
                                      </p:cBhvr>
                                      <p:to>
                                        <p:strVal val="visible"/>
                                      </p:to>
                                    </p:set>
                                    <p:animEffect transition="in" filter="blinds(horizontal)">
                                      <p:cBhvr>
                                        <p:cTn id="70" dur="500"/>
                                        <p:tgtEl>
                                          <p:spTgt spid="140"/>
                                        </p:tgtEl>
                                      </p:cBhvr>
                                    </p:animEffect>
                                  </p:childTnLst>
                                </p:cTn>
                              </p:par>
                              <p:par>
                                <p:cTn id="71" presetID="3" presetClass="entr" presetSubtype="10" fill="hold" grpId="0" nodeType="withEffect">
                                  <p:stCondLst>
                                    <p:cond delay="0"/>
                                  </p:stCondLst>
                                  <p:childTnLst>
                                    <p:set>
                                      <p:cBhvr>
                                        <p:cTn id="72" dur="1" fill="hold">
                                          <p:stCondLst>
                                            <p:cond delay="0"/>
                                          </p:stCondLst>
                                        </p:cTn>
                                        <p:tgtEl>
                                          <p:spTgt spid="141"/>
                                        </p:tgtEl>
                                        <p:attrNameLst>
                                          <p:attrName>style.visibility</p:attrName>
                                        </p:attrNameLst>
                                      </p:cBhvr>
                                      <p:to>
                                        <p:strVal val="visible"/>
                                      </p:to>
                                    </p:set>
                                    <p:animEffect transition="in" filter="blinds(horizontal)">
                                      <p:cBhvr>
                                        <p:cTn id="73" dur="500"/>
                                        <p:tgtEl>
                                          <p:spTgt spid="141"/>
                                        </p:tgtEl>
                                      </p:cBhvr>
                                    </p:animEffect>
                                  </p:childTnLst>
                                </p:cTn>
                              </p:par>
                              <p:par>
                                <p:cTn id="74" presetID="3" presetClass="entr" presetSubtype="10" fill="hold" grpId="0" nodeType="withEffect">
                                  <p:stCondLst>
                                    <p:cond delay="0"/>
                                  </p:stCondLst>
                                  <p:childTnLst>
                                    <p:set>
                                      <p:cBhvr>
                                        <p:cTn id="75" dur="1" fill="hold">
                                          <p:stCondLst>
                                            <p:cond delay="0"/>
                                          </p:stCondLst>
                                        </p:cTn>
                                        <p:tgtEl>
                                          <p:spTgt spid="142"/>
                                        </p:tgtEl>
                                        <p:attrNameLst>
                                          <p:attrName>style.visibility</p:attrName>
                                        </p:attrNameLst>
                                      </p:cBhvr>
                                      <p:to>
                                        <p:strVal val="visible"/>
                                      </p:to>
                                    </p:set>
                                    <p:animEffect transition="in" filter="blinds(horizontal)">
                                      <p:cBhvr>
                                        <p:cTn id="76" dur="500"/>
                                        <p:tgtEl>
                                          <p:spTgt spid="142"/>
                                        </p:tgtEl>
                                      </p:cBhvr>
                                    </p:animEffect>
                                  </p:childTnLst>
                                </p:cTn>
                              </p:par>
                              <p:par>
                                <p:cTn id="77" presetID="3" presetClass="entr" presetSubtype="10" fill="hold" grpId="0" nodeType="withEffect">
                                  <p:stCondLst>
                                    <p:cond delay="0"/>
                                  </p:stCondLst>
                                  <p:childTnLst>
                                    <p:set>
                                      <p:cBhvr>
                                        <p:cTn id="78" dur="1" fill="hold">
                                          <p:stCondLst>
                                            <p:cond delay="0"/>
                                          </p:stCondLst>
                                        </p:cTn>
                                        <p:tgtEl>
                                          <p:spTgt spid="143"/>
                                        </p:tgtEl>
                                        <p:attrNameLst>
                                          <p:attrName>style.visibility</p:attrName>
                                        </p:attrNameLst>
                                      </p:cBhvr>
                                      <p:to>
                                        <p:strVal val="visible"/>
                                      </p:to>
                                    </p:set>
                                    <p:animEffect transition="in" filter="blinds(horizontal)">
                                      <p:cBhvr>
                                        <p:cTn id="79" dur="500"/>
                                        <p:tgtEl>
                                          <p:spTgt spid="143"/>
                                        </p:tgtEl>
                                      </p:cBhvr>
                                    </p:animEffect>
                                  </p:childTnLst>
                                </p:cTn>
                              </p:par>
                              <p:par>
                                <p:cTn id="80" presetID="3" presetClass="entr" presetSubtype="10" fill="hold" grpId="0" nodeType="withEffect">
                                  <p:stCondLst>
                                    <p:cond delay="0"/>
                                  </p:stCondLst>
                                  <p:childTnLst>
                                    <p:set>
                                      <p:cBhvr>
                                        <p:cTn id="81" dur="1" fill="hold">
                                          <p:stCondLst>
                                            <p:cond delay="0"/>
                                          </p:stCondLst>
                                        </p:cTn>
                                        <p:tgtEl>
                                          <p:spTgt spid="145"/>
                                        </p:tgtEl>
                                        <p:attrNameLst>
                                          <p:attrName>style.visibility</p:attrName>
                                        </p:attrNameLst>
                                      </p:cBhvr>
                                      <p:to>
                                        <p:strVal val="visible"/>
                                      </p:to>
                                    </p:set>
                                    <p:animEffect transition="in" filter="blinds(horizontal)">
                                      <p:cBhvr>
                                        <p:cTn id="82" dur="500"/>
                                        <p:tgtEl>
                                          <p:spTgt spid="145"/>
                                        </p:tgtEl>
                                      </p:cBhvr>
                                    </p:animEffect>
                                  </p:childTnLst>
                                </p:cTn>
                              </p:par>
                              <p:par>
                                <p:cTn id="83" presetID="3" presetClass="entr" presetSubtype="10" fill="hold" grpId="0" nodeType="withEffect">
                                  <p:stCondLst>
                                    <p:cond delay="0"/>
                                  </p:stCondLst>
                                  <p:childTnLst>
                                    <p:set>
                                      <p:cBhvr>
                                        <p:cTn id="84" dur="1" fill="hold">
                                          <p:stCondLst>
                                            <p:cond delay="0"/>
                                          </p:stCondLst>
                                        </p:cTn>
                                        <p:tgtEl>
                                          <p:spTgt spid="146"/>
                                        </p:tgtEl>
                                        <p:attrNameLst>
                                          <p:attrName>style.visibility</p:attrName>
                                        </p:attrNameLst>
                                      </p:cBhvr>
                                      <p:to>
                                        <p:strVal val="visible"/>
                                      </p:to>
                                    </p:set>
                                    <p:animEffect transition="in" filter="blinds(horizontal)">
                                      <p:cBhvr>
                                        <p:cTn id="85" dur="500"/>
                                        <p:tgtEl>
                                          <p:spTgt spid="146"/>
                                        </p:tgtEl>
                                      </p:cBhvr>
                                    </p:animEffect>
                                  </p:childTnLst>
                                </p:cTn>
                              </p:par>
                              <p:par>
                                <p:cTn id="86" presetID="3" presetClass="entr" presetSubtype="10" fill="hold" grpId="0" nodeType="withEffect">
                                  <p:stCondLst>
                                    <p:cond delay="0"/>
                                  </p:stCondLst>
                                  <p:childTnLst>
                                    <p:set>
                                      <p:cBhvr>
                                        <p:cTn id="87" dur="1" fill="hold">
                                          <p:stCondLst>
                                            <p:cond delay="0"/>
                                          </p:stCondLst>
                                        </p:cTn>
                                        <p:tgtEl>
                                          <p:spTgt spid="147"/>
                                        </p:tgtEl>
                                        <p:attrNameLst>
                                          <p:attrName>style.visibility</p:attrName>
                                        </p:attrNameLst>
                                      </p:cBhvr>
                                      <p:to>
                                        <p:strVal val="visible"/>
                                      </p:to>
                                    </p:set>
                                    <p:animEffect transition="in" filter="blinds(horizontal)">
                                      <p:cBhvr>
                                        <p:cTn id="88" dur="500"/>
                                        <p:tgtEl>
                                          <p:spTgt spid="147"/>
                                        </p:tgtEl>
                                      </p:cBhvr>
                                    </p:animEffect>
                                  </p:childTnLst>
                                </p:cTn>
                              </p:par>
                              <p:par>
                                <p:cTn id="89" presetID="3" presetClass="entr" presetSubtype="10" fill="hold" grpId="0" nodeType="withEffect">
                                  <p:stCondLst>
                                    <p:cond delay="0"/>
                                  </p:stCondLst>
                                  <p:childTnLst>
                                    <p:set>
                                      <p:cBhvr>
                                        <p:cTn id="90" dur="1" fill="hold">
                                          <p:stCondLst>
                                            <p:cond delay="0"/>
                                          </p:stCondLst>
                                        </p:cTn>
                                        <p:tgtEl>
                                          <p:spTgt spid="148"/>
                                        </p:tgtEl>
                                        <p:attrNameLst>
                                          <p:attrName>style.visibility</p:attrName>
                                        </p:attrNameLst>
                                      </p:cBhvr>
                                      <p:to>
                                        <p:strVal val="visible"/>
                                      </p:to>
                                    </p:set>
                                    <p:animEffect transition="in" filter="blinds(horizontal)">
                                      <p:cBhvr>
                                        <p:cTn id="91" dur="500"/>
                                        <p:tgtEl>
                                          <p:spTgt spid="148"/>
                                        </p:tgtEl>
                                      </p:cBhvr>
                                    </p:animEffect>
                                  </p:childTnLst>
                                </p:cTn>
                              </p:par>
                              <p:par>
                                <p:cTn id="92" presetID="3" presetClass="entr" presetSubtype="10" fill="hold" grpId="0" nodeType="withEffect">
                                  <p:stCondLst>
                                    <p:cond delay="0"/>
                                  </p:stCondLst>
                                  <p:childTnLst>
                                    <p:set>
                                      <p:cBhvr>
                                        <p:cTn id="93" dur="1" fill="hold">
                                          <p:stCondLst>
                                            <p:cond delay="0"/>
                                          </p:stCondLst>
                                        </p:cTn>
                                        <p:tgtEl>
                                          <p:spTgt spid="149"/>
                                        </p:tgtEl>
                                        <p:attrNameLst>
                                          <p:attrName>style.visibility</p:attrName>
                                        </p:attrNameLst>
                                      </p:cBhvr>
                                      <p:to>
                                        <p:strVal val="visible"/>
                                      </p:to>
                                    </p:set>
                                    <p:animEffect transition="in" filter="blinds(horizontal)">
                                      <p:cBhvr>
                                        <p:cTn id="94" dur="500"/>
                                        <p:tgtEl>
                                          <p:spTgt spid="149"/>
                                        </p:tgtEl>
                                      </p:cBhvr>
                                    </p:animEffect>
                                  </p:childTnLst>
                                </p:cTn>
                              </p:par>
                              <p:par>
                                <p:cTn id="95" presetID="3" presetClass="entr" presetSubtype="10" fill="hold" grpId="0" nodeType="withEffect">
                                  <p:stCondLst>
                                    <p:cond delay="0"/>
                                  </p:stCondLst>
                                  <p:childTnLst>
                                    <p:set>
                                      <p:cBhvr>
                                        <p:cTn id="96" dur="1" fill="hold">
                                          <p:stCondLst>
                                            <p:cond delay="0"/>
                                          </p:stCondLst>
                                        </p:cTn>
                                        <p:tgtEl>
                                          <p:spTgt spid="150"/>
                                        </p:tgtEl>
                                        <p:attrNameLst>
                                          <p:attrName>style.visibility</p:attrName>
                                        </p:attrNameLst>
                                      </p:cBhvr>
                                      <p:to>
                                        <p:strVal val="visible"/>
                                      </p:to>
                                    </p:set>
                                    <p:animEffect transition="in" filter="blinds(horizontal)">
                                      <p:cBhvr>
                                        <p:cTn id="97" dur="500"/>
                                        <p:tgtEl>
                                          <p:spTgt spid="150"/>
                                        </p:tgtEl>
                                      </p:cBhvr>
                                    </p:animEffect>
                                  </p:childTnLst>
                                </p:cTn>
                              </p:par>
                              <p:par>
                                <p:cTn id="98" presetID="3" presetClass="entr" presetSubtype="10" fill="hold" grpId="0" nodeType="withEffect">
                                  <p:stCondLst>
                                    <p:cond delay="0"/>
                                  </p:stCondLst>
                                  <p:childTnLst>
                                    <p:set>
                                      <p:cBhvr>
                                        <p:cTn id="99" dur="1" fill="hold">
                                          <p:stCondLst>
                                            <p:cond delay="0"/>
                                          </p:stCondLst>
                                        </p:cTn>
                                        <p:tgtEl>
                                          <p:spTgt spid="151"/>
                                        </p:tgtEl>
                                        <p:attrNameLst>
                                          <p:attrName>style.visibility</p:attrName>
                                        </p:attrNameLst>
                                      </p:cBhvr>
                                      <p:to>
                                        <p:strVal val="visible"/>
                                      </p:to>
                                    </p:set>
                                    <p:animEffect transition="in" filter="blinds(horizontal)">
                                      <p:cBhvr>
                                        <p:cTn id="100" dur="500"/>
                                        <p:tgtEl>
                                          <p:spTgt spid="151"/>
                                        </p:tgtEl>
                                      </p:cBhvr>
                                    </p:animEffect>
                                  </p:childTnLst>
                                </p:cTn>
                              </p:par>
                              <p:par>
                                <p:cTn id="101" presetID="3" presetClass="entr" presetSubtype="10" fill="hold" grpId="0" nodeType="withEffect">
                                  <p:stCondLst>
                                    <p:cond delay="0"/>
                                  </p:stCondLst>
                                  <p:childTnLst>
                                    <p:set>
                                      <p:cBhvr>
                                        <p:cTn id="102" dur="1" fill="hold">
                                          <p:stCondLst>
                                            <p:cond delay="0"/>
                                          </p:stCondLst>
                                        </p:cTn>
                                        <p:tgtEl>
                                          <p:spTgt spid="152"/>
                                        </p:tgtEl>
                                        <p:attrNameLst>
                                          <p:attrName>style.visibility</p:attrName>
                                        </p:attrNameLst>
                                      </p:cBhvr>
                                      <p:to>
                                        <p:strVal val="visible"/>
                                      </p:to>
                                    </p:set>
                                    <p:animEffect transition="in" filter="blinds(horizontal)">
                                      <p:cBhvr>
                                        <p:cTn id="103" dur="500"/>
                                        <p:tgtEl>
                                          <p:spTgt spid="152"/>
                                        </p:tgtEl>
                                      </p:cBhvr>
                                    </p:animEffect>
                                  </p:childTnLst>
                                </p:cTn>
                              </p:par>
                              <p:par>
                                <p:cTn id="104" presetID="3" presetClass="entr" presetSubtype="10" fill="hold" grpId="0" nodeType="withEffect">
                                  <p:stCondLst>
                                    <p:cond delay="0"/>
                                  </p:stCondLst>
                                  <p:childTnLst>
                                    <p:set>
                                      <p:cBhvr>
                                        <p:cTn id="105" dur="1" fill="hold">
                                          <p:stCondLst>
                                            <p:cond delay="0"/>
                                          </p:stCondLst>
                                        </p:cTn>
                                        <p:tgtEl>
                                          <p:spTgt spid="153"/>
                                        </p:tgtEl>
                                        <p:attrNameLst>
                                          <p:attrName>style.visibility</p:attrName>
                                        </p:attrNameLst>
                                      </p:cBhvr>
                                      <p:to>
                                        <p:strVal val="visible"/>
                                      </p:to>
                                    </p:set>
                                    <p:animEffect transition="in" filter="blinds(horizontal)">
                                      <p:cBhvr>
                                        <p:cTn id="106" dur="500"/>
                                        <p:tgtEl>
                                          <p:spTgt spid="153"/>
                                        </p:tgtEl>
                                      </p:cBhvr>
                                    </p:animEffect>
                                  </p:childTnLst>
                                </p:cTn>
                              </p:par>
                              <p:par>
                                <p:cTn id="107" presetID="3" presetClass="entr" presetSubtype="10" fill="hold" grpId="0" nodeType="withEffect">
                                  <p:stCondLst>
                                    <p:cond delay="0"/>
                                  </p:stCondLst>
                                  <p:childTnLst>
                                    <p:set>
                                      <p:cBhvr>
                                        <p:cTn id="108" dur="1" fill="hold">
                                          <p:stCondLst>
                                            <p:cond delay="0"/>
                                          </p:stCondLst>
                                        </p:cTn>
                                        <p:tgtEl>
                                          <p:spTgt spid="154"/>
                                        </p:tgtEl>
                                        <p:attrNameLst>
                                          <p:attrName>style.visibility</p:attrName>
                                        </p:attrNameLst>
                                      </p:cBhvr>
                                      <p:to>
                                        <p:strVal val="visible"/>
                                      </p:to>
                                    </p:set>
                                    <p:animEffect transition="in" filter="blinds(horizontal)">
                                      <p:cBhvr>
                                        <p:cTn id="109" dur="500"/>
                                        <p:tgtEl>
                                          <p:spTgt spid="154"/>
                                        </p:tgtEl>
                                      </p:cBhvr>
                                    </p:animEffect>
                                  </p:childTnLst>
                                </p:cTn>
                              </p:par>
                              <p:par>
                                <p:cTn id="110" presetID="3" presetClass="entr" presetSubtype="10" fill="hold" grpId="0" nodeType="withEffect">
                                  <p:stCondLst>
                                    <p:cond delay="0"/>
                                  </p:stCondLst>
                                  <p:childTnLst>
                                    <p:set>
                                      <p:cBhvr>
                                        <p:cTn id="111" dur="1" fill="hold">
                                          <p:stCondLst>
                                            <p:cond delay="0"/>
                                          </p:stCondLst>
                                        </p:cTn>
                                        <p:tgtEl>
                                          <p:spTgt spid="155"/>
                                        </p:tgtEl>
                                        <p:attrNameLst>
                                          <p:attrName>style.visibility</p:attrName>
                                        </p:attrNameLst>
                                      </p:cBhvr>
                                      <p:to>
                                        <p:strVal val="visible"/>
                                      </p:to>
                                    </p:set>
                                    <p:animEffect transition="in" filter="blinds(horizontal)">
                                      <p:cBhvr>
                                        <p:cTn id="112" dur="500"/>
                                        <p:tgtEl>
                                          <p:spTgt spid="155"/>
                                        </p:tgtEl>
                                      </p:cBhvr>
                                    </p:animEffect>
                                  </p:childTnLst>
                                </p:cTn>
                              </p:par>
                              <p:par>
                                <p:cTn id="113" presetID="3" presetClass="entr" presetSubtype="10" fill="hold" grpId="0" nodeType="withEffect">
                                  <p:stCondLst>
                                    <p:cond delay="0"/>
                                  </p:stCondLst>
                                  <p:childTnLst>
                                    <p:set>
                                      <p:cBhvr>
                                        <p:cTn id="114" dur="1" fill="hold">
                                          <p:stCondLst>
                                            <p:cond delay="0"/>
                                          </p:stCondLst>
                                        </p:cTn>
                                        <p:tgtEl>
                                          <p:spTgt spid="156"/>
                                        </p:tgtEl>
                                        <p:attrNameLst>
                                          <p:attrName>style.visibility</p:attrName>
                                        </p:attrNameLst>
                                      </p:cBhvr>
                                      <p:to>
                                        <p:strVal val="visible"/>
                                      </p:to>
                                    </p:set>
                                    <p:animEffect transition="in" filter="blinds(horizontal)">
                                      <p:cBhvr>
                                        <p:cTn id="115" dur="500"/>
                                        <p:tgtEl>
                                          <p:spTgt spid="156"/>
                                        </p:tgtEl>
                                      </p:cBhvr>
                                    </p:animEffect>
                                  </p:childTnLst>
                                </p:cTn>
                              </p:par>
                              <p:par>
                                <p:cTn id="116" presetID="3" presetClass="entr" presetSubtype="10" fill="hold" grpId="0" nodeType="withEffect">
                                  <p:stCondLst>
                                    <p:cond delay="0"/>
                                  </p:stCondLst>
                                  <p:childTnLst>
                                    <p:set>
                                      <p:cBhvr>
                                        <p:cTn id="117" dur="1" fill="hold">
                                          <p:stCondLst>
                                            <p:cond delay="0"/>
                                          </p:stCondLst>
                                        </p:cTn>
                                        <p:tgtEl>
                                          <p:spTgt spid="157"/>
                                        </p:tgtEl>
                                        <p:attrNameLst>
                                          <p:attrName>style.visibility</p:attrName>
                                        </p:attrNameLst>
                                      </p:cBhvr>
                                      <p:to>
                                        <p:strVal val="visible"/>
                                      </p:to>
                                    </p:set>
                                    <p:animEffect transition="in" filter="blinds(horizontal)">
                                      <p:cBhvr>
                                        <p:cTn id="118" dur="500"/>
                                        <p:tgtEl>
                                          <p:spTgt spid="157"/>
                                        </p:tgtEl>
                                      </p:cBhvr>
                                    </p:animEffect>
                                  </p:childTnLst>
                                </p:cTn>
                              </p:par>
                              <p:par>
                                <p:cTn id="119" presetID="3" presetClass="entr" presetSubtype="10" fill="hold" grpId="0" nodeType="withEffect">
                                  <p:stCondLst>
                                    <p:cond delay="0"/>
                                  </p:stCondLst>
                                  <p:childTnLst>
                                    <p:set>
                                      <p:cBhvr>
                                        <p:cTn id="120" dur="1" fill="hold">
                                          <p:stCondLst>
                                            <p:cond delay="0"/>
                                          </p:stCondLst>
                                        </p:cTn>
                                        <p:tgtEl>
                                          <p:spTgt spid="158"/>
                                        </p:tgtEl>
                                        <p:attrNameLst>
                                          <p:attrName>style.visibility</p:attrName>
                                        </p:attrNameLst>
                                      </p:cBhvr>
                                      <p:to>
                                        <p:strVal val="visible"/>
                                      </p:to>
                                    </p:set>
                                    <p:animEffect transition="in" filter="blinds(horizontal)">
                                      <p:cBhvr>
                                        <p:cTn id="121" dur="500"/>
                                        <p:tgtEl>
                                          <p:spTgt spid="158"/>
                                        </p:tgtEl>
                                      </p:cBhvr>
                                    </p:animEffect>
                                  </p:childTnLst>
                                </p:cTn>
                              </p:par>
                              <p:par>
                                <p:cTn id="122" presetID="3" presetClass="entr" presetSubtype="10" fill="hold" nodeType="withEffect">
                                  <p:stCondLst>
                                    <p:cond delay="0"/>
                                  </p:stCondLst>
                                  <p:childTnLst>
                                    <p:set>
                                      <p:cBhvr>
                                        <p:cTn id="123" dur="1" fill="hold">
                                          <p:stCondLst>
                                            <p:cond delay="0"/>
                                          </p:stCondLst>
                                        </p:cTn>
                                        <p:tgtEl>
                                          <p:spTgt spid="204"/>
                                        </p:tgtEl>
                                        <p:attrNameLst>
                                          <p:attrName>style.visibility</p:attrName>
                                        </p:attrNameLst>
                                      </p:cBhvr>
                                      <p:to>
                                        <p:strVal val="visible"/>
                                      </p:to>
                                    </p:set>
                                    <p:animEffect transition="in" filter="blinds(horizontal)">
                                      <p:cBhvr>
                                        <p:cTn id="124" dur="500"/>
                                        <p:tgtEl>
                                          <p:spTgt spid="204"/>
                                        </p:tgtEl>
                                      </p:cBhvr>
                                    </p:animEffect>
                                  </p:childTnLst>
                                </p:cTn>
                              </p:par>
                              <p:par>
                                <p:cTn id="125" presetID="3" presetClass="entr" presetSubtype="10" fill="hold" grpId="0" nodeType="withEffect">
                                  <p:stCondLst>
                                    <p:cond delay="0"/>
                                  </p:stCondLst>
                                  <p:childTnLst>
                                    <p:set>
                                      <p:cBhvr>
                                        <p:cTn id="126" dur="1" fill="hold">
                                          <p:stCondLst>
                                            <p:cond delay="0"/>
                                          </p:stCondLst>
                                        </p:cTn>
                                        <p:tgtEl>
                                          <p:spTgt spid="54"/>
                                        </p:tgtEl>
                                        <p:attrNameLst>
                                          <p:attrName>style.visibility</p:attrName>
                                        </p:attrNameLst>
                                      </p:cBhvr>
                                      <p:to>
                                        <p:strVal val="visible"/>
                                      </p:to>
                                    </p:set>
                                    <p:animEffect transition="in" filter="blinds(horizontal)">
                                      <p:cBhvr>
                                        <p:cTn id="127" dur="500"/>
                                        <p:tgtEl>
                                          <p:spTgt spid="54"/>
                                        </p:tgtEl>
                                      </p:cBhvr>
                                    </p:animEffect>
                                  </p:childTnLst>
                                </p:cTn>
                              </p:par>
                              <p:par>
                                <p:cTn id="128" presetID="3" presetClass="entr" presetSubtype="10" fill="hold" grpId="0" nodeType="withEffect">
                                  <p:stCondLst>
                                    <p:cond delay="0"/>
                                  </p:stCondLst>
                                  <p:childTnLst>
                                    <p:set>
                                      <p:cBhvr>
                                        <p:cTn id="129" dur="1" fill="hold">
                                          <p:stCondLst>
                                            <p:cond delay="0"/>
                                          </p:stCondLst>
                                        </p:cTn>
                                        <p:tgtEl>
                                          <p:spTgt spid="55"/>
                                        </p:tgtEl>
                                        <p:attrNameLst>
                                          <p:attrName>style.visibility</p:attrName>
                                        </p:attrNameLst>
                                      </p:cBhvr>
                                      <p:to>
                                        <p:strVal val="visible"/>
                                      </p:to>
                                    </p:set>
                                    <p:animEffect transition="in" filter="blinds(horizontal)">
                                      <p:cBhvr>
                                        <p:cTn id="130"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animBg="1"/>
      <p:bldP spid="93" grpId="0"/>
      <p:bldP spid="94" grpId="0" animBg="1"/>
      <p:bldP spid="95" grpId="0"/>
      <p:bldP spid="96" grpId="0" animBg="1"/>
      <p:bldP spid="97" grpId="0"/>
      <p:bldP spid="98" grpId="0" animBg="1"/>
      <p:bldP spid="99" grpId="0"/>
      <p:bldP spid="116" grpId="0" animBg="1"/>
      <p:bldP spid="118" grpId="0" animBg="1"/>
      <p:bldP spid="120" grpId="0" animBg="1"/>
      <p:bldP spid="122" grpId="0" animBg="1"/>
      <p:bldP spid="125" grpId="0" animBg="1"/>
      <p:bldP spid="127" grpId="0" animBg="1"/>
      <p:bldP spid="132" grpId="0" animBg="1"/>
      <p:bldP spid="133" grpId="0"/>
      <p:bldP spid="134" grpId="0" animBg="1"/>
      <p:bldP spid="135" grpId="0"/>
      <p:bldP spid="140" grpId="0" animBg="1"/>
      <p:bldP spid="141" grpId="0" animBg="1"/>
      <p:bldP spid="142" grpId="0" animBg="1"/>
      <p:bldP spid="143" grpId="0" animBg="1"/>
      <p:bldP spid="145" grpId="0" animBg="1"/>
      <p:bldP spid="146" grpId="0" animBg="1"/>
      <p:bldP spid="147" grpId="0" animBg="1"/>
      <p:bldP spid="148" grpId="0"/>
      <p:bldP spid="149" grpId="0" animBg="1"/>
      <p:bldP spid="150" grpId="0"/>
      <p:bldP spid="151" grpId="0" animBg="1"/>
      <p:bldP spid="152" grpId="0"/>
      <p:bldP spid="153" grpId="0" animBg="1"/>
      <p:bldP spid="154" grpId="0"/>
      <p:bldP spid="155" grpId="0" animBg="1"/>
      <p:bldP spid="156" grpId="0"/>
      <p:bldP spid="157" grpId="0" animBg="1"/>
      <p:bldP spid="158" grpId="0"/>
      <p:bldP spid="54" grpId="0"/>
      <p:bldP spid="5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
            <a:ext cx="8229600" cy="563562"/>
          </a:xfrm>
        </p:spPr>
        <p:txBody>
          <a:bodyPr/>
          <a:lstStyle/>
          <a:p>
            <a:r>
              <a:rPr lang="en-US" sz="2800" dirty="0"/>
              <a:t>Need for a more Precise Slicing</a:t>
            </a:r>
          </a:p>
        </p:txBody>
      </p:sp>
      <p:sp>
        <p:nvSpPr>
          <p:cNvPr id="5" name="Slide Number Placeholder 4"/>
          <p:cNvSpPr>
            <a:spLocks noGrp="1"/>
          </p:cNvSpPr>
          <p:nvPr>
            <p:ph type="sldNum" sz="quarter" idx="12"/>
          </p:nvPr>
        </p:nvSpPr>
        <p:spPr/>
        <p:txBody>
          <a:bodyPr/>
          <a:lstStyle/>
          <a:p>
            <a:fld id="{919E6677-47B7-46DC-8403-1EACAC47B6FA}" type="slidenum">
              <a:rPr lang="en-US" smtClean="0">
                <a:solidFill>
                  <a:prstClr val="black">
                    <a:tint val="75000"/>
                  </a:prstClr>
                </a:solidFill>
              </a:rPr>
              <a:pPr/>
              <a:t>45</a:t>
            </a:fld>
            <a:endParaRPr lang="en-US" dirty="0">
              <a:solidFill>
                <a:prstClr val="black">
                  <a:tint val="75000"/>
                </a:prstClr>
              </a:solidFill>
            </a:endParaRPr>
          </a:p>
        </p:txBody>
      </p:sp>
      <p:cxnSp>
        <p:nvCxnSpPr>
          <p:cNvPr id="6" name="Straight Connector 5"/>
          <p:cNvCxnSpPr>
            <a:stCxn id="19" idx="4"/>
            <a:endCxn id="28" idx="0"/>
          </p:cNvCxnSpPr>
          <p:nvPr/>
        </p:nvCxnSpPr>
        <p:spPr>
          <a:xfrm rot="5400000">
            <a:off x="2819400" y="3695700"/>
            <a:ext cx="5410200" cy="0"/>
          </a:xfrm>
          <a:prstGeom prst="line">
            <a:avLst/>
          </a:prstGeom>
        </p:spPr>
        <p:style>
          <a:lnRef idx="2">
            <a:schemeClr val="dk1"/>
          </a:lnRef>
          <a:fillRef idx="0">
            <a:schemeClr val="dk1"/>
          </a:fillRef>
          <a:effectRef idx="1">
            <a:schemeClr val="dk1"/>
          </a:effectRef>
          <a:fontRef idx="minor">
            <a:schemeClr val="tx1"/>
          </a:fontRef>
        </p:style>
      </p:cxnSp>
      <p:grpSp>
        <p:nvGrpSpPr>
          <p:cNvPr id="7" name="Group 6"/>
          <p:cNvGrpSpPr/>
          <p:nvPr/>
        </p:nvGrpSpPr>
        <p:grpSpPr>
          <a:xfrm>
            <a:off x="5334000" y="3733800"/>
            <a:ext cx="533400" cy="381000"/>
            <a:chOff x="457200" y="3810000"/>
            <a:chExt cx="533400" cy="381000"/>
          </a:xfrm>
        </p:grpSpPr>
        <p:sp>
          <p:nvSpPr>
            <p:cNvPr id="8" name="Oval 7"/>
            <p:cNvSpPr/>
            <p:nvPr/>
          </p:nvSpPr>
          <p:spPr>
            <a:xfrm>
              <a:off x="457200" y="38100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9" name="TextBox 8"/>
            <p:cNvSpPr txBox="1"/>
            <p:nvPr/>
          </p:nvSpPr>
          <p:spPr>
            <a:xfrm>
              <a:off x="457200" y="38378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10</a:t>
              </a:r>
            </a:p>
          </p:txBody>
        </p:sp>
      </p:grpSp>
      <p:grpSp>
        <p:nvGrpSpPr>
          <p:cNvPr id="10" name="Group 9"/>
          <p:cNvGrpSpPr/>
          <p:nvPr/>
        </p:nvGrpSpPr>
        <p:grpSpPr>
          <a:xfrm>
            <a:off x="5334000" y="4267200"/>
            <a:ext cx="533400" cy="381000"/>
            <a:chOff x="3733800" y="1066800"/>
            <a:chExt cx="533400" cy="381000"/>
          </a:xfrm>
        </p:grpSpPr>
        <p:sp>
          <p:nvSpPr>
            <p:cNvPr id="11" name="Oval 10"/>
            <p:cNvSpPr/>
            <p:nvPr/>
          </p:nvSpPr>
          <p:spPr>
            <a:xfrm>
              <a:off x="3733800" y="10668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12" name="TextBox 11"/>
            <p:cNvSpPr txBox="1"/>
            <p:nvPr/>
          </p:nvSpPr>
          <p:spPr>
            <a:xfrm>
              <a:off x="3733800" y="10946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11</a:t>
              </a:r>
            </a:p>
          </p:txBody>
        </p:sp>
      </p:grpSp>
      <p:grpSp>
        <p:nvGrpSpPr>
          <p:cNvPr id="13" name="Group 12"/>
          <p:cNvGrpSpPr/>
          <p:nvPr/>
        </p:nvGrpSpPr>
        <p:grpSpPr>
          <a:xfrm>
            <a:off x="5334000" y="4800600"/>
            <a:ext cx="533400" cy="381000"/>
            <a:chOff x="4267200" y="1066800"/>
            <a:chExt cx="533400" cy="381000"/>
          </a:xfrm>
        </p:grpSpPr>
        <p:sp>
          <p:nvSpPr>
            <p:cNvPr id="14" name="Oval 13"/>
            <p:cNvSpPr/>
            <p:nvPr/>
          </p:nvSpPr>
          <p:spPr>
            <a:xfrm>
              <a:off x="4267200" y="10668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15" name="TextBox 14"/>
            <p:cNvSpPr txBox="1"/>
            <p:nvPr/>
          </p:nvSpPr>
          <p:spPr>
            <a:xfrm>
              <a:off x="4267200" y="10946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12</a:t>
              </a:r>
            </a:p>
          </p:txBody>
        </p:sp>
      </p:grpSp>
      <p:grpSp>
        <p:nvGrpSpPr>
          <p:cNvPr id="16" name="Group 15"/>
          <p:cNvGrpSpPr/>
          <p:nvPr/>
        </p:nvGrpSpPr>
        <p:grpSpPr>
          <a:xfrm>
            <a:off x="5334000" y="5334000"/>
            <a:ext cx="533400" cy="381000"/>
            <a:chOff x="4800600" y="1066800"/>
            <a:chExt cx="533400" cy="381000"/>
          </a:xfrm>
        </p:grpSpPr>
        <p:sp>
          <p:nvSpPr>
            <p:cNvPr id="17" name="Oval 16"/>
            <p:cNvSpPr/>
            <p:nvPr/>
          </p:nvSpPr>
          <p:spPr>
            <a:xfrm>
              <a:off x="4800600" y="10668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18" name="TextBox 17"/>
            <p:cNvSpPr txBox="1"/>
            <p:nvPr/>
          </p:nvSpPr>
          <p:spPr>
            <a:xfrm>
              <a:off x="4800600" y="10946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13</a:t>
              </a:r>
            </a:p>
          </p:txBody>
        </p:sp>
      </p:grpSp>
      <p:sp>
        <p:nvSpPr>
          <p:cNvPr id="19" name="Oval 18"/>
          <p:cNvSpPr/>
          <p:nvPr/>
        </p:nvSpPr>
        <p:spPr>
          <a:xfrm>
            <a:off x="5334000" y="6096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1</a:t>
            </a:r>
          </a:p>
        </p:txBody>
      </p:sp>
      <p:sp>
        <p:nvSpPr>
          <p:cNvPr id="20" name="Oval 19"/>
          <p:cNvSpPr/>
          <p:nvPr/>
        </p:nvSpPr>
        <p:spPr>
          <a:xfrm>
            <a:off x="5334000" y="16002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5</a:t>
            </a:r>
          </a:p>
        </p:txBody>
      </p:sp>
      <p:sp>
        <p:nvSpPr>
          <p:cNvPr id="21" name="Oval 20"/>
          <p:cNvSpPr/>
          <p:nvPr/>
        </p:nvSpPr>
        <p:spPr>
          <a:xfrm>
            <a:off x="5334000" y="21336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6</a:t>
            </a:r>
          </a:p>
        </p:txBody>
      </p:sp>
      <p:sp>
        <p:nvSpPr>
          <p:cNvPr id="22" name="Oval 21"/>
          <p:cNvSpPr/>
          <p:nvPr/>
        </p:nvSpPr>
        <p:spPr>
          <a:xfrm>
            <a:off x="5334000" y="26670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7</a:t>
            </a:r>
          </a:p>
        </p:txBody>
      </p:sp>
      <p:sp>
        <p:nvSpPr>
          <p:cNvPr id="23" name="Oval 22"/>
          <p:cNvSpPr/>
          <p:nvPr/>
        </p:nvSpPr>
        <p:spPr>
          <a:xfrm>
            <a:off x="5334000" y="32004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8</a:t>
            </a:r>
          </a:p>
        </p:txBody>
      </p:sp>
      <p:grpSp>
        <p:nvGrpSpPr>
          <p:cNvPr id="24" name="Group 23"/>
          <p:cNvGrpSpPr/>
          <p:nvPr/>
        </p:nvGrpSpPr>
        <p:grpSpPr>
          <a:xfrm>
            <a:off x="5334000" y="5867400"/>
            <a:ext cx="533400" cy="381000"/>
            <a:chOff x="5410200" y="1066800"/>
            <a:chExt cx="533400" cy="381000"/>
          </a:xfrm>
        </p:grpSpPr>
        <p:sp>
          <p:nvSpPr>
            <p:cNvPr id="25" name="Oval 24"/>
            <p:cNvSpPr/>
            <p:nvPr/>
          </p:nvSpPr>
          <p:spPr>
            <a:xfrm>
              <a:off x="5410200" y="10668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26" name="TextBox 25"/>
            <p:cNvSpPr txBox="1"/>
            <p:nvPr/>
          </p:nvSpPr>
          <p:spPr>
            <a:xfrm>
              <a:off x="5410200" y="1094600"/>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15</a:t>
              </a:r>
            </a:p>
          </p:txBody>
        </p:sp>
      </p:grpSp>
      <p:sp>
        <p:nvSpPr>
          <p:cNvPr id="28" name="Oval 27"/>
          <p:cNvSpPr/>
          <p:nvPr/>
        </p:nvSpPr>
        <p:spPr>
          <a:xfrm>
            <a:off x="5334000" y="64008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29" name="TextBox 28"/>
          <p:cNvSpPr txBox="1"/>
          <p:nvPr/>
        </p:nvSpPr>
        <p:spPr>
          <a:xfrm>
            <a:off x="5334000" y="64286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16</a:t>
            </a:r>
          </a:p>
        </p:txBody>
      </p:sp>
      <p:graphicFrame>
        <p:nvGraphicFramePr>
          <p:cNvPr id="30" name="Table 29"/>
          <p:cNvGraphicFramePr>
            <a:graphicFrameLocks noGrp="1"/>
          </p:cNvGraphicFramePr>
          <p:nvPr/>
        </p:nvGraphicFramePr>
        <p:xfrm>
          <a:off x="7086600" y="990600"/>
          <a:ext cx="1676400" cy="457200"/>
        </p:xfrm>
        <a:graphic>
          <a:graphicData uri="http://schemas.openxmlformats.org/drawingml/2006/table">
            <a:tbl>
              <a:tblPr firstRow="1" bandRow="1">
                <a:tableStyleId>{5C22544A-7EE6-4342-B048-85BDC9FD1C3A}</a:tableStyleId>
              </a:tblPr>
              <a:tblGrid>
                <a:gridCol w="838200">
                  <a:extLst>
                    <a:ext uri="{9D8B030D-6E8A-4147-A177-3AD203B41FA5}">
                      <a16:colId xmlns:a16="http://schemas.microsoft.com/office/drawing/2014/main" val="20000"/>
                    </a:ext>
                  </a:extLst>
                </a:gridCol>
                <a:gridCol w="838200">
                  <a:extLst>
                    <a:ext uri="{9D8B030D-6E8A-4147-A177-3AD203B41FA5}">
                      <a16:colId xmlns:a16="http://schemas.microsoft.com/office/drawing/2014/main" val="20001"/>
                    </a:ext>
                  </a:extLst>
                </a:gridCol>
              </a:tblGrid>
              <a:tr h="457200">
                <a:tc>
                  <a:txBody>
                    <a:bodyPr/>
                    <a:lstStyle/>
                    <a:p>
                      <a:pPr algn="ctr"/>
                      <a:r>
                        <a:rPr lang="en-US" sz="1400" dirty="0"/>
                        <a:t>2</a:t>
                      </a:r>
                    </a:p>
                  </a:txBody>
                  <a:tcPr>
                    <a:solidFill>
                      <a:srgbClr val="92D050"/>
                    </a:solidFill>
                  </a:tcPr>
                </a:tc>
                <a:tc>
                  <a:txBody>
                    <a:bodyPr/>
                    <a:lstStyle/>
                    <a:p>
                      <a:pPr algn="ctr"/>
                      <a:r>
                        <a:rPr lang="en-US" sz="1400" baseline="0" dirty="0"/>
                        <a:t>  </a:t>
                      </a:r>
                      <a:r>
                        <a:rPr lang="en-US" sz="1400" dirty="0"/>
                        <a:t>7.0</a:t>
                      </a:r>
                    </a:p>
                  </a:txBody>
                  <a:tcPr>
                    <a:solidFill>
                      <a:srgbClr val="92D050"/>
                    </a:solidFill>
                  </a:tcPr>
                </a:tc>
                <a:extLst>
                  <a:ext uri="{0D108BD9-81ED-4DB2-BD59-A6C34878D82A}">
                    <a16:rowId xmlns:a16="http://schemas.microsoft.com/office/drawing/2014/main" val="10000"/>
                  </a:ext>
                </a:extLst>
              </a:tr>
            </a:tbl>
          </a:graphicData>
        </a:graphic>
      </p:graphicFrame>
      <p:sp>
        <p:nvSpPr>
          <p:cNvPr id="31" name="TextBox 30"/>
          <p:cNvSpPr txBox="1"/>
          <p:nvPr/>
        </p:nvSpPr>
        <p:spPr>
          <a:xfrm>
            <a:off x="2895508" y="990600"/>
            <a:ext cx="304892" cy="369332"/>
          </a:xfrm>
          <a:prstGeom prst="rect">
            <a:avLst/>
          </a:prstGeom>
          <a:noFill/>
        </p:spPr>
        <p:txBody>
          <a:bodyPr wrap="none" rtlCol="0">
            <a:spAutoFit/>
          </a:bodyPr>
          <a:lstStyle/>
          <a:p>
            <a:r>
              <a:rPr lang="en-US" dirty="0">
                <a:solidFill>
                  <a:prstClr val="black"/>
                </a:solidFill>
                <a:latin typeface="Calibri"/>
              </a:rPr>
              <a:t>X</a:t>
            </a:r>
          </a:p>
        </p:txBody>
      </p:sp>
      <p:cxnSp>
        <p:nvCxnSpPr>
          <p:cNvPr id="32" name="Straight Connector 31"/>
          <p:cNvCxnSpPr>
            <a:stCxn id="41" idx="4"/>
            <a:endCxn id="48" idx="0"/>
          </p:cNvCxnSpPr>
          <p:nvPr/>
        </p:nvCxnSpPr>
        <p:spPr>
          <a:xfrm rot="5400000">
            <a:off x="3581400" y="3695700"/>
            <a:ext cx="5410200" cy="0"/>
          </a:xfrm>
          <a:prstGeom prst="line">
            <a:avLst/>
          </a:prstGeom>
        </p:spPr>
        <p:style>
          <a:lnRef idx="2">
            <a:schemeClr val="dk1"/>
          </a:lnRef>
          <a:fillRef idx="0">
            <a:schemeClr val="dk1"/>
          </a:fillRef>
          <a:effectRef idx="1">
            <a:schemeClr val="dk1"/>
          </a:effectRef>
          <a:fontRef idx="minor">
            <a:schemeClr val="tx1"/>
          </a:fontRef>
        </p:style>
      </p:cxnSp>
      <p:sp>
        <p:nvSpPr>
          <p:cNvPr id="33" name="Oval 32"/>
          <p:cNvSpPr/>
          <p:nvPr/>
        </p:nvSpPr>
        <p:spPr>
          <a:xfrm>
            <a:off x="6096000" y="3733800"/>
            <a:ext cx="381000" cy="381000"/>
          </a:xfrm>
          <a:prstGeom prst="ellipse">
            <a:avLst/>
          </a:prstGeom>
          <a:solidFill>
            <a:srgbClr val="A4D76B"/>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34" name="TextBox 33"/>
          <p:cNvSpPr txBox="1"/>
          <p:nvPr/>
        </p:nvSpPr>
        <p:spPr>
          <a:xfrm>
            <a:off x="6096000" y="37616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10</a:t>
            </a:r>
          </a:p>
        </p:txBody>
      </p:sp>
      <p:sp>
        <p:nvSpPr>
          <p:cNvPr id="35" name="Oval 34"/>
          <p:cNvSpPr/>
          <p:nvPr/>
        </p:nvSpPr>
        <p:spPr>
          <a:xfrm>
            <a:off x="6096000" y="4267200"/>
            <a:ext cx="381000" cy="381000"/>
          </a:xfrm>
          <a:prstGeom prst="ellipse">
            <a:avLst/>
          </a:prstGeom>
          <a:solidFill>
            <a:srgbClr val="A4D76B"/>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36" name="TextBox 35"/>
          <p:cNvSpPr txBox="1"/>
          <p:nvPr/>
        </p:nvSpPr>
        <p:spPr>
          <a:xfrm>
            <a:off x="6096000" y="42950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11</a:t>
            </a:r>
          </a:p>
        </p:txBody>
      </p:sp>
      <p:sp>
        <p:nvSpPr>
          <p:cNvPr id="37" name="Oval 36"/>
          <p:cNvSpPr/>
          <p:nvPr/>
        </p:nvSpPr>
        <p:spPr>
          <a:xfrm>
            <a:off x="6096000" y="4800600"/>
            <a:ext cx="381000" cy="381000"/>
          </a:xfrm>
          <a:prstGeom prst="ellipse">
            <a:avLst/>
          </a:prstGeom>
          <a:solidFill>
            <a:srgbClr val="A4D76B"/>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38" name="TextBox 37"/>
          <p:cNvSpPr txBox="1"/>
          <p:nvPr/>
        </p:nvSpPr>
        <p:spPr>
          <a:xfrm>
            <a:off x="6096000" y="48284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12</a:t>
            </a:r>
          </a:p>
        </p:txBody>
      </p:sp>
      <p:sp>
        <p:nvSpPr>
          <p:cNvPr id="39" name="Oval 38"/>
          <p:cNvSpPr/>
          <p:nvPr/>
        </p:nvSpPr>
        <p:spPr>
          <a:xfrm>
            <a:off x="6096000" y="5334000"/>
            <a:ext cx="381000" cy="381000"/>
          </a:xfrm>
          <a:prstGeom prst="ellipse">
            <a:avLst/>
          </a:prstGeom>
          <a:solidFill>
            <a:srgbClr val="A4D76B"/>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40" name="TextBox 39"/>
          <p:cNvSpPr txBox="1"/>
          <p:nvPr/>
        </p:nvSpPr>
        <p:spPr>
          <a:xfrm>
            <a:off x="6096000" y="53618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13</a:t>
            </a:r>
          </a:p>
        </p:txBody>
      </p:sp>
      <p:sp>
        <p:nvSpPr>
          <p:cNvPr id="41" name="Oval 40"/>
          <p:cNvSpPr/>
          <p:nvPr/>
        </p:nvSpPr>
        <p:spPr>
          <a:xfrm>
            <a:off x="6096000" y="609600"/>
            <a:ext cx="381000" cy="381000"/>
          </a:xfrm>
          <a:prstGeom prst="ellipse">
            <a:avLst/>
          </a:prstGeom>
          <a:solidFill>
            <a:srgbClr val="A4D76B"/>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1</a:t>
            </a:r>
          </a:p>
        </p:txBody>
      </p:sp>
      <p:sp>
        <p:nvSpPr>
          <p:cNvPr id="42" name="Oval 41"/>
          <p:cNvSpPr/>
          <p:nvPr/>
        </p:nvSpPr>
        <p:spPr>
          <a:xfrm>
            <a:off x="6096000" y="1600200"/>
            <a:ext cx="381000" cy="381000"/>
          </a:xfrm>
          <a:prstGeom prst="ellipse">
            <a:avLst/>
          </a:prstGeom>
          <a:solidFill>
            <a:srgbClr val="A4D76B"/>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5</a:t>
            </a:r>
          </a:p>
        </p:txBody>
      </p:sp>
      <p:sp>
        <p:nvSpPr>
          <p:cNvPr id="43" name="Oval 42"/>
          <p:cNvSpPr/>
          <p:nvPr/>
        </p:nvSpPr>
        <p:spPr>
          <a:xfrm>
            <a:off x="6096000" y="2133600"/>
            <a:ext cx="381000" cy="381000"/>
          </a:xfrm>
          <a:prstGeom prst="ellipse">
            <a:avLst/>
          </a:prstGeom>
          <a:solidFill>
            <a:srgbClr val="A4D76B"/>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6</a:t>
            </a:r>
          </a:p>
        </p:txBody>
      </p:sp>
      <p:sp>
        <p:nvSpPr>
          <p:cNvPr id="44" name="Oval 43"/>
          <p:cNvSpPr/>
          <p:nvPr/>
        </p:nvSpPr>
        <p:spPr>
          <a:xfrm>
            <a:off x="6096000" y="2667000"/>
            <a:ext cx="381000" cy="381000"/>
          </a:xfrm>
          <a:prstGeom prst="ellipse">
            <a:avLst/>
          </a:prstGeom>
          <a:solidFill>
            <a:srgbClr val="A4D76B"/>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7</a:t>
            </a:r>
          </a:p>
        </p:txBody>
      </p:sp>
      <p:sp>
        <p:nvSpPr>
          <p:cNvPr id="45" name="Oval 44"/>
          <p:cNvSpPr/>
          <p:nvPr/>
        </p:nvSpPr>
        <p:spPr>
          <a:xfrm>
            <a:off x="6096000" y="3200400"/>
            <a:ext cx="381000" cy="381000"/>
          </a:xfrm>
          <a:prstGeom prst="ellipse">
            <a:avLst/>
          </a:prstGeom>
          <a:solidFill>
            <a:srgbClr val="A4D76B"/>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8</a:t>
            </a:r>
          </a:p>
        </p:txBody>
      </p:sp>
      <p:sp>
        <p:nvSpPr>
          <p:cNvPr id="46" name="Oval 45"/>
          <p:cNvSpPr/>
          <p:nvPr/>
        </p:nvSpPr>
        <p:spPr>
          <a:xfrm>
            <a:off x="6096000" y="5867400"/>
            <a:ext cx="381000" cy="381000"/>
          </a:xfrm>
          <a:prstGeom prst="ellipse">
            <a:avLst/>
          </a:prstGeom>
          <a:solidFill>
            <a:srgbClr val="A4D76B"/>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47" name="TextBox 46"/>
          <p:cNvSpPr txBox="1"/>
          <p:nvPr/>
        </p:nvSpPr>
        <p:spPr>
          <a:xfrm>
            <a:off x="6096000" y="5895200"/>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15</a:t>
            </a:r>
          </a:p>
        </p:txBody>
      </p:sp>
      <p:sp>
        <p:nvSpPr>
          <p:cNvPr id="48" name="Oval 47"/>
          <p:cNvSpPr/>
          <p:nvPr/>
        </p:nvSpPr>
        <p:spPr>
          <a:xfrm>
            <a:off x="6096000" y="6400800"/>
            <a:ext cx="381000" cy="381000"/>
          </a:xfrm>
          <a:prstGeom prst="ellipse">
            <a:avLst/>
          </a:prstGeom>
          <a:solidFill>
            <a:srgbClr val="A4D76B"/>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49" name="TextBox 48"/>
          <p:cNvSpPr txBox="1"/>
          <p:nvPr/>
        </p:nvSpPr>
        <p:spPr>
          <a:xfrm>
            <a:off x="6096000" y="64286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16</a:t>
            </a:r>
          </a:p>
        </p:txBody>
      </p:sp>
      <p:graphicFrame>
        <p:nvGraphicFramePr>
          <p:cNvPr id="50" name="Table 49"/>
          <p:cNvGraphicFramePr>
            <a:graphicFrameLocks noGrp="1"/>
          </p:cNvGraphicFramePr>
          <p:nvPr/>
        </p:nvGraphicFramePr>
        <p:xfrm>
          <a:off x="3200400" y="990600"/>
          <a:ext cx="1676400" cy="457200"/>
        </p:xfrm>
        <a:graphic>
          <a:graphicData uri="http://schemas.openxmlformats.org/drawingml/2006/table">
            <a:tbl>
              <a:tblPr firstRow="1" bandRow="1">
                <a:tableStyleId>{5C22544A-7EE6-4342-B048-85BDC9FD1C3A}</a:tableStyleId>
              </a:tblPr>
              <a:tblGrid>
                <a:gridCol w="838200">
                  <a:extLst>
                    <a:ext uri="{9D8B030D-6E8A-4147-A177-3AD203B41FA5}">
                      <a16:colId xmlns:a16="http://schemas.microsoft.com/office/drawing/2014/main" val="20000"/>
                    </a:ext>
                  </a:extLst>
                </a:gridCol>
                <a:gridCol w="838200">
                  <a:extLst>
                    <a:ext uri="{9D8B030D-6E8A-4147-A177-3AD203B41FA5}">
                      <a16:colId xmlns:a16="http://schemas.microsoft.com/office/drawing/2014/main" val="20001"/>
                    </a:ext>
                  </a:extLst>
                </a:gridCol>
              </a:tblGrid>
              <a:tr h="457200">
                <a:tc>
                  <a:txBody>
                    <a:bodyPr/>
                    <a:lstStyle/>
                    <a:p>
                      <a:pPr algn="ctr"/>
                      <a:r>
                        <a:rPr lang="en-US" sz="1400" b="0" dirty="0">
                          <a:solidFill>
                            <a:schemeClr val="bg1"/>
                          </a:solidFill>
                        </a:rPr>
                        <a:t>1</a:t>
                      </a:r>
                    </a:p>
                  </a:txBody>
                  <a:tcPr>
                    <a:solidFill>
                      <a:schemeClr val="accent6"/>
                    </a:solidFill>
                  </a:tcPr>
                </a:tc>
                <a:tc>
                  <a:txBody>
                    <a:bodyPr/>
                    <a:lstStyle/>
                    <a:p>
                      <a:pPr algn="ctr"/>
                      <a:r>
                        <a:rPr lang="en-US" sz="1400" dirty="0">
                          <a:solidFill>
                            <a:srgbClr val="FF0000"/>
                          </a:solidFill>
                        </a:rPr>
                        <a:t>   </a:t>
                      </a:r>
                      <a:r>
                        <a:rPr lang="en-US" sz="1400" dirty="0">
                          <a:solidFill>
                            <a:schemeClr val="bg1"/>
                          </a:solidFill>
                        </a:rPr>
                        <a:t>8.0</a:t>
                      </a:r>
                    </a:p>
                  </a:txBody>
                  <a:tcPr>
                    <a:solidFill>
                      <a:schemeClr val="accent6"/>
                    </a:solidFill>
                  </a:tcPr>
                </a:tc>
                <a:extLst>
                  <a:ext uri="{0D108BD9-81ED-4DB2-BD59-A6C34878D82A}">
                    <a16:rowId xmlns:a16="http://schemas.microsoft.com/office/drawing/2014/main" val="10000"/>
                  </a:ext>
                </a:extLst>
              </a:tr>
            </a:tbl>
          </a:graphicData>
        </a:graphic>
      </p:graphicFrame>
      <p:sp>
        <p:nvSpPr>
          <p:cNvPr id="51" name="Rectangle 50"/>
          <p:cNvSpPr/>
          <p:nvPr/>
        </p:nvSpPr>
        <p:spPr>
          <a:xfrm>
            <a:off x="5029200" y="1524000"/>
            <a:ext cx="1828800" cy="533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5" name="Oval 54"/>
          <p:cNvSpPr/>
          <p:nvPr/>
        </p:nvSpPr>
        <p:spPr>
          <a:xfrm>
            <a:off x="5334000" y="10668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2</a:t>
            </a:r>
          </a:p>
        </p:txBody>
      </p:sp>
      <p:sp>
        <p:nvSpPr>
          <p:cNvPr id="56" name="Oval 55"/>
          <p:cNvSpPr/>
          <p:nvPr/>
        </p:nvSpPr>
        <p:spPr>
          <a:xfrm>
            <a:off x="6096000" y="1066800"/>
            <a:ext cx="381000" cy="381000"/>
          </a:xfrm>
          <a:prstGeom prst="ellipse">
            <a:avLst/>
          </a:prstGeom>
          <a:solidFill>
            <a:srgbClr val="A4D76B"/>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2</a:t>
            </a:r>
          </a:p>
        </p:txBody>
      </p:sp>
      <p:sp>
        <p:nvSpPr>
          <p:cNvPr id="57" name="TextBox 56"/>
          <p:cNvSpPr txBox="1"/>
          <p:nvPr/>
        </p:nvSpPr>
        <p:spPr>
          <a:xfrm>
            <a:off x="8763000" y="990600"/>
            <a:ext cx="304892" cy="369332"/>
          </a:xfrm>
          <a:prstGeom prst="rect">
            <a:avLst/>
          </a:prstGeom>
          <a:noFill/>
        </p:spPr>
        <p:txBody>
          <a:bodyPr wrap="none" rtlCol="0">
            <a:spAutoFit/>
          </a:bodyPr>
          <a:lstStyle/>
          <a:p>
            <a:r>
              <a:rPr lang="en-US" dirty="0">
                <a:solidFill>
                  <a:prstClr val="black"/>
                </a:solidFill>
                <a:latin typeface="msam10"/>
              </a:rPr>
              <a:t>X</a:t>
            </a:r>
          </a:p>
        </p:txBody>
      </p:sp>
      <p:sp>
        <p:nvSpPr>
          <p:cNvPr id="58" name="Rectangle 57"/>
          <p:cNvSpPr/>
          <p:nvPr/>
        </p:nvSpPr>
        <p:spPr>
          <a:xfrm>
            <a:off x="7010401" y="1600200"/>
            <a:ext cx="3788473" cy="369332"/>
          </a:xfrm>
          <a:prstGeom prst="rect">
            <a:avLst/>
          </a:prstGeom>
        </p:spPr>
        <p:style>
          <a:lnRef idx="2">
            <a:schemeClr val="accent4"/>
          </a:lnRef>
          <a:fillRef idx="1">
            <a:schemeClr val="lt1"/>
          </a:fillRef>
          <a:effectRef idx="0">
            <a:schemeClr val="accent4"/>
          </a:effectRef>
          <a:fontRef idx="minor">
            <a:schemeClr val="dk1"/>
          </a:fontRef>
        </p:style>
        <p:txBody>
          <a:bodyPr wrap="none">
            <a:spAutoFit/>
          </a:bodyPr>
          <a:lstStyle/>
          <a:p>
            <a:r>
              <a:rPr lang="en-US" dirty="0">
                <a:solidFill>
                  <a:prstClr val="black"/>
                </a:solidFill>
              </a:rPr>
              <a:t>Delete from </a:t>
            </a:r>
            <a:r>
              <a:rPr lang="en-US" dirty="0" err="1">
                <a:solidFill>
                  <a:prstClr val="black"/>
                </a:solidFill>
              </a:rPr>
              <a:t>itab</a:t>
            </a:r>
            <a:r>
              <a:rPr lang="en-US" dirty="0">
                <a:solidFill>
                  <a:prstClr val="black"/>
                </a:solidFill>
              </a:rPr>
              <a:t> where year &lt;= 2009</a:t>
            </a:r>
          </a:p>
        </p:txBody>
      </p:sp>
      <p:graphicFrame>
        <p:nvGraphicFramePr>
          <p:cNvPr id="59" name="Table 58"/>
          <p:cNvGraphicFramePr>
            <a:graphicFrameLocks noGrp="1"/>
          </p:cNvGraphicFramePr>
          <p:nvPr/>
        </p:nvGraphicFramePr>
        <p:xfrm>
          <a:off x="2133600" y="2209799"/>
          <a:ext cx="2438400" cy="1828800"/>
        </p:xfrm>
        <a:graphic>
          <a:graphicData uri="http://schemas.openxmlformats.org/drawingml/2006/table">
            <a:tbl>
              <a:tblPr firstRow="1" bandRow="1">
                <a:tableStyleId>{5C22544A-7EE6-4342-B048-85BDC9FD1C3A}</a:tableStyleId>
              </a:tblPr>
              <a:tblGrid>
                <a:gridCol w="609600">
                  <a:extLst>
                    <a:ext uri="{9D8B030D-6E8A-4147-A177-3AD203B41FA5}">
                      <a16:colId xmlns:a16="http://schemas.microsoft.com/office/drawing/2014/main" val="20000"/>
                    </a:ext>
                  </a:extLst>
                </a:gridCol>
                <a:gridCol w="609600">
                  <a:extLst>
                    <a:ext uri="{9D8B030D-6E8A-4147-A177-3AD203B41FA5}">
                      <a16:colId xmlns:a16="http://schemas.microsoft.com/office/drawing/2014/main" val="20001"/>
                    </a:ext>
                  </a:extLst>
                </a:gridCol>
                <a:gridCol w="609600">
                  <a:extLst>
                    <a:ext uri="{9D8B030D-6E8A-4147-A177-3AD203B41FA5}">
                      <a16:colId xmlns:a16="http://schemas.microsoft.com/office/drawing/2014/main" val="20002"/>
                    </a:ext>
                  </a:extLst>
                </a:gridCol>
                <a:gridCol w="609600">
                  <a:extLst>
                    <a:ext uri="{9D8B030D-6E8A-4147-A177-3AD203B41FA5}">
                      <a16:colId xmlns:a16="http://schemas.microsoft.com/office/drawing/2014/main" val="20003"/>
                    </a:ext>
                  </a:extLst>
                </a:gridCol>
              </a:tblGrid>
              <a:tr h="271994">
                <a:tc>
                  <a:txBody>
                    <a:bodyPr/>
                    <a:lstStyle/>
                    <a:p>
                      <a:r>
                        <a:rPr lang="en-US" sz="1200" dirty="0" err="1"/>
                        <a:t>CustId</a:t>
                      </a:r>
                      <a:endParaRPr lang="en-US" sz="1200" dirty="0"/>
                    </a:p>
                  </a:txBody>
                  <a:tcPr/>
                </a:tc>
                <a:tc>
                  <a:txBody>
                    <a:bodyPr/>
                    <a:lstStyle/>
                    <a:p>
                      <a:r>
                        <a:rPr lang="en-US" sz="1200" dirty="0" err="1"/>
                        <a:t>ItemId</a:t>
                      </a:r>
                      <a:endParaRPr lang="en-US" sz="1200" dirty="0"/>
                    </a:p>
                  </a:txBody>
                  <a:tcPr/>
                </a:tc>
                <a:tc>
                  <a:txBody>
                    <a:bodyPr/>
                    <a:lstStyle/>
                    <a:p>
                      <a:r>
                        <a:rPr lang="en-US" sz="1200" dirty="0"/>
                        <a:t>Price</a:t>
                      </a:r>
                    </a:p>
                  </a:txBody>
                  <a:tcPr/>
                </a:tc>
                <a:tc>
                  <a:txBody>
                    <a:bodyPr/>
                    <a:lstStyle/>
                    <a:p>
                      <a:r>
                        <a:rPr lang="en-US" sz="1200" dirty="0"/>
                        <a:t>Year</a:t>
                      </a:r>
                    </a:p>
                  </a:txBody>
                  <a:tcPr/>
                </a:tc>
                <a:extLst>
                  <a:ext uri="{0D108BD9-81ED-4DB2-BD59-A6C34878D82A}">
                    <a16:rowId xmlns:a16="http://schemas.microsoft.com/office/drawing/2014/main" val="10000"/>
                  </a:ext>
                </a:extLst>
              </a:tr>
              <a:tr h="198896">
                <a:tc>
                  <a:txBody>
                    <a:bodyPr/>
                    <a:lstStyle/>
                    <a:p>
                      <a:pPr algn="ctr"/>
                      <a:r>
                        <a:rPr lang="en-US" sz="1400" dirty="0"/>
                        <a:t>1</a:t>
                      </a:r>
                    </a:p>
                  </a:txBody>
                  <a:tcPr/>
                </a:tc>
                <a:tc>
                  <a:txBody>
                    <a:bodyPr/>
                    <a:lstStyle/>
                    <a:p>
                      <a:pPr algn="ctr"/>
                      <a:r>
                        <a:rPr lang="en-US" sz="1400" dirty="0"/>
                        <a:t>Item1</a:t>
                      </a:r>
                    </a:p>
                  </a:txBody>
                  <a:tcPr/>
                </a:tc>
                <a:tc>
                  <a:txBody>
                    <a:bodyPr/>
                    <a:lstStyle/>
                    <a:p>
                      <a:pPr algn="ctr"/>
                      <a:r>
                        <a:rPr lang="en-US" sz="1400" dirty="0"/>
                        <a:t>10.0</a:t>
                      </a:r>
                    </a:p>
                  </a:txBody>
                  <a:tcPr/>
                </a:tc>
                <a:tc>
                  <a:txBody>
                    <a:bodyPr/>
                    <a:lstStyle/>
                    <a:p>
                      <a:pPr algn="ctr"/>
                      <a:r>
                        <a:rPr lang="en-US" sz="1400" b="1" dirty="0"/>
                        <a:t>2009</a:t>
                      </a:r>
                    </a:p>
                  </a:txBody>
                  <a:tcPr/>
                </a:tc>
                <a:extLst>
                  <a:ext uri="{0D108BD9-81ED-4DB2-BD59-A6C34878D82A}">
                    <a16:rowId xmlns:a16="http://schemas.microsoft.com/office/drawing/2014/main" val="10001"/>
                  </a:ext>
                </a:extLst>
              </a:tr>
              <a:tr h="198896">
                <a:tc>
                  <a:txBody>
                    <a:bodyPr/>
                    <a:lstStyle/>
                    <a:p>
                      <a:pPr algn="ctr"/>
                      <a:r>
                        <a:rPr lang="en-US" sz="1400" dirty="0"/>
                        <a:t>1</a:t>
                      </a:r>
                    </a:p>
                  </a:txBody>
                  <a:tcPr>
                    <a:solidFill>
                      <a:srgbClr val="F8A764"/>
                    </a:solidFill>
                  </a:tcPr>
                </a:tc>
                <a:tc>
                  <a:txBody>
                    <a:bodyPr/>
                    <a:lstStyle/>
                    <a:p>
                      <a:pPr algn="ctr"/>
                      <a:r>
                        <a:rPr lang="en-US" sz="1400" dirty="0"/>
                        <a:t>Item2</a:t>
                      </a:r>
                    </a:p>
                  </a:txBody>
                  <a:tcPr>
                    <a:solidFill>
                      <a:srgbClr val="F8A764"/>
                    </a:solidFill>
                  </a:tcPr>
                </a:tc>
                <a:tc>
                  <a:txBody>
                    <a:bodyPr/>
                    <a:lstStyle/>
                    <a:p>
                      <a:pPr algn="ctr"/>
                      <a:r>
                        <a:rPr lang="en-US" sz="1400" dirty="0"/>
                        <a:t>10.0</a:t>
                      </a:r>
                    </a:p>
                  </a:txBody>
                  <a:tcPr>
                    <a:solidFill>
                      <a:srgbClr val="F8A764"/>
                    </a:solidFill>
                  </a:tcPr>
                </a:tc>
                <a:tc>
                  <a:txBody>
                    <a:bodyPr/>
                    <a:lstStyle/>
                    <a:p>
                      <a:pPr algn="ctr"/>
                      <a:r>
                        <a:rPr lang="en-US" sz="1400" dirty="0"/>
                        <a:t>2011</a:t>
                      </a:r>
                    </a:p>
                  </a:txBody>
                  <a:tcPr>
                    <a:solidFill>
                      <a:srgbClr val="F8A764"/>
                    </a:solidFill>
                  </a:tcPr>
                </a:tc>
                <a:extLst>
                  <a:ext uri="{0D108BD9-81ED-4DB2-BD59-A6C34878D82A}">
                    <a16:rowId xmlns:a16="http://schemas.microsoft.com/office/drawing/2014/main" val="10002"/>
                  </a:ext>
                </a:extLst>
              </a:tr>
              <a:tr h="198896">
                <a:tc>
                  <a:txBody>
                    <a:bodyPr/>
                    <a:lstStyle/>
                    <a:p>
                      <a:pPr algn="ctr"/>
                      <a:r>
                        <a:rPr lang="en-US" sz="1400" dirty="0"/>
                        <a:t>2</a:t>
                      </a:r>
                    </a:p>
                  </a:txBody>
                  <a:tcPr>
                    <a:solidFill>
                      <a:srgbClr val="A4D76B"/>
                    </a:solidFill>
                  </a:tcPr>
                </a:tc>
                <a:tc>
                  <a:txBody>
                    <a:bodyPr/>
                    <a:lstStyle/>
                    <a:p>
                      <a:pPr algn="ctr"/>
                      <a:r>
                        <a:rPr lang="en-US" sz="1400" dirty="0"/>
                        <a:t>Item3</a:t>
                      </a:r>
                    </a:p>
                  </a:txBody>
                  <a:tcPr>
                    <a:solidFill>
                      <a:srgbClr val="A4D76B"/>
                    </a:solidFill>
                  </a:tcPr>
                </a:tc>
                <a:tc>
                  <a:txBody>
                    <a:bodyPr/>
                    <a:lstStyle/>
                    <a:p>
                      <a:pPr algn="ctr"/>
                      <a:r>
                        <a:rPr lang="en-US" sz="1400" dirty="0"/>
                        <a:t>10.0</a:t>
                      </a:r>
                    </a:p>
                  </a:txBody>
                  <a:tcPr>
                    <a:solidFill>
                      <a:srgbClr val="A4D76B"/>
                    </a:solidFill>
                  </a:tcPr>
                </a:tc>
                <a:tc>
                  <a:txBody>
                    <a:bodyPr/>
                    <a:lstStyle/>
                    <a:p>
                      <a:pPr algn="ctr"/>
                      <a:r>
                        <a:rPr lang="en-US" sz="1400" dirty="0"/>
                        <a:t>2011</a:t>
                      </a:r>
                    </a:p>
                  </a:txBody>
                  <a:tcPr>
                    <a:solidFill>
                      <a:srgbClr val="A4D76B"/>
                    </a:solidFill>
                  </a:tcPr>
                </a:tc>
                <a:extLst>
                  <a:ext uri="{0D108BD9-81ED-4DB2-BD59-A6C34878D82A}">
                    <a16:rowId xmlns:a16="http://schemas.microsoft.com/office/drawing/2014/main" val="10003"/>
                  </a:ext>
                </a:extLst>
              </a:tr>
            </a:tbl>
          </a:graphicData>
        </a:graphic>
      </p:graphicFrame>
      <p:sp>
        <p:nvSpPr>
          <p:cNvPr id="60" name="Rectangle 59"/>
          <p:cNvSpPr/>
          <p:nvPr/>
        </p:nvSpPr>
        <p:spPr>
          <a:xfrm>
            <a:off x="2133600" y="1905000"/>
            <a:ext cx="1219200" cy="228600"/>
          </a:xfrm>
          <a:prstGeom prst="rect">
            <a:avLst/>
          </a:prstGeom>
          <a:solidFill>
            <a:schemeClr val="tx2">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err="1">
                <a:solidFill>
                  <a:srgbClr val="1F497D"/>
                </a:solidFill>
              </a:rPr>
              <a:t>itab</a:t>
            </a:r>
            <a:r>
              <a:rPr lang="en-US" sz="1200" dirty="0">
                <a:solidFill>
                  <a:srgbClr val="1F497D"/>
                </a:solidFill>
              </a:rPr>
              <a:t> </a:t>
            </a:r>
          </a:p>
        </p:txBody>
      </p:sp>
      <p:sp>
        <p:nvSpPr>
          <p:cNvPr id="62" name="Left Brace 61"/>
          <p:cNvSpPr/>
          <p:nvPr/>
        </p:nvSpPr>
        <p:spPr>
          <a:xfrm>
            <a:off x="4572000" y="2209800"/>
            <a:ext cx="685800" cy="44196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63" name="TextBox 62"/>
          <p:cNvSpPr txBox="1"/>
          <p:nvPr/>
        </p:nvSpPr>
        <p:spPr>
          <a:xfrm>
            <a:off x="3352800" y="4191000"/>
            <a:ext cx="1447800" cy="923330"/>
          </a:xfrm>
          <a:prstGeom prst="rect">
            <a:avLst/>
          </a:prstGeom>
          <a:noFill/>
        </p:spPr>
        <p:txBody>
          <a:bodyPr wrap="square" rtlCol="0">
            <a:spAutoFit/>
          </a:bodyPr>
          <a:lstStyle/>
          <a:p>
            <a:r>
              <a:rPr lang="en-US" dirty="0">
                <a:solidFill>
                  <a:prstClr val="black"/>
                </a:solidFill>
                <a:latin typeface="Calibri"/>
              </a:rPr>
              <a:t>Operation performed for </a:t>
            </a:r>
            <a:r>
              <a:rPr lang="en-US" dirty="0" err="1">
                <a:solidFill>
                  <a:prstClr val="black"/>
                </a:solidFill>
                <a:latin typeface="Calibri"/>
              </a:rPr>
              <a:t>CustId</a:t>
            </a:r>
            <a:r>
              <a:rPr lang="en-US" dirty="0">
                <a:solidFill>
                  <a:prstClr val="black"/>
                </a:solidFill>
                <a:latin typeface="Calibri"/>
              </a:rPr>
              <a:t>=1</a:t>
            </a:r>
          </a:p>
        </p:txBody>
      </p:sp>
      <p:sp>
        <p:nvSpPr>
          <p:cNvPr id="65" name="Right Brace 64"/>
          <p:cNvSpPr/>
          <p:nvPr/>
        </p:nvSpPr>
        <p:spPr>
          <a:xfrm>
            <a:off x="6629400" y="2209800"/>
            <a:ext cx="457200" cy="44196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66" name="TextBox 65"/>
          <p:cNvSpPr txBox="1"/>
          <p:nvPr/>
        </p:nvSpPr>
        <p:spPr>
          <a:xfrm>
            <a:off x="738064" y="4129894"/>
            <a:ext cx="2895600" cy="923330"/>
          </a:xfrm>
          <a:prstGeom prst="rect">
            <a:avLst/>
          </a:prstGeom>
          <a:noFill/>
        </p:spPr>
        <p:txBody>
          <a:bodyPr wrap="square" rtlCol="0">
            <a:spAutoFit/>
          </a:bodyPr>
          <a:lstStyle/>
          <a:p>
            <a:r>
              <a:rPr lang="en-US" dirty="0">
                <a:solidFill>
                  <a:prstClr val="black"/>
                </a:solidFill>
                <a:latin typeface="Calibri"/>
              </a:rPr>
              <a:t>Deletion of 1</a:t>
            </a:r>
            <a:r>
              <a:rPr lang="en-US" baseline="30000" dirty="0">
                <a:solidFill>
                  <a:prstClr val="black"/>
                </a:solidFill>
                <a:latin typeface="Calibri"/>
              </a:rPr>
              <a:t>st</a:t>
            </a:r>
          </a:p>
          <a:p>
            <a:r>
              <a:rPr lang="en-US" dirty="0">
                <a:solidFill>
                  <a:prstClr val="black"/>
                </a:solidFill>
                <a:latin typeface="Calibri"/>
              </a:rPr>
              <a:t> row affects </a:t>
            </a:r>
          </a:p>
          <a:p>
            <a:r>
              <a:rPr lang="en-US" dirty="0">
                <a:solidFill>
                  <a:prstClr val="black"/>
                </a:solidFill>
                <a:latin typeface="Calibri"/>
              </a:rPr>
              <a:t>the incorrect slice</a:t>
            </a:r>
          </a:p>
        </p:txBody>
      </p:sp>
      <p:sp>
        <p:nvSpPr>
          <p:cNvPr id="67" name="TextBox 66"/>
          <p:cNvSpPr txBox="1"/>
          <p:nvPr/>
        </p:nvSpPr>
        <p:spPr>
          <a:xfrm>
            <a:off x="7315200" y="3505201"/>
            <a:ext cx="2895600" cy="646331"/>
          </a:xfrm>
          <a:prstGeom prst="rect">
            <a:avLst/>
          </a:prstGeom>
          <a:noFill/>
        </p:spPr>
        <p:txBody>
          <a:bodyPr wrap="square" rtlCol="0">
            <a:spAutoFit/>
          </a:bodyPr>
          <a:lstStyle/>
          <a:p>
            <a:r>
              <a:rPr lang="en-US" dirty="0">
                <a:solidFill>
                  <a:prstClr val="black"/>
                </a:solidFill>
                <a:latin typeface="Calibri"/>
              </a:rPr>
              <a:t>Deletion of 1</a:t>
            </a:r>
            <a:r>
              <a:rPr lang="en-US" baseline="30000" dirty="0">
                <a:solidFill>
                  <a:prstClr val="black"/>
                </a:solidFill>
                <a:latin typeface="Calibri"/>
              </a:rPr>
              <a:t>st</a:t>
            </a:r>
            <a:r>
              <a:rPr lang="en-US" dirty="0">
                <a:solidFill>
                  <a:prstClr val="black"/>
                </a:solidFill>
                <a:latin typeface="Calibri"/>
              </a:rPr>
              <a:t> row does not affect the correct slice</a:t>
            </a:r>
          </a:p>
        </p:txBody>
      </p:sp>
      <p:sp>
        <p:nvSpPr>
          <p:cNvPr id="68" name="TextBox 67"/>
          <p:cNvSpPr txBox="1"/>
          <p:nvPr/>
        </p:nvSpPr>
        <p:spPr>
          <a:xfrm>
            <a:off x="7239000" y="5257801"/>
            <a:ext cx="2895600" cy="1200329"/>
          </a:xfrm>
          <a:prstGeom prst="rect">
            <a:avLst/>
          </a:prstGeom>
          <a:noFill/>
        </p:spPr>
        <p:txBody>
          <a:bodyPr wrap="square" rtlCol="0">
            <a:spAutoFit/>
          </a:bodyPr>
          <a:lstStyle/>
          <a:p>
            <a:r>
              <a:rPr lang="en-US" dirty="0">
                <a:solidFill>
                  <a:prstClr val="black"/>
                </a:solidFill>
                <a:latin typeface="Calibri"/>
              </a:rPr>
              <a:t>Field-row sensitive slice will over-approximately add the delete statement in both the slices </a:t>
            </a:r>
          </a:p>
        </p:txBody>
      </p:sp>
      <p:sp>
        <p:nvSpPr>
          <p:cNvPr id="69" name="TextBox 68"/>
          <p:cNvSpPr txBox="1"/>
          <p:nvPr/>
        </p:nvSpPr>
        <p:spPr>
          <a:xfrm>
            <a:off x="7162800" y="4191000"/>
            <a:ext cx="1447800" cy="923330"/>
          </a:xfrm>
          <a:prstGeom prst="rect">
            <a:avLst/>
          </a:prstGeom>
          <a:noFill/>
        </p:spPr>
        <p:txBody>
          <a:bodyPr wrap="square" rtlCol="0">
            <a:spAutoFit/>
          </a:bodyPr>
          <a:lstStyle/>
          <a:p>
            <a:r>
              <a:rPr lang="en-US" dirty="0">
                <a:solidFill>
                  <a:prstClr val="black"/>
                </a:solidFill>
                <a:latin typeface="Calibri"/>
              </a:rPr>
              <a:t>Operation performed for </a:t>
            </a:r>
            <a:r>
              <a:rPr lang="en-US" dirty="0" err="1">
                <a:solidFill>
                  <a:prstClr val="black"/>
                </a:solidFill>
                <a:latin typeface="Calibri"/>
              </a:rPr>
              <a:t>CustId</a:t>
            </a:r>
            <a:r>
              <a:rPr lang="en-US" dirty="0">
                <a:solidFill>
                  <a:prstClr val="black"/>
                </a:solidFill>
                <a:latin typeface="Calibri"/>
              </a:rPr>
              <a:t>=2</a:t>
            </a:r>
          </a:p>
        </p:txBody>
      </p:sp>
      <p:cxnSp>
        <p:nvCxnSpPr>
          <p:cNvPr id="70" name="Straight Connector 69"/>
          <p:cNvCxnSpPr/>
          <p:nvPr/>
        </p:nvCxnSpPr>
        <p:spPr>
          <a:xfrm>
            <a:off x="1905000" y="2667000"/>
            <a:ext cx="27432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2071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blinds(horizontal)">
                                      <p:cBhvr>
                                        <p:cTn id="7" dur="500"/>
                                        <p:tgtEl>
                                          <p:spTgt spid="51"/>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8"/>
                                        </p:tgtEl>
                                        <p:attrNameLst>
                                          <p:attrName>style.visibility</p:attrName>
                                        </p:attrNameLst>
                                      </p:cBhvr>
                                      <p:to>
                                        <p:strVal val="visible"/>
                                      </p:to>
                                    </p:set>
                                    <p:animEffect transition="in" filter="blinds(horizontal)">
                                      <p:cBhvr>
                                        <p:cTn id="10" dur="500"/>
                                        <p:tgtEl>
                                          <p:spTgt spid="58"/>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60"/>
                                        </p:tgtEl>
                                        <p:attrNameLst>
                                          <p:attrName>style.visibility</p:attrName>
                                        </p:attrNameLst>
                                      </p:cBhvr>
                                      <p:to>
                                        <p:strVal val="visible"/>
                                      </p:to>
                                    </p:set>
                                    <p:animEffect transition="in" filter="blinds(horizontal)">
                                      <p:cBhvr>
                                        <p:cTn id="13" dur="500"/>
                                        <p:tgtEl>
                                          <p:spTgt spid="60"/>
                                        </p:tgtEl>
                                      </p:cBhvr>
                                    </p:animEffect>
                                  </p:childTnLst>
                                </p:cTn>
                              </p:par>
                              <p:par>
                                <p:cTn id="14" presetID="3" presetClass="entr" presetSubtype="10" fill="hold" nodeType="withEffect">
                                  <p:stCondLst>
                                    <p:cond delay="0"/>
                                  </p:stCondLst>
                                  <p:childTnLst>
                                    <p:set>
                                      <p:cBhvr>
                                        <p:cTn id="15" dur="1" fill="hold">
                                          <p:stCondLst>
                                            <p:cond delay="0"/>
                                          </p:stCondLst>
                                        </p:cTn>
                                        <p:tgtEl>
                                          <p:spTgt spid="59"/>
                                        </p:tgtEl>
                                        <p:attrNameLst>
                                          <p:attrName>style.visibility</p:attrName>
                                        </p:attrNameLst>
                                      </p:cBhvr>
                                      <p:to>
                                        <p:strVal val="visible"/>
                                      </p:to>
                                    </p:set>
                                    <p:animEffect transition="in" filter="blinds(horizontal)">
                                      <p:cBhvr>
                                        <p:cTn id="16" dur="500"/>
                                        <p:tgtEl>
                                          <p:spTgt spid="59"/>
                                        </p:tgtEl>
                                      </p:cBhvr>
                                    </p:animEffect>
                                  </p:childTnLst>
                                </p:cTn>
                              </p:par>
                              <p:par>
                                <p:cTn id="17" presetID="3" presetClass="entr" presetSubtype="10" fill="hold" nodeType="withEffect">
                                  <p:stCondLst>
                                    <p:cond delay="0"/>
                                  </p:stCondLst>
                                  <p:childTnLst>
                                    <p:set>
                                      <p:cBhvr>
                                        <p:cTn id="18" dur="1" fill="hold">
                                          <p:stCondLst>
                                            <p:cond delay="0"/>
                                          </p:stCondLst>
                                        </p:cTn>
                                        <p:tgtEl>
                                          <p:spTgt spid="70"/>
                                        </p:tgtEl>
                                        <p:attrNameLst>
                                          <p:attrName>style.visibility</p:attrName>
                                        </p:attrNameLst>
                                      </p:cBhvr>
                                      <p:to>
                                        <p:strVal val="visible"/>
                                      </p:to>
                                    </p:set>
                                    <p:animEffect transition="in" filter="blinds(horizontal)">
                                      <p:cBhvr>
                                        <p:cTn id="19" dur="500"/>
                                        <p:tgtEl>
                                          <p:spTgt spid="70"/>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63"/>
                                        </p:tgtEl>
                                        <p:attrNameLst>
                                          <p:attrName>style.visibility</p:attrName>
                                        </p:attrNameLst>
                                      </p:cBhvr>
                                      <p:to>
                                        <p:strVal val="visible"/>
                                      </p:to>
                                    </p:set>
                                    <p:animEffect transition="in" filter="blinds(horizontal)">
                                      <p:cBhvr>
                                        <p:cTn id="24" dur="500"/>
                                        <p:tgtEl>
                                          <p:spTgt spid="63"/>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62"/>
                                        </p:tgtEl>
                                        <p:attrNameLst>
                                          <p:attrName>style.visibility</p:attrName>
                                        </p:attrNameLst>
                                      </p:cBhvr>
                                      <p:to>
                                        <p:strVal val="visible"/>
                                      </p:to>
                                    </p:set>
                                    <p:animEffect transition="in" filter="blinds(horizontal)">
                                      <p:cBhvr>
                                        <p:cTn id="27" dur="500"/>
                                        <p:tgtEl>
                                          <p:spTgt spid="62"/>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65"/>
                                        </p:tgtEl>
                                        <p:attrNameLst>
                                          <p:attrName>style.visibility</p:attrName>
                                        </p:attrNameLst>
                                      </p:cBhvr>
                                      <p:to>
                                        <p:strVal val="visible"/>
                                      </p:to>
                                    </p:set>
                                    <p:animEffect transition="in" filter="blinds(horizontal)">
                                      <p:cBhvr>
                                        <p:cTn id="30" dur="500"/>
                                        <p:tgtEl>
                                          <p:spTgt spid="65"/>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69"/>
                                        </p:tgtEl>
                                        <p:attrNameLst>
                                          <p:attrName>style.visibility</p:attrName>
                                        </p:attrNameLst>
                                      </p:cBhvr>
                                      <p:to>
                                        <p:strVal val="visible"/>
                                      </p:to>
                                    </p:set>
                                    <p:animEffect transition="in" filter="blinds(horizontal)">
                                      <p:cBhvr>
                                        <p:cTn id="33" dur="500"/>
                                        <p:tgtEl>
                                          <p:spTgt spid="69"/>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66"/>
                                        </p:tgtEl>
                                        <p:attrNameLst>
                                          <p:attrName>style.visibility</p:attrName>
                                        </p:attrNameLst>
                                      </p:cBhvr>
                                      <p:to>
                                        <p:strVal val="visible"/>
                                      </p:to>
                                    </p:set>
                                    <p:animEffect transition="in" filter="blinds(horizontal)">
                                      <p:cBhvr>
                                        <p:cTn id="38" dur="500"/>
                                        <p:tgtEl>
                                          <p:spTgt spid="66"/>
                                        </p:tgtEl>
                                      </p:cBhvr>
                                    </p:animEffect>
                                  </p:childTnLst>
                                </p:cTn>
                              </p:par>
                              <p:par>
                                <p:cTn id="39" presetID="3" presetClass="entr" presetSubtype="10" fill="hold" grpId="0" nodeType="withEffect">
                                  <p:stCondLst>
                                    <p:cond delay="0"/>
                                  </p:stCondLst>
                                  <p:childTnLst>
                                    <p:set>
                                      <p:cBhvr>
                                        <p:cTn id="40" dur="1" fill="hold">
                                          <p:stCondLst>
                                            <p:cond delay="0"/>
                                          </p:stCondLst>
                                        </p:cTn>
                                        <p:tgtEl>
                                          <p:spTgt spid="67"/>
                                        </p:tgtEl>
                                        <p:attrNameLst>
                                          <p:attrName>style.visibility</p:attrName>
                                        </p:attrNameLst>
                                      </p:cBhvr>
                                      <p:to>
                                        <p:strVal val="visible"/>
                                      </p:to>
                                    </p:set>
                                    <p:animEffect transition="in" filter="blinds(horizontal)">
                                      <p:cBhvr>
                                        <p:cTn id="41" dur="500"/>
                                        <p:tgtEl>
                                          <p:spTgt spid="67"/>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68"/>
                                        </p:tgtEl>
                                        <p:attrNameLst>
                                          <p:attrName>style.visibility</p:attrName>
                                        </p:attrNameLst>
                                      </p:cBhvr>
                                      <p:to>
                                        <p:strVal val="visible"/>
                                      </p:to>
                                    </p:set>
                                    <p:animEffect transition="in" filter="blinds(horizontal)">
                                      <p:cBhvr>
                                        <p:cTn id="46"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58" grpId="0" animBg="1"/>
      <p:bldP spid="60" grpId="0" animBg="1"/>
      <p:bldP spid="62" grpId="0" animBg="1"/>
      <p:bldP spid="63" grpId="0"/>
      <p:bldP spid="65" grpId="0" animBg="1"/>
      <p:bldP spid="66" grpId="0"/>
      <p:bldP spid="67" grpId="0"/>
      <p:bldP spid="68" grpId="0"/>
      <p:bldP spid="69"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919E6677-47B7-46DC-8403-1EACAC47B6FA}" type="slidenum">
              <a:rPr lang="en-US" smtClean="0">
                <a:solidFill>
                  <a:prstClr val="black">
                    <a:tint val="75000"/>
                  </a:prstClr>
                </a:solidFill>
              </a:rPr>
              <a:pPr/>
              <a:t>46</a:t>
            </a:fld>
            <a:endParaRPr lang="en-US">
              <a:solidFill>
                <a:prstClr val="black">
                  <a:tint val="75000"/>
                </a:prstClr>
              </a:solidFill>
            </a:endParaRPr>
          </a:p>
        </p:txBody>
      </p:sp>
      <p:sp>
        <p:nvSpPr>
          <p:cNvPr id="15" name="Freeform 14"/>
          <p:cNvSpPr/>
          <p:nvPr/>
        </p:nvSpPr>
        <p:spPr>
          <a:xfrm>
            <a:off x="3733801" y="2209800"/>
            <a:ext cx="3505200" cy="2362200"/>
          </a:xfrm>
          <a:custGeom>
            <a:avLst/>
            <a:gdLst>
              <a:gd name="connsiteX0" fmla="*/ 0 w 3347762"/>
              <a:gd name="connsiteY0" fmla="*/ 0 h 1413164"/>
              <a:gd name="connsiteX1" fmla="*/ 83128 w 3347762"/>
              <a:gd name="connsiteY1" fmla="*/ 90684 h 1413164"/>
              <a:gd name="connsiteX2" fmla="*/ 181369 w 3347762"/>
              <a:gd name="connsiteY2" fmla="*/ 234268 h 1413164"/>
              <a:gd name="connsiteX3" fmla="*/ 234268 w 3347762"/>
              <a:gd name="connsiteY3" fmla="*/ 324952 h 1413164"/>
              <a:gd name="connsiteX4" fmla="*/ 294724 w 3347762"/>
              <a:gd name="connsiteY4" fmla="*/ 468536 h 1413164"/>
              <a:gd name="connsiteX5" fmla="*/ 362738 w 3347762"/>
              <a:gd name="connsiteY5" fmla="*/ 695246 h 1413164"/>
              <a:gd name="connsiteX6" fmla="*/ 377852 w 3347762"/>
              <a:gd name="connsiteY6" fmla="*/ 982413 h 1413164"/>
              <a:gd name="connsiteX7" fmla="*/ 408080 w 3347762"/>
              <a:gd name="connsiteY7" fmla="*/ 1231795 h 1413164"/>
              <a:gd name="connsiteX8" fmla="*/ 408080 w 3347762"/>
              <a:gd name="connsiteY8" fmla="*/ 1367821 h 1413164"/>
              <a:gd name="connsiteX9" fmla="*/ 408080 w 3347762"/>
              <a:gd name="connsiteY9" fmla="*/ 1413164 h 1413164"/>
              <a:gd name="connsiteX10" fmla="*/ 2833885 w 3347762"/>
              <a:gd name="connsiteY10" fmla="*/ 1413164 h 1413164"/>
              <a:gd name="connsiteX11" fmla="*/ 2826328 w 3347762"/>
              <a:gd name="connsiteY11" fmla="*/ 1201567 h 1413164"/>
              <a:gd name="connsiteX12" fmla="*/ 2826328 w 3347762"/>
              <a:gd name="connsiteY12" fmla="*/ 1095769 h 1413164"/>
              <a:gd name="connsiteX13" fmla="*/ 2841442 w 3347762"/>
              <a:gd name="connsiteY13" fmla="*/ 937071 h 1413164"/>
              <a:gd name="connsiteX14" fmla="*/ 2871670 w 3347762"/>
              <a:gd name="connsiteY14" fmla="*/ 785931 h 1413164"/>
              <a:gd name="connsiteX15" fmla="*/ 2917012 w 3347762"/>
              <a:gd name="connsiteY15" fmla="*/ 627233 h 1413164"/>
              <a:gd name="connsiteX16" fmla="*/ 3000139 w 3347762"/>
              <a:gd name="connsiteY16" fmla="*/ 408079 h 1413164"/>
              <a:gd name="connsiteX17" fmla="*/ 3090824 w 3347762"/>
              <a:gd name="connsiteY17" fmla="*/ 264496 h 1413164"/>
              <a:gd name="connsiteX18" fmla="*/ 3189065 w 3347762"/>
              <a:gd name="connsiteY18" fmla="*/ 204040 h 1413164"/>
              <a:gd name="connsiteX19" fmla="*/ 3347762 w 3347762"/>
              <a:gd name="connsiteY19" fmla="*/ 113355 h 1413164"/>
              <a:gd name="connsiteX20" fmla="*/ 3022810 w 3347762"/>
              <a:gd name="connsiteY20" fmla="*/ 143583 h 1413164"/>
              <a:gd name="connsiteX21" fmla="*/ 2826328 w 3347762"/>
              <a:gd name="connsiteY21" fmla="*/ 181369 h 1413164"/>
              <a:gd name="connsiteX22" fmla="*/ 2652516 w 3347762"/>
              <a:gd name="connsiteY22" fmla="*/ 249382 h 1413164"/>
              <a:gd name="connsiteX23" fmla="*/ 2516490 w 3347762"/>
              <a:gd name="connsiteY23" fmla="*/ 287167 h 1413164"/>
              <a:gd name="connsiteX24" fmla="*/ 2259551 w 3347762"/>
              <a:gd name="connsiteY24" fmla="*/ 136026 h 1413164"/>
              <a:gd name="connsiteX25" fmla="*/ 2168867 w 3347762"/>
              <a:gd name="connsiteY25" fmla="*/ 136026 h 1413164"/>
              <a:gd name="connsiteX26" fmla="*/ 1957270 w 3347762"/>
              <a:gd name="connsiteY26" fmla="*/ 256939 h 1413164"/>
              <a:gd name="connsiteX27" fmla="*/ 1896814 w 3347762"/>
              <a:gd name="connsiteY27" fmla="*/ 294724 h 1413164"/>
              <a:gd name="connsiteX28" fmla="*/ 1738116 w 3347762"/>
              <a:gd name="connsiteY28" fmla="*/ 173812 h 1413164"/>
              <a:gd name="connsiteX29" fmla="*/ 1556747 w 3347762"/>
              <a:gd name="connsiteY29" fmla="*/ 113355 h 1413164"/>
              <a:gd name="connsiteX30" fmla="*/ 1466063 w 3347762"/>
              <a:gd name="connsiteY30" fmla="*/ 120912 h 1413164"/>
              <a:gd name="connsiteX31" fmla="*/ 1254467 w 3347762"/>
              <a:gd name="connsiteY31" fmla="*/ 196483 h 1413164"/>
              <a:gd name="connsiteX32" fmla="*/ 1141111 w 3347762"/>
              <a:gd name="connsiteY32" fmla="*/ 256939 h 1413164"/>
              <a:gd name="connsiteX33" fmla="*/ 1095769 w 3347762"/>
              <a:gd name="connsiteY33" fmla="*/ 287167 h 1413164"/>
              <a:gd name="connsiteX34" fmla="*/ 944628 w 3347762"/>
              <a:gd name="connsiteY34" fmla="*/ 151141 h 1413164"/>
              <a:gd name="connsiteX35" fmla="*/ 891729 w 3347762"/>
              <a:gd name="connsiteY35" fmla="*/ 120912 h 1413164"/>
              <a:gd name="connsiteX36" fmla="*/ 861501 w 3347762"/>
              <a:gd name="connsiteY36" fmla="*/ 90684 h 1413164"/>
              <a:gd name="connsiteX37" fmla="*/ 733032 w 3347762"/>
              <a:gd name="connsiteY37" fmla="*/ 120912 h 1413164"/>
              <a:gd name="connsiteX38" fmla="*/ 642347 w 3347762"/>
              <a:gd name="connsiteY38" fmla="*/ 143583 h 1413164"/>
              <a:gd name="connsiteX39" fmla="*/ 574334 w 3347762"/>
              <a:gd name="connsiteY39" fmla="*/ 188926 h 1413164"/>
              <a:gd name="connsiteX40" fmla="*/ 491207 w 3347762"/>
              <a:gd name="connsiteY40" fmla="*/ 211597 h 1413164"/>
              <a:gd name="connsiteX41" fmla="*/ 355181 w 3347762"/>
              <a:gd name="connsiteY41" fmla="*/ 98241 h 1413164"/>
              <a:gd name="connsiteX42" fmla="*/ 166255 w 3347762"/>
              <a:gd name="connsiteY42" fmla="*/ 60456 h 1413164"/>
              <a:gd name="connsiteX43" fmla="*/ 0 w 3347762"/>
              <a:gd name="connsiteY43" fmla="*/ 0 h 141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347762" h="1413164">
                <a:moveTo>
                  <a:pt x="0" y="0"/>
                </a:moveTo>
                <a:lnTo>
                  <a:pt x="83128" y="90684"/>
                </a:lnTo>
                <a:lnTo>
                  <a:pt x="181369" y="234268"/>
                </a:lnTo>
                <a:lnTo>
                  <a:pt x="234268" y="324952"/>
                </a:lnTo>
                <a:lnTo>
                  <a:pt x="294724" y="468536"/>
                </a:lnTo>
                <a:lnTo>
                  <a:pt x="362738" y="695246"/>
                </a:lnTo>
                <a:lnTo>
                  <a:pt x="377852" y="982413"/>
                </a:lnTo>
                <a:lnTo>
                  <a:pt x="408080" y="1231795"/>
                </a:lnTo>
                <a:lnTo>
                  <a:pt x="408080" y="1367821"/>
                </a:lnTo>
                <a:lnTo>
                  <a:pt x="408080" y="1413164"/>
                </a:lnTo>
                <a:lnTo>
                  <a:pt x="2833885" y="1413164"/>
                </a:lnTo>
                <a:lnTo>
                  <a:pt x="2826328" y="1201567"/>
                </a:lnTo>
                <a:lnTo>
                  <a:pt x="2826328" y="1095769"/>
                </a:lnTo>
                <a:lnTo>
                  <a:pt x="2841442" y="937071"/>
                </a:lnTo>
                <a:lnTo>
                  <a:pt x="2871670" y="785931"/>
                </a:lnTo>
                <a:lnTo>
                  <a:pt x="2917012" y="627233"/>
                </a:lnTo>
                <a:lnTo>
                  <a:pt x="3000139" y="408079"/>
                </a:lnTo>
                <a:lnTo>
                  <a:pt x="3090824" y="264496"/>
                </a:lnTo>
                <a:lnTo>
                  <a:pt x="3189065" y="204040"/>
                </a:lnTo>
                <a:lnTo>
                  <a:pt x="3347762" y="113355"/>
                </a:lnTo>
                <a:lnTo>
                  <a:pt x="3022810" y="143583"/>
                </a:lnTo>
                <a:lnTo>
                  <a:pt x="2826328" y="181369"/>
                </a:lnTo>
                <a:lnTo>
                  <a:pt x="2652516" y="249382"/>
                </a:lnTo>
                <a:lnTo>
                  <a:pt x="2516490" y="287167"/>
                </a:lnTo>
                <a:lnTo>
                  <a:pt x="2259551" y="136026"/>
                </a:lnTo>
                <a:lnTo>
                  <a:pt x="2168867" y="136026"/>
                </a:lnTo>
                <a:lnTo>
                  <a:pt x="1957270" y="256939"/>
                </a:lnTo>
                <a:lnTo>
                  <a:pt x="1896814" y="294724"/>
                </a:lnTo>
                <a:lnTo>
                  <a:pt x="1738116" y="173812"/>
                </a:lnTo>
                <a:lnTo>
                  <a:pt x="1556747" y="113355"/>
                </a:lnTo>
                <a:lnTo>
                  <a:pt x="1466063" y="120912"/>
                </a:lnTo>
                <a:lnTo>
                  <a:pt x="1254467" y="196483"/>
                </a:lnTo>
                <a:lnTo>
                  <a:pt x="1141111" y="256939"/>
                </a:lnTo>
                <a:lnTo>
                  <a:pt x="1095769" y="287167"/>
                </a:lnTo>
                <a:lnTo>
                  <a:pt x="944628" y="151141"/>
                </a:lnTo>
                <a:lnTo>
                  <a:pt x="891729" y="120912"/>
                </a:lnTo>
                <a:lnTo>
                  <a:pt x="861501" y="90684"/>
                </a:lnTo>
                <a:lnTo>
                  <a:pt x="733032" y="120912"/>
                </a:lnTo>
                <a:lnTo>
                  <a:pt x="642347" y="143583"/>
                </a:lnTo>
                <a:lnTo>
                  <a:pt x="574334" y="188926"/>
                </a:lnTo>
                <a:lnTo>
                  <a:pt x="491207" y="211597"/>
                </a:lnTo>
                <a:lnTo>
                  <a:pt x="355181" y="98241"/>
                </a:lnTo>
                <a:lnTo>
                  <a:pt x="166255" y="60456"/>
                </a:lnTo>
                <a:lnTo>
                  <a:pt x="0" y="0"/>
                </a:lnTo>
                <a:close/>
              </a:path>
            </a:pathLst>
          </a:cu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Freeform 15"/>
          <p:cNvSpPr/>
          <p:nvPr/>
        </p:nvSpPr>
        <p:spPr>
          <a:xfrm>
            <a:off x="3581402" y="3810001"/>
            <a:ext cx="3733799" cy="1663805"/>
          </a:xfrm>
          <a:custGeom>
            <a:avLst/>
            <a:gdLst>
              <a:gd name="connsiteX0" fmla="*/ 574334 w 3657600"/>
              <a:gd name="connsiteY0" fmla="*/ 7557 h 1367822"/>
              <a:gd name="connsiteX1" fmla="*/ 574334 w 3657600"/>
              <a:gd name="connsiteY1" fmla="*/ 249382 h 1367822"/>
              <a:gd name="connsiteX2" fmla="*/ 559220 w 3657600"/>
              <a:gd name="connsiteY2" fmla="*/ 430751 h 1367822"/>
              <a:gd name="connsiteX3" fmla="*/ 506321 w 3657600"/>
              <a:gd name="connsiteY3" fmla="*/ 687690 h 1367822"/>
              <a:gd name="connsiteX4" fmla="*/ 400523 w 3657600"/>
              <a:gd name="connsiteY4" fmla="*/ 997528 h 1367822"/>
              <a:gd name="connsiteX5" fmla="*/ 294724 w 3657600"/>
              <a:gd name="connsiteY5" fmla="*/ 1156225 h 1367822"/>
              <a:gd name="connsiteX6" fmla="*/ 173812 w 3657600"/>
              <a:gd name="connsiteY6" fmla="*/ 1262024 h 1367822"/>
              <a:gd name="connsiteX7" fmla="*/ 0 w 3657600"/>
              <a:gd name="connsiteY7" fmla="*/ 1330037 h 1367822"/>
              <a:gd name="connsiteX8" fmla="*/ 423194 w 3657600"/>
              <a:gd name="connsiteY8" fmla="*/ 1307366 h 1367822"/>
              <a:gd name="connsiteX9" fmla="*/ 748146 w 3657600"/>
              <a:gd name="connsiteY9" fmla="*/ 1224238 h 1367822"/>
              <a:gd name="connsiteX10" fmla="*/ 1103326 w 3657600"/>
              <a:gd name="connsiteY10" fmla="*/ 1194010 h 1367822"/>
              <a:gd name="connsiteX11" fmla="*/ 1345151 w 3657600"/>
              <a:gd name="connsiteY11" fmla="*/ 1269581 h 1367822"/>
              <a:gd name="connsiteX12" fmla="*/ 1662546 w 3657600"/>
              <a:gd name="connsiteY12" fmla="*/ 1367822 h 1367822"/>
              <a:gd name="connsiteX13" fmla="*/ 1836357 w 3657600"/>
              <a:gd name="connsiteY13" fmla="*/ 1360265 h 1367822"/>
              <a:gd name="connsiteX14" fmla="*/ 2168866 w 3657600"/>
              <a:gd name="connsiteY14" fmla="*/ 1269581 h 1367822"/>
              <a:gd name="connsiteX15" fmla="*/ 2320007 w 3657600"/>
              <a:gd name="connsiteY15" fmla="*/ 1194010 h 1367822"/>
              <a:gd name="connsiteX16" fmla="*/ 2327564 w 3657600"/>
              <a:gd name="connsiteY16" fmla="*/ 1186453 h 1367822"/>
              <a:gd name="connsiteX17" fmla="*/ 2660073 w 3657600"/>
              <a:gd name="connsiteY17" fmla="*/ 1314923 h 1367822"/>
              <a:gd name="connsiteX18" fmla="*/ 3075709 w 3657600"/>
              <a:gd name="connsiteY18" fmla="*/ 1360265 h 1367822"/>
              <a:gd name="connsiteX19" fmla="*/ 3514017 w 3657600"/>
              <a:gd name="connsiteY19" fmla="*/ 1367822 h 1367822"/>
              <a:gd name="connsiteX20" fmla="*/ 3657600 w 3657600"/>
              <a:gd name="connsiteY20" fmla="*/ 1322480 h 1367822"/>
              <a:gd name="connsiteX21" fmla="*/ 3529131 w 3657600"/>
              <a:gd name="connsiteY21" fmla="*/ 1314923 h 1367822"/>
              <a:gd name="connsiteX22" fmla="*/ 3430890 w 3657600"/>
              <a:gd name="connsiteY22" fmla="*/ 1239353 h 1367822"/>
              <a:gd name="connsiteX23" fmla="*/ 3279749 w 3657600"/>
              <a:gd name="connsiteY23" fmla="*/ 1042870 h 1367822"/>
              <a:gd name="connsiteX24" fmla="*/ 3181508 w 3657600"/>
              <a:gd name="connsiteY24" fmla="*/ 846387 h 1367822"/>
              <a:gd name="connsiteX25" fmla="*/ 3098381 w 3657600"/>
              <a:gd name="connsiteY25" fmla="*/ 528992 h 1367822"/>
              <a:gd name="connsiteX26" fmla="*/ 3060595 w 3657600"/>
              <a:gd name="connsiteY26" fmla="*/ 294724 h 1367822"/>
              <a:gd name="connsiteX27" fmla="*/ 3007696 w 3657600"/>
              <a:gd name="connsiteY27" fmla="*/ 0 h 1367822"/>
              <a:gd name="connsiteX28" fmla="*/ 574334 w 3657600"/>
              <a:gd name="connsiteY28" fmla="*/ 7557 h 1367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57600" h="1367822">
                <a:moveTo>
                  <a:pt x="574334" y="7557"/>
                </a:moveTo>
                <a:lnTo>
                  <a:pt x="574334" y="249382"/>
                </a:lnTo>
                <a:lnTo>
                  <a:pt x="559220" y="430751"/>
                </a:lnTo>
                <a:lnTo>
                  <a:pt x="506321" y="687690"/>
                </a:lnTo>
                <a:lnTo>
                  <a:pt x="400523" y="997528"/>
                </a:lnTo>
                <a:lnTo>
                  <a:pt x="294724" y="1156225"/>
                </a:lnTo>
                <a:lnTo>
                  <a:pt x="173812" y="1262024"/>
                </a:lnTo>
                <a:lnTo>
                  <a:pt x="0" y="1330037"/>
                </a:lnTo>
                <a:lnTo>
                  <a:pt x="423194" y="1307366"/>
                </a:lnTo>
                <a:lnTo>
                  <a:pt x="748146" y="1224238"/>
                </a:lnTo>
                <a:lnTo>
                  <a:pt x="1103326" y="1194010"/>
                </a:lnTo>
                <a:lnTo>
                  <a:pt x="1345151" y="1269581"/>
                </a:lnTo>
                <a:lnTo>
                  <a:pt x="1662546" y="1367822"/>
                </a:lnTo>
                <a:lnTo>
                  <a:pt x="1836357" y="1360265"/>
                </a:lnTo>
                <a:lnTo>
                  <a:pt x="2168866" y="1269581"/>
                </a:lnTo>
                <a:lnTo>
                  <a:pt x="2320007" y="1194010"/>
                </a:lnTo>
                <a:lnTo>
                  <a:pt x="2327564" y="1186453"/>
                </a:lnTo>
                <a:lnTo>
                  <a:pt x="2660073" y="1314923"/>
                </a:lnTo>
                <a:lnTo>
                  <a:pt x="3075709" y="1360265"/>
                </a:lnTo>
                <a:lnTo>
                  <a:pt x="3514017" y="1367822"/>
                </a:lnTo>
                <a:lnTo>
                  <a:pt x="3657600" y="1322480"/>
                </a:lnTo>
                <a:lnTo>
                  <a:pt x="3529131" y="1314923"/>
                </a:lnTo>
                <a:lnTo>
                  <a:pt x="3430890" y="1239353"/>
                </a:lnTo>
                <a:lnTo>
                  <a:pt x="3279749" y="1042870"/>
                </a:lnTo>
                <a:lnTo>
                  <a:pt x="3181508" y="846387"/>
                </a:lnTo>
                <a:lnTo>
                  <a:pt x="3098381" y="528992"/>
                </a:lnTo>
                <a:lnTo>
                  <a:pt x="3060595" y="294724"/>
                </a:lnTo>
                <a:lnTo>
                  <a:pt x="3007696" y="0"/>
                </a:lnTo>
                <a:lnTo>
                  <a:pt x="574334" y="7557"/>
                </a:lnTo>
                <a:close/>
              </a:path>
            </a:pathLst>
          </a:cu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7" name="Rectangle 16"/>
          <p:cNvSpPr/>
          <p:nvPr/>
        </p:nvSpPr>
        <p:spPr>
          <a:xfrm>
            <a:off x="4343401" y="2819400"/>
            <a:ext cx="2286000" cy="914400"/>
          </a:xfrm>
          <a:prstGeom prst="rect">
            <a:avLst/>
          </a:prstGeom>
          <a:no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b="1" dirty="0">
                <a:solidFill>
                  <a:prstClr val="black"/>
                </a:solidFill>
              </a:rPr>
              <a:t>Key-based Slice</a:t>
            </a:r>
            <a:r>
              <a:rPr lang="en-US" dirty="0">
                <a:solidFill>
                  <a:prstClr val="black"/>
                </a:solidFill>
              </a:rPr>
              <a:t> &amp;</a:t>
            </a:r>
          </a:p>
          <a:p>
            <a:pPr algn="ctr"/>
            <a:r>
              <a:rPr lang="en-US" dirty="0">
                <a:solidFill>
                  <a:prstClr val="black"/>
                </a:solidFill>
              </a:rPr>
              <a:t>Sequence differencing</a:t>
            </a:r>
          </a:p>
        </p:txBody>
      </p:sp>
      <p:sp>
        <p:nvSpPr>
          <p:cNvPr id="18" name="TextBox 17"/>
          <p:cNvSpPr txBox="1"/>
          <p:nvPr/>
        </p:nvSpPr>
        <p:spPr>
          <a:xfrm>
            <a:off x="4267201" y="4114800"/>
            <a:ext cx="2473882" cy="923330"/>
          </a:xfrm>
          <a:prstGeom prst="rect">
            <a:avLst/>
          </a:prstGeom>
          <a:noFill/>
        </p:spPr>
        <p:txBody>
          <a:bodyPr wrap="none" rtlCol="0">
            <a:spAutoFit/>
          </a:bodyPr>
          <a:lstStyle/>
          <a:p>
            <a:r>
              <a:rPr lang="en-US" dirty="0">
                <a:solidFill>
                  <a:prstClr val="black"/>
                </a:solidFill>
                <a:latin typeface="Calibri"/>
              </a:rPr>
              <a:t>Field-Row Sensitive Slice</a:t>
            </a:r>
          </a:p>
          <a:p>
            <a:r>
              <a:rPr lang="en-US" dirty="0">
                <a:solidFill>
                  <a:prstClr val="black"/>
                </a:solidFill>
                <a:latin typeface="Calibri"/>
              </a:rPr>
              <a:t> 	&amp;</a:t>
            </a:r>
          </a:p>
          <a:p>
            <a:r>
              <a:rPr lang="en-US" dirty="0">
                <a:solidFill>
                  <a:prstClr val="black"/>
                </a:solidFill>
                <a:latin typeface="Calibri"/>
              </a:rPr>
              <a:t>Sequence differencing</a:t>
            </a:r>
          </a:p>
        </p:txBody>
      </p:sp>
    </p:spTree>
    <p:extLst>
      <p:ext uri="{BB962C8B-B14F-4D97-AF65-F5344CB8AC3E}">
        <p14:creationId xmlns:p14="http://schemas.microsoft.com/office/powerpoint/2010/main" val="37927558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Key-based Slicing</a:t>
            </a:r>
          </a:p>
        </p:txBody>
      </p:sp>
      <p:sp>
        <p:nvSpPr>
          <p:cNvPr id="3" name="Content Placeholder 2"/>
          <p:cNvSpPr>
            <a:spLocks noGrp="1"/>
          </p:cNvSpPr>
          <p:nvPr>
            <p:ph idx="1"/>
          </p:nvPr>
        </p:nvSpPr>
        <p:spPr>
          <a:xfrm>
            <a:off x="1981200" y="1066800"/>
            <a:ext cx="8229600" cy="1371600"/>
          </a:xfrm>
        </p:spPr>
        <p:txBody>
          <a:bodyPr>
            <a:normAutofit fontScale="92500" lnSpcReduction="10000"/>
          </a:bodyPr>
          <a:lstStyle/>
          <a:p>
            <a:r>
              <a:rPr lang="en-US" dirty="0"/>
              <a:t>Observation: In data-centric programs, data are selected based on </a:t>
            </a:r>
          </a:p>
          <a:p>
            <a:pPr lvl="1"/>
            <a:r>
              <a:rPr lang="en-US" dirty="0"/>
              <a:t>Condition on key-fields (where conditions,  at new/end)</a:t>
            </a:r>
          </a:p>
          <a:p>
            <a:pPr lvl="1"/>
            <a:r>
              <a:rPr lang="en-US" dirty="0"/>
              <a:t>In sequence from a table (loop)</a:t>
            </a:r>
          </a:p>
          <a:p>
            <a:pPr lvl="1"/>
            <a:r>
              <a:rPr lang="en-US" dirty="0"/>
              <a:t>Or both (e.g. group-by/order-by)</a:t>
            </a:r>
          </a:p>
          <a:p>
            <a:pPr lvl="1"/>
            <a:endParaRPr lang="en-US" dirty="0"/>
          </a:p>
          <a:p>
            <a:pPr lvl="1"/>
            <a:endParaRPr lang="en-US" dirty="0"/>
          </a:p>
          <a:p>
            <a:pPr lvl="1"/>
            <a:endParaRPr lang="en-US" dirty="0"/>
          </a:p>
          <a:p>
            <a:pPr lvl="1"/>
            <a:endParaRPr lang="en-US" dirty="0"/>
          </a:p>
          <a:p>
            <a:pPr>
              <a:buNone/>
            </a:pPr>
            <a:endParaRPr lang="en-US" dirty="0"/>
          </a:p>
          <a:p>
            <a:pPr>
              <a:buNone/>
            </a:pPr>
            <a:endParaRPr lang="en-US" dirty="0"/>
          </a:p>
          <a:p>
            <a:pPr>
              <a:buNone/>
            </a:pPr>
            <a:endParaRPr lang="en-US" dirty="0"/>
          </a:p>
          <a:p>
            <a:pPr>
              <a:buNone/>
            </a:pPr>
            <a:endParaRPr lang="en-US" dirty="0"/>
          </a:p>
          <a:p>
            <a:endParaRPr lang="en-US" dirty="0"/>
          </a:p>
          <a:p>
            <a:pPr>
              <a:buNone/>
            </a:pPr>
            <a:endParaRPr lang="en-US" dirty="0"/>
          </a:p>
        </p:txBody>
      </p:sp>
      <p:sp>
        <p:nvSpPr>
          <p:cNvPr id="22" name="Slide Number Placeholder 21"/>
          <p:cNvSpPr>
            <a:spLocks noGrp="1"/>
          </p:cNvSpPr>
          <p:nvPr>
            <p:ph type="sldNum" sz="quarter" idx="12"/>
          </p:nvPr>
        </p:nvSpPr>
        <p:spPr/>
        <p:txBody>
          <a:bodyPr/>
          <a:lstStyle/>
          <a:p>
            <a:fld id="{919E6677-47B7-46DC-8403-1EACAC47B6FA}" type="slidenum">
              <a:rPr lang="en-US" smtClean="0">
                <a:solidFill>
                  <a:prstClr val="black">
                    <a:tint val="75000"/>
                  </a:prstClr>
                </a:solidFill>
              </a:rPr>
              <a:pPr/>
              <a:t>47</a:t>
            </a:fld>
            <a:endParaRPr lang="en-US" dirty="0">
              <a:solidFill>
                <a:prstClr val="black">
                  <a:tint val="75000"/>
                </a:prstClr>
              </a:solidFill>
            </a:endParaRPr>
          </a:p>
        </p:txBody>
      </p:sp>
      <p:sp>
        <p:nvSpPr>
          <p:cNvPr id="18" name="Rectangle 17"/>
          <p:cNvSpPr/>
          <p:nvPr/>
        </p:nvSpPr>
        <p:spPr>
          <a:xfrm>
            <a:off x="1676400" y="2667001"/>
            <a:ext cx="4572000" cy="1200329"/>
          </a:xfrm>
          <a:prstGeom prst="rect">
            <a:avLst/>
          </a:prstGeom>
        </p:spPr>
        <p:txBody>
          <a:bodyPr>
            <a:spAutoFit/>
          </a:bodyPr>
          <a:lstStyle/>
          <a:p>
            <a:r>
              <a:rPr lang="en-US" dirty="0">
                <a:solidFill>
                  <a:prstClr val="black"/>
                </a:solidFill>
                <a:latin typeface="Calibri"/>
              </a:rPr>
              <a:t>Key-Value Condition (KV)</a:t>
            </a:r>
          </a:p>
          <a:p>
            <a:pPr lvl="1"/>
            <a:r>
              <a:rPr lang="en-US" dirty="0">
                <a:solidFill>
                  <a:prstClr val="black"/>
                </a:solidFill>
                <a:latin typeface="Calibri"/>
              </a:rPr>
              <a:t>Is satisfied if the data change made by a statement matches the key-values of the elements used in the slice suffix</a:t>
            </a:r>
          </a:p>
        </p:txBody>
      </p:sp>
      <p:sp>
        <p:nvSpPr>
          <p:cNvPr id="21" name="Rectangle 20"/>
          <p:cNvSpPr/>
          <p:nvPr/>
        </p:nvSpPr>
        <p:spPr>
          <a:xfrm>
            <a:off x="6096000" y="2590801"/>
            <a:ext cx="4572000" cy="1200329"/>
          </a:xfrm>
          <a:prstGeom prst="rect">
            <a:avLst/>
          </a:prstGeom>
        </p:spPr>
        <p:txBody>
          <a:bodyPr>
            <a:spAutoFit/>
          </a:bodyPr>
          <a:lstStyle/>
          <a:p>
            <a:r>
              <a:rPr lang="en-US" dirty="0">
                <a:solidFill>
                  <a:prstClr val="black"/>
                </a:solidFill>
                <a:latin typeface="Calibri"/>
              </a:rPr>
              <a:t>Adjacency Condition (ADJ)</a:t>
            </a:r>
          </a:p>
          <a:p>
            <a:pPr lvl="1"/>
            <a:r>
              <a:rPr lang="en-US" dirty="0">
                <a:solidFill>
                  <a:prstClr val="black"/>
                </a:solidFill>
                <a:latin typeface="Calibri"/>
              </a:rPr>
              <a:t>Is satisfied if the change made by a statement is adjacent to/in-between the elements (used in slice suffix) in a table</a:t>
            </a:r>
          </a:p>
        </p:txBody>
      </p:sp>
      <p:graphicFrame>
        <p:nvGraphicFramePr>
          <p:cNvPr id="62" name="Table 61"/>
          <p:cNvGraphicFramePr>
            <a:graphicFrameLocks noGrp="1"/>
          </p:cNvGraphicFramePr>
          <p:nvPr/>
        </p:nvGraphicFramePr>
        <p:xfrm>
          <a:off x="1676400" y="4617720"/>
          <a:ext cx="2362200" cy="1280160"/>
        </p:xfrm>
        <a:graphic>
          <a:graphicData uri="http://schemas.openxmlformats.org/drawingml/2006/table">
            <a:tbl>
              <a:tblPr firstRow="1" bandRow="1">
                <a:tableStyleId>{5C22544A-7EE6-4342-B048-85BDC9FD1C3A}</a:tableStyleId>
              </a:tblPr>
              <a:tblGrid>
                <a:gridCol w="609600">
                  <a:extLst>
                    <a:ext uri="{9D8B030D-6E8A-4147-A177-3AD203B41FA5}">
                      <a16:colId xmlns:a16="http://schemas.microsoft.com/office/drawing/2014/main" val="20000"/>
                    </a:ext>
                  </a:extLst>
                </a:gridCol>
                <a:gridCol w="609600">
                  <a:extLst>
                    <a:ext uri="{9D8B030D-6E8A-4147-A177-3AD203B41FA5}">
                      <a16:colId xmlns:a16="http://schemas.microsoft.com/office/drawing/2014/main" val="20001"/>
                    </a:ext>
                  </a:extLst>
                </a:gridCol>
                <a:gridCol w="609600">
                  <a:extLst>
                    <a:ext uri="{9D8B030D-6E8A-4147-A177-3AD203B41FA5}">
                      <a16:colId xmlns:a16="http://schemas.microsoft.com/office/drawing/2014/main" val="20002"/>
                    </a:ext>
                  </a:extLst>
                </a:gridCol>
                <a:gridCol w="533400">
                  <a:extLst>
                    <a:ext uri="{9D8B030D-6E8A-4147-A177-3AD203B41FA5}">
                      <a16:colId xmlns:a16="http://schemas.microsoft.com/office/drawing/2014/main" val="20003"/>
                    </a:ext>
                  </a:extLst>
                </a:gridCol>
              </a:tblGrid>
              <a:tr h="271994">
                <a:tc>
                  <a:txBody>
                    <a:bodyPr/>
                    <a:lstStyle/>
                    <a:p>
                      <a:r>
                        <a:rPr lang="en-US" sz="1200" dirty="0" err="1"/>
                        <a:t>CustId</a:t>
                      </a:r>
                      <a:endParaRPr lang="en-US" sz="1200" dirty="0"/>
                    </a:p>
                  </a:txBody>
                  <a:tcPr/>
                </a:tc>
                <a:tc>
                  <a:txBody>
                    <a:bodyPr/>
                    <a:lstStyle/>
                    <a:p>
                      <a:r>
                        <a:rPr lang="en-US" sz="1200" dirty="0" err="1"/>
                        <a:t>ItemId</a:t>
                      </a:r>
                      <a:endParaRPr lang="en-US" sz="1200" dirty="0"/>
                    </a:p>
                  </a:txBody>
                  <a:tcPr/>
                </a:tc>
                <a:tc>
                  <a:txBody>
                    <a:bodyPr/>
                    <a:lstStyle/>
                    <a:p>
                      <a:r>
                        <a:rPr lang="en-US" sz="1200" dirty="0"/>
                        <a:t>Price</a:t>
                      </a:r>
                    </a:p>
                  </a:txBody>
                  <a:tcPr/>
                </a:tc>
                <a:tc>
                  <a:txBody>
                    <a:bodyPr/>
                    <a:lstStyle/>
                    <a:p>
                      <a:r>
                        <a:rPr lang="en-US" sz="1200" dirty="0"/>
                        <a:t>Year</a:t>
                      </a:r>
                    </a:p>
                  </a:txBody>
                  <a:tcPr/>
                </a:tc>
                <a:extLst>
                  <a:ext uri="{0D108BD9-81ED-4DB2-BD59-A6C34878D82A}">
                    <a16:rowId xmlns:a16="http://schemas.microsoft.com/office/drawing/2014/main" val="10000"/>
                  </a:ext>
                </a:extLst>
              </a:tr>
              <a:tr h="198896">
                <a:tc>
                  <a:txBody>
                    <a:bodyPr/>
                    <a:lstStyle/>
                    <a:p>
                      <a:pPr algn="ctr"/>
                      <a:r>
                        <a:rPr lang="en-US" sz="1200" dirty="0"/>
                        <a:t>1</a:t>
                      </a:r>
                    </a:p>
                  </a:txBody>
                  <a:tcPr/>
                </a:tc>
                <a:tc>
                  <a:txBody>
                    <a:bodyPr/>
                    <a:lstStyle/>
                    <a:p>
                      <a:pPr algn="ctr"/>
                      <a:r>
                        <a:rPr lang="en-US" sz="1200" dirty="0"/>
                        <a:t>Item1</a:t>
                      </a:r>
                    </a:p>
                  </a:txBody>
                  <a:tcPr/>
                </a:tc>
                <a:tc>
                  <a:txBody>
                    <a:bodyPr/>
                    <a:lstStyle/>
                    <a:p>
                      <a:pPr algn="ctr"/>
                      <a:r>
                        <a:rPr lang="en-US" sz="1200" dirty="0"/>
                        <a:t>10.0</a:t>
                      </a:r>
                    </a:p>
                  </a:txBody>
                  <a:tcPr/>
                </a:tc>
                <a:tc>
                  <a:txBody>
                    <a:bodyPr/>
                    <a:lstStyle/>
                    <a:p>
                      <a:pPr algn="ctr"/>
                      <a:r>
                        <a:rPr lang="en-US" sz="1200" b="1" dirty="0"/>
                        <a:t>2009</a:t>
                      </a:r>
                    </a:p>
                  </a:txBody>
                  <a:tcPr/>
                </a:tc>
                <a:extLst>
                  <a:ext uri="{0D108BD9-81ED-4DB2-BD59-A6C34878D82A}">
                    <a16:rowId xmlns:a16="http://schemas.microsoft.com/office/drawing/2014/main" val="10001"/>
                  </a:ext>
                </a:extLst>
              </a:tr>
              <a:tr h="198896">
                <a:tc>
                  <a:txBody>
                    <a:bodyPr/>
                    <a:lstStyle/>
                    <a:p>
                      <a:pPr algn="ctr"/>
                      <a:r>
                        <a:rPr lang="en-US" sz="1200" dirty="0"/>
                        <a:t>1</a:t>
                      </a:r>
                    </a:p>
                  </a:txBody>
                  <a:tcPr>
                    <a:solidFill>
                      <a:srgbClr val="F8A764"/>
                    </a:solidFill>
                  </a:tcPr>
                </a:tc>
                <a:tc>
                  <a:txBody>
                    <a:bodyPr/>
                    <a:lstStyle/>
                    <a:p>
                      <a:pPr algn="ctr"/>
                      <a:r>
                        <a:rPr lang="en-US" sz="1200" dirty="0"/>
                        <a:t>Item2</a:t>
                      </a:r>
                    </a:p>
                  </a:txBody>
                  <a:tcPr>
                    <a:solidFill>
                      <a:srgbClr val="F8A764"/>
                    </a:solidFill>
                  </a:tcPr>
                </a:tc>
                <a:tc>
                  <a:txBody>
                    <a:bodyPr/>
                    <a:lstStyle/>
                    <a:p>
                      <a:pPr algn="ctr"/>
                      <a:r>
                        <a:rPr lang="en-US" sz="1200" dirty="0"/>
                        <a:t>10.0</a:t>
                      </a:r>
                    </a:p>
                  </a:txBody>
                  <a:tcPr>
                    <a:solidFill>
                      <a:srgbClr val="F8A764"/>
                    </a:solidFill>
                  </a:tcPr>
                </a:tc>
                <a:tc>
                  <a:txBody>
                    <a:bodyPr/>
                    <a:lstStyle/>
                    <a:p>
                      <a:pPr algn="ctr"/>
                      <a:r>
                        <a:rPr lang="en-US" sz="1200" dirty="0"/>
                        <a:t>2011</a:t>
                      </a:r>
                    </a:p>
                  </a:txBody>
                  <a:tcPr>
                    <a:solidFill>
                      <a:srgbClr val="F8A764"/>
                    </a:solidFill>
                  </a:tcPr>
                </a:tc>
                <a:extLst>
                  <a:ext uri="{0D108BD9-81ED-4DB2-BD59-A6C34878D82A}">
                    <a16:rowId xmlns:a16="http://schemas.microsoft.com/office/drawing/2014/main" val="10002"/>
                  </a:ext>
                </a:extLst>
              </a:tr>
              <a:tr h="198896">
                <a:tc>
                  <a:txBody>
                    <a:bodyPr/>
                    <a:lstStyle/>
                    <a:p>
                      <a:pPr algn="ctr"/>
                      <a:r>
                        <a:rPr lang="en-US" sz="1200" dirty="0"/>
                        <a:t>2</a:t>
                      </a:r>
                    </a:p>
                  </a:txBody>
                  <a:tcPr>
                    <a:solidFill>
                      <a:srgbClr val="A4D76B"/>
                    </a:solidFill>
                  </a:tcPr>
                </a:tc>
                <a:tc>
                  <a:txBody>
                    <a:bodyPr/>
                    <a:lstStyle/>
                    <a:p>
                      <a:pPr algn="ctr"/>
                      <a:r>
                        <a:rPr lang="en-US" sz="1200" dirty="0"/>
                        <a:t>Item3</a:t>
                      </a:r>
                    </a:p>
                  </a:txBody>
                  <a:tcPr>
                    <a:solidFill>
                      <a:srgbClr val="A4D76B"/>
                    </a:solidFill>
                  </a:tcPr>
                </a:tc>
                <a:tc>
                  <a:txBody>
                    <a:bodyPr/>
                    <a:lstStyle/>
                    <a:p>
                      <a:pPr algn="ctr"/>
                      <a:r>
                        <a:rPr lang="en-US" sz="1200" dirty="0"/>
                        <a:t>10.0</a:t>
                      </a:r>
                    </a:p>
                  </a:txBody>
                  <a:tcPr>
                    <a:solidFill>
                      <a:srgbClr val="A4D76B"/>
                    </a:solidFill>
                  </a:tcPr>
                </a:tc>
                <a:tc>
                  <a:txBody>
                    <a:bodyPr/>
                    <a:lstStyle/>
                    <a:p>
                      <a:pPr algn="ctr"/>
                      <a:r>
                        <a:rPr lang="en-US" sz="1200" dirty="0"/>
                        <a:t>2011</a:t>
                      </a:r>
                    </a:p>
                  </a:txBody>
                  <a:tcPr>
                    <a:solidFill>
                      <a:srgbClr val="A4D76B"/>
                    </a:solidFill>
                  </a:tcPr>
                </a:tc>
                <a:extLst>
                  <a:ext uri="{0D108BD9-81ED-4DB2-BD59-A6C34878D82A}">
                    <a16:rowId xmlns:a16="http://schemas.microsoft.com/office/drawing/2014/main" val="10003"/>
                  </a:ext>
                </a:extLst>
              </a:tr>
            </a:tbl>
          </a:graphicData>
        </a:graphic>
      </p:graphicFrame>
      <p:graphicFrame>
        <p:nvGraphicFramePr>
          <p:cNvPr id="72" name="Table 71"/>
          <p:cNvGraphicFramePr>
            <a:graphicFrameLocks noGrp="1"/>
          </p:cNvGraphicFramePr>
          <p:nvPr/>
        </p:nvGraphicFramePr>
        <p:xfrm>
          <a:off x="4572000" y="4114800"/>
          <a:ext cx="2286000" cy="546314"/>
        </p:xfrm>
        <a:graphic>
          <a:graphicData uri="http://schemas.openxmlformats.org/drawingml/2006/table">
            <a:tbl>
              <a:tblPr firstRow="1" bandRow="1">
                <a:tableStyleId>{5C22544A-7EE6-4342-B048-85BDC9FD1C3A}</a:tableStyleId>
              </a:tblPr>
              <a:tblGrid>
                <a:gridCol w="571500">
                  <a:extLst>
                    <a:ext uri="{9D8B030D-6E8A-4147-A177-3AD203B41FA5}">
                      <a16:colId xmlns:a16="http://schemas.microsoft.com/office/drawing/2014/main" val="20000"/>
                    </a:ext>
                  </a:extLst>
                </a:gridCol>
                <a:gridCol w="571500">
                  <a:extLst>
                    <a:ext uri="{9D8B030D-6E8A-4147-A177-3AD203B41FA5}">
                      <a16:colId xmlns:a16="http://schemas.microsoft.com/office/drawing/2014/main" val="20001"/>
                    </a:ext>
                  </a:extLst>
                </a:gridCol>
                <a:gridCol w="571500">
                  <a:extLst>
                    <a:ext uri="{9D8B030D-6E8A-4147-A177-3AD203B41FA5}">
                      <a16:colId xmlns:a16="http://schemas.microsoft.com/office/drawing/2014/main" val="20002"/>
                    </a:ext>
                  </a:extLst>
                </a:gridCol>
                <a:gridCol w="571500">
                  <a:extLst>
                    <a:ext uri="{9D8B030D-6E8A-4147-A177-3AD203B41FA5}">
                      <a16:colId xmlns:a16="http://schemas.microsoft.com/office/drawing/2014/main" val="20003"/>
                    </a:ext>
                  </a:extLst>
                </a:gridCol>
              </a:tblGrid>
              <a:tr h="271994">
                <a:tc>
                  <a:txBody>
                    <a:bodyPr/>
                    <a:lstStyle/>
                    <a:p>
                      <a:r>
                        <a:rPr lang="en-US" sz="1000" dirty="0" err="1"/>
                        <a:t>CustId</a:t>
                      </a:r>
                      <a:endParaRPr lang="en-US" sz="1000" dirty="0"/>
                    </a:p>
                  </a:txBody>
                  <a:tcPr/>
                </a:tc>
                <a:tc>
                  <a:txBody>
                    <a:bodyPr/>
                    <a:lstStyle/>
                    <a:p>
                      <a:r>
                        <a:rPr lang="en-US" sz="1000" dirty="0" err="1"/>
                        <a:t>ItemId</a:t>
                      </a:r>
                      <a:endParaRPr lang="en-US" sz="1000" dirty="0"/>
                    </a:p>
                  </a:txBody>
                  <a:tcPr/>
                </a:tc>
                <a:tc>
                  <a:txBody>
                    <a:bodyPr/>
                    <a:lstStyle/>
                    <a:p>
                      <a:r>
                        <a:rPr lang="en-US" sz="1000" dirty="0"/>
                        <a:t>Price</a:t>
                      </a:r>
                    </a:p>
                  </a:txBody>
                  <a:tcPr/>
                </a:tc>
                <a:tc>
                  <a:txBody>
                    <a:bodyPr/>
                    <a:lstStyle/>
                    <a:p>
                      <a:r>
                        <a:rPr lang="en-US" sz="1000" dirty="0"/>
                        <a:t>Year</a:t>
                      </a:r>
                    </a:p>
                  </a:txBody>
                  <a:tcPr/>
                </a:tc>
                <a:extLst>
                  <a:ext uri="{0D108BD9-81ED-4DB2-BD59-A6C34878D82A}">
                    <a16:rowId xmlns:a16="http://schemas.microsoft.com/office/drawing/2014/main" val="10000"/>
                  </a:ext>
                </a:extLst>
              </a:tr>
              <a:tr h="198896">
                <a:tc>
                  <a:txBody>
                    <a:bodyPr/>
                    <a:lstStyle/>
                    <a:p>
                      <a:pPr algn="ctr"/>
                      <a:r>
                        <a:rPr lang="en-US" sz="1200" dirty="0"/>
                        <a:t>1</a:t>
                      </a:r>
                    </a:p>
                  </a:txBody>
                  <a:tcPr>
                    <a:solidFill>
                      <a:srgbClr val="F8A764"/>
                    </a:solidFill>
                  </a:tcPr>
                </a:tc>
                <a:tc>
                  <a:txBody>
                    <a:bodyPr/>
                    <a:lstStyle/>
                    <a:p>
                      <a:pPr algn="ctr"/>
                      <a:r>
                        <a:rPr lang="en-US" sz="1200" dirty="0"/>
                        <a:t>Item2</a:t>
                      </a:r>
                    </a:p>
                  </a:txBody>
                  <a:tcPr>
                    <a:solidFill>
                      <a:srgbClr val="F8A764"/>
                    </a:solidFill>
                  </a:tcPr>
                </a:tc>
                <a:tc>
                  <a:txBody>
                    <a:bodyPr/>
                    <a:lstStyle/>
                    <a:p>
                      <a:pPr algn="ctr"/>
                      <a:r>
                        <a:rPr lang="en-US" sz="1200" dirty="0"/>
                        <a:t>10.0</a:t>
                      </a:r>
                    </a:p>
                  </a:txBody>
                  <a:tcPr>
                    <a:solidFill>
                      <a:srgbClr val="F8A764"/>
                    </a:solidFill>
                  </a:tcPr>
                </a:tc>
                <a:tc>
                  <a:txBody>
                    <a:bodyPr/>
                    <a:lstStyle/>
                    <a:p>
                      <a:pPr algn="ctr"/>
                      <a:r>
                        <a:rPr lang="en-US" sz="1200" dirty="0"/>
                        <a:t>2011</a:t>
                      </a:r>
                    </a:p>
                  </a:txBody>
                  <a:tcPr>
                    <a:solidFill>
                      <a:srgbClr val="F8A764"/>
                    </a:solidFill>
                  </a:tcPr>
                </a:tc>
                <a:extLst>
                  <a:ext uri="{0D108BD9-81ED-4DB2-BD59-A6C34878D82A}">
                    <a16:rowId xmlns:a16="http://schemas.microsoft.com/office/drawing/2014/main" val="10001"/>
                  </a:ext>
                </a:extLst>
              </a:tr>
            </a:tbl>
          </a:graphicData>
        </a:graphic>
      </p:graphicFrame>
      <p:graphicFrame>
        <p:nvGraphicFramePr>
          <p:cNvPr id="74" name="Table 73"/>
          <p:cNvGraphicFramePr>
            <a:graphicFrameLocks noGrp="1"/>
          </p:cNvGraphicFramePr>
          <p:nvPr/>
        </p:nvGraphicFramePr>
        <p:xfrm>
          <a:off x="4419600" y="5334001"/>
          <a:ext cx="2514600" cy="577215"/>
        </p:xfrm>
        <a:graphic>
          <a:graphicData uri="http://schemas.openxmlformats.org/drawingml/2006/table">
            <a:tbl>
              <a:tblPr firstRow="1" bandRow="1">
                <a:tableStyleId>{5C22544A-7EE6-4342-B048-85BDC9FD1C3A}</a:tableStyleId>
              </a:tblPr>
              <a:tblGrid>
                <a:gridCol w="628650">
                  <a:extLst>
                    <a:ext uri="{9D8B030D-6E8A-4147-A177-3AD203B41FA5}">
                      <a16:colId xmlns:a16="http://schemas.microsoft.com/office/drawing/2014/main" val="20000"/>
                    </a:ext>
                  </a:extLst>
                </a:gridCol>
                <a:gridCol w="628650">
                  <a:extLst>
                    <a:ext uri="{9D8B030D-6E8A-4147-A177-3AD203B41FA5}">
                      <a16:colId xmlns:a16="http://schemas.microsoft.com/office/drawing/2014/main" val="20001"/>
                    </a:ext>
                  </a:extLst>
                </a:gridCol>
                <a:gridCol w="628650">
                  <a:extLst>
                    <a:ext uri="{9D8B030D-6E8A-4147-A177-3AD203B41FA5}">
                      <a16:colId xmlns:a16="http://schemas.microsoft.com/office/drawing/2014/main" val="20002"/>
                    </a:ext>
                  </a:extLst>
                </a:gridCol>
                <a:gridCol w="628650">
                  <a:extLst>
                    <a:ext uri="{9D8B030D-6E8A-4147-A177-3AD203B41FA5}">
                      <a16:colId xmlns:a16="http://schemas.microsoft.com/office/drawing/2014/main" val="20003"/>
                    </a:ext>
                  </a:extLst>
                </a:gridCol>
              </a:tblGrid>
              <a:tr h="274320">
                <a:tc>
                  <a:txBody>
                    <a:bodyPr/>
                    <a:lstStyle/>
                    <a:p>
                      <a:r>
                        <a:rPr lang="en-US" sz="1200" dirty="0" err="1"/>
                        <a:t>CustId</a:t>
                      </a:r>
                      <a:endParaRPr lang="en-US" sz="1200" dirty="0"/>
                    </a:p>
                  </a:txBody>
                  <a:tcPr/>
                </a:tc>
                <a:tc>
                  <a:txBody>
                    <a:bodyPr/>
                    <a:lstStyle/>
                    <a:p>
                      <a:r>
                        <a:rPr lang="en-US" sz="1200" dirty="0" err="1"/>
                        <a:t>ItemId</a:t>
                      </a:r>
                      <a:endParaRPr lang="en-US" sz="1200" dirty="0"/>
                    </a:p>
                  </a:txBody>
                  <a:tcPr/>
                </a:tc>
                <a:tc>
                  <a:txBody>
                    <a:bodyPr/>
                    <a:lstStyle/>
                    <a:p>
                      <a:r>
                        <a:rPr lang="en-US" sz="1200" dirty="0"/>
                        <a:t>Price</a:t>
                      </a:r>
                    </a:p>
                  </a:txBody>
                  <a:tcPr/>
                </a:tc>
                <a:tc>
                  <a:txBody>
                    <a:bodyPr/>
                    <a:lstStyle/>
                    <a:p>
                      <a:r>
                        <a:rPr lang="en-US" sz="1200" dirty="0"/>
                        <a:t>Year</a:t>
                      </a:r>
                    </a:p>
                  </a:txBody>
                  <a:tcPr/>
                </a:tc>
                <a:extLst>
                  <a:ext uri="{0D108BD9-81ED-4DB2-BD59-A6C34878D82A}">
                    <a16:rowId xmlns:a16="http://schemas.microsoft.com/office/drawing/2014/main" val="10000"/>
                  </a:ext>
                </a:extLst>
              </a:tr>
              <a:tr h="302895">
                <a:tc>
                  <a:txBody>
                    <a:bodyPr/>
                    <a:lstStyle/>
                    <a:p>
                      <a:pPr algn="ctr"/>
                      <a:r>
                        <a:rPr lang="en-US" sz="1200" dirty="0"/>
                        <a:t>2</a:t>
                      </a:r>
                    </a:p>
                  </a:txBody>
                  <a:tcPr>
                    <a:solidFill>
                      <a:srgbClr val="A4D76B"/>
                    </a:solidFill>
                  </a:tcPr>
                </a:tc>
                <a:tc>
                  <a:txBody>
                    <a:bodyPr/>
                    <a:lstStyle/>
                    <a:p>
                      <a:pPr algn="ctr"/>
                      <a:r>
                        <a:rPr lang="en-US" sz="1200" dirty="0"/>
                        <a:t>Item3</a:t>
                      </a:r>
                    </a:p>
                  </a:txBody>
                  <a:tcPr>
                    <a:solidFill>
                      <a:srgbClr val="A4D76B"/>
                    </a:solidFill>
                  </a:tcPr>
                </a:tc>
                <a:tc>
                  <a:txBody>
                    <a:bodyPr/>
                    <a:lstStyle/>
                    <a:p>
                      <a:pPr algn="ctr"/>
                      <a:r>
                        <a:rPr lang="en-US" sz="1200" dirty="0"/>
                        <a:t>10.0</a:t>
                      </a:r>
                    </a:p>
                  </a:txBody>
                  <a:tcPr>
                    <a:solidFill>
                      <a:srgbClr val="A4D76B"/>
                    </a:solidFill>
                  </a:tcPr>
                </a:tc>
                <a:tc>
                  <a:txBody>
                    <a:bodyPr/>
                    <a:lstStyle/>
                    <a:p>
                      <a:pPr algn="ctr"/>
                      <a:r>
                        <a:rPr lang="en-US" sz="1200" dirty="0"/>
                        <a:t>2011</a:t>
                      </a:r>
                    </a:p>
                  </a:txBody>
                  <a:tcPr>
                    <a:solidFill>
                      <a:srgbClr val="A4D76B"/>
                    </a:solidFill>
                  </a:tcPr>
                </a:tc>
                <a:extLst>
                  <a:ext uri="{0D108BD9-81ED-4DB2-BD59-A6C34878D82A}">
                    <a16:rowId xmlns:a16="http://schemas.microsoft.com/office/drawing/2014/main" val="10001"/>
                  </a:ext>
                </a:extLst>
              </a:tr>
            </a:tbl>
          </a:graphicData>
        </a:graphic>
      </p:graphicFrame>
      <p:sp>
        <p:nvSpPr>
          <p:cNvPr id="75" name="TextBox 74"/>
          <p:cNvSpPr txBox="1"/>
          <p:nvPr/>
        </p:nvSpPr>
        <p:spPr>
          <a:xfrm>
            <a:off x="4572001" y="4724400"/>
            <a:ext cx="2391617" cy="369332"/>
          </a:xfrm>
          <a:prstGeom prst="rect">
            <a:avLst/>
          </a:prstGeom>
          <a:noFill/>
        </p:spPr>
        <p:txBody>
          <a:bodyPr wrap="none" rtlCol="0">
            <a:spAutoFit/>
          </a:bodyPr>
          <a:lstStyle/>
          <a:p>
            <a:r>
              <a:rPr lang="en-US" dirty="0">
                <a:solidFill>
                  <a:prstClr val="black"/>
                </a:solidFill>
                <a:latin typeface="Calibri"/>
              </a:rPr>
              <a:t>KV Satisfied: &lt;CustId,1&gt;</a:t>
            </a:r>
          </a:p>
        </p:txBody>
      </p:sp>
      <p:sp>
        <p:nvSpPr>
          <p:cNvPr id="76" name="TextBox 75"/>
          <p:cNvSpPr txBox="1"/>
          <p:nvPr/>
        </p:nvSpPr>
        <p:spPr>
          <a:xfrm>
            <a:off x="4343400" y="6019800"/>
            <a:ext cx="2829236" cy="369332"/>
          </a:xfrm>
          <a:prstGeom prst="rect">
            <a:avLst/>
          </a:prstGeom>
          <a:noFill/>
        </p:spPr>
        <p:txBody>
          <a:bodyPr wrap="none" rtlCol="0">
            <a:spAutoFit/>
          </a:bodyPr>
          <a:lstStyle/>
          <a:p>
            <a:r>
              <a:rPr lang="en-US" dirty="0">
                <a:solidFill>
                  <a:prstClr val="black"/>
                </a:solidFill>
                <a:latin typeface="Calibri"/>
              </a:rPr>
              <a:t> KV Not satisfied: &lt;CustId,2&gt;</a:t>
            </a:r>
          </a:p>
        </p:txBody>
      </p:sp>
      <p:graphicFrame>
        <p:nvGraphicFramePr>
          <p:cNvPr id="82" name="Table 81"/>
          <p:cNvGraphicFramePr>
            <a:graphicFrameLocks noGrp="1"/>
          </p:cNvGraphicFramePr>
          <p:nvPr/>
        </p:nvGraphicFramePr>
        <p:xfrm>
          <a:off x="7848600" y="5334001"/>
          <a:ext cx="2514600" cy="577215"/>
        </p:xfrm>
        <a:graphic>
          <a:graphicData uri="http://schemas.openxmlformats.org/drawingml/2006/table">
            <a:tbl>
              <a:tblPr firstRow="1" bandRow="1">
                <a:tableStyleId>{5C22544A-7EE6-4342-B048-85BDC9FD1C3A}</a:tableStyleId>
              </a:tblPr>
              <a:tblGrid>
                <a:gridCol w="628650">
                  <a:extLst>
                    <a:ext uri="{9D8B030D-6E8A-4147-A177-3AD203B41FA5}">
                      <a16:colId xmlns:a16="http://schemas.microsoft.com/office/drawing/2014/main" val="20000"/>
                    </a:ext>
                  </a:extLst>
                </a:gridCol>
                <a:gridCol w="628650">
                  <a:extLst>
                    <a:ext uri="{9D8B030D-6E8A-4147-A177-3AD203B41FA5}">
                      <a16:colId xmlns:a16="http://schemas.microsoft.com/office/drawing/2014/main" val="20001"/>
                    </a:ext>
                  </a:extLst>
                </a:gridCol>
                <a:gridCol w="628650">
                  <a:extLst>
                    <a:ext uri="{9D8B030D-6E8A-4147-A177-3AD203B41FA5}">
                      <a16:colId xmlns:a16="http://schemas.microsoft.com/office/drawing/2014/main" val="20002"/>
                    </a:ext>
                  </a:extLst>
                </a:gridCol>
                <a:gridCol w="628650">
                  <a:extLst>
                    <a:ext uri="{9D8B030D-6E8A-4147-A177-3AD203B41FA5}">
                      <a16:colId xmlns:a16="http://schemas.microsoft.com/office/drawing/2014/main" val="20003"/>
                    </a:ext>
                  </a:extLst>
                </a:gridCol>
              </a:tblGrid>
              <a:tr h="274320">
                <a:tc>
                  <a:txBody>
                    <a:bodyPr/>
                    <a:lstStyle/>
                    <a:p>
                      <a:r>
                        <a:rPr lang="en-US" sz="1200" dirty="0" err="1"/>
                        <a:t>CustId</a:t>
                      </a:r>
                      <a:endParaRPr lang="en-US" sz="1200" dirty="0"/>
                    </a:p>
                  </a:txBody>
                  <a:tcPr/>
                </a:tc>
                <a:tc>
                  <a:txBody>
                    <a:bodyPr/>
                    <a:lstStyle/>
                    <a:p>
                      <a:r>
                        <a:rPr lang="en-US" sz="1200" dirty="0" err="1"/>
                        <a:t>ItemId</a:t>
                      </a:r>
                      <a:endParaRPr lang="en-US" sz="1200" dirty="0"/>
                    </a:p>
                  </a:txBody>
                  <a:tcPr/>
                </a:tc>
                <a:tc>
                  <a:txBody>
                    <a:bodyPr/>
                    <a:lstStyle/>
                    <a:p>
                      <a:r>
                        <a:rPr lang="en-US" sz="1200" dirty="0"/>
                        <a:t>Price</a:t>
                      </a:r>
                    </a:p>
                  </a:txBody>
                  <a:tcPr/>
                </a:tc>
                <a:tc>
                  <a:txBody>
                    <a:bodyPr/>
                    <a:lstStyle/>
                    <a:p>
                      <a:r>
                        <a:rPr lang="en-US" sz="1200" dirty="0"/>
                        <a:t>Year</a:t>
                      </a:r>
                    </a:p>
                  </a:txBody>
                  <a:tcPr/>
                </a:tc>
                <a:extLst>
                  <a:ext uri="{0D108BD9-81ED-4DB2-BD59-A6C34878D82A}">
                    <a16:rowId xmlns:a16="http://schemas.microsoft.com/office/drawing/2014/main" val="10000"/>
                  </a:ext>
                </a:extLst>
              </a:tr>
              <a:tr h="302895">
                <a:tc>
                  <a:txBody>
                    <a:bodyPr/>
                    <a:lstStyle/>
                    <a:p>
                      <a:pPr algn="ctr"/>
                      <a:r>
                        <a:rPr lang="en-US" sz="1200" dirty="0"/>
                        <a:t>2</a:t>
                      </a:r>
                    </a:p>
                  </a:txBody>
                  <a:tcPr>
                    <a:solidFill>
                      <a:srgbClr val="A4D76B"/>
                    </a:solidFill>
                  </a:tcPr>
                </a:tc>
                <a:tc>
                  <a:txBody>
                    <a:bodyPr/>
                    <a:lstStyle/>
                    <a:p>
                      <a:pPr algn="ctr"/>
                      <a:r>
                        <a:rPr lang="en-US" sz="1200" dirty="0"/>
                        <a:t>Item3</a:t>
                      </a:r>
                    </a:p>
                  </a:txBody>
                  <a:tcPr>
                    <a:solidFill>
                      <a:srgbClr val="A4D76B"/>
                    </a:solidFill>
                  </a:tcPr>
                </a:tc>
                <a:tc>
                  <a:txBody>
                    <a:bodyPr/>
                    <a:lstStyle/>
                    <a:p>
                      <a:pPr algn="ctr"/>
                      <a:r>
                        <a:rPr lang="en-US" sz="1200" dirty="0"/>
                        <a:t>10.0</a:t>
                      </a:r>
                    </a:p>
                  </a:txBody>
                  <a:tcPr>
                    <a:solidFill>
                      <a:srgbClr val="A4D76B"/>
                    </a:solidFill>
                  </a:tcPr>
                </a:tc>
                <a:tc>
                  <a:txBody>
                    <a:bodyPr/>
                    <a:lstStyle/>
                    <a:p>
                      <a:pPr algn="ctr"/>
                      <a:r>
                        <a:rPr lang="en-US" sz="1200" dirty="0"/>
                        <a:t>2011</a:t>
                      </a:r>
                    </a:p>
                  </a:txBody>
                  <a:tcPr>
                    <a:solidFill>
                      <a:srgbClr val="A4D76B"/>
                    </a:solidFill>
                  </a:tcPr>
                </a:tc>
                <a:extLst>
                  <a:ext uri="{0D108BD9-81ED-4DB2-BD59-A6C34878D82A}">
                    <a16:rowId xmlns:a16="http://schemas.microsoft.com/office/drawing/2014/main" val="10001"/>
                  </a:ext>
                </a:extLst>
              </a:tr>
            </a:tbl>
          </a:graphicData>
        </a:graphic>
      </p:graphicFrame>
      <p:graphicFrame>
        <p:nvGraphicFramePr>
          <p:cNvPr id="85" name="Table 84"/>
          <p:cNvGraphicFramePr>
            <a:graphicFrameLocks noGrp="1"/>
          </p:cNvGraphicFramePr>
          <p:nvPr/>
        </p:nvGraphicFramePr>
        <p:xfrm>
          <a:off x="7848600" y="4114800"/>
          <a:ext cx="2286000" cy="546314"/>
        </p:xfrm>
        <a:graphic>
          <a:graphicData uri="http://schemas.openxmlformats.org/drawingml/2006/table">
            <a:tbl>
              <a:tblPr firstRow="1" bandRow="1">
                <a:tableStyleId>{5C22544A-7EE6-4342-B048-85BDC9FD1C3A}</a:tableStyleId>
              </a:tblPr>
              <a:tblGrid>
                <a:gridCol w="571500">
                  <a:extLst>
                    <a:ext uri="{9D8B030D-6E8A-4147-A177-3AD203B41FA5}">
                      <a16:colId xmlns:a16="http://schemas.microsoft.com/office/drawing/2014/main" val="20000"/>
                    </a:ext>
                  </a:extLst>
                </a:gridCol>
                <a:gridCol w="571500">
                  <a:extLst>
                    <a:ext uri="{9D8B030D-6E8A-4147-A177-3AD203B41FA5}">
                      <a16:colId xmlns:a16="http://schemas.microsoft.com/office/drawing/2014/main" val="20001"/>
                    </a:ext>
                  </a:extLst>
                </a:gridCol>
                <a:gridCol w="571500">
                  <a:extLst>
                    <a:ext uri="{9D8B030D-6E8A-4147-A177-3AD203B41FA5}">
                      <a16:colId xmlns:a16="http://schemas.microsoft.com/office/drawing/2014/main" val="20002"/>
                    </a:ext>
                  </a:extLst>
                </a:gridCol>
                <a:gridCol w="571500">
                  <a:extLst>
                    <a:ext uri="{9D8B030D-6E8A-4147-A177-3AD203B41FA5}">
                      <a16:colId xmlns:a16="http://schemas.microsoft.com/office/drawing/2014/main" val="20003"/>
                    </a:ext>
                  </a:extLst>
                </a:gridCol>
              </a:tblGrid>
              <a:tr h="271994">
                <a:tc>
                  <a:txBody>
                    <a:bodyPr/>
                    <a:lstStyle/>
                    <a:p>
                      <a:r>
                        <a:rPr lang="en-US" sz="1000" dirty="0" err="1"/>
                        <a:t>CustId</a:t>
                      </a:r>
                      <a:endParaRPr lang="en-US" sz="1000" dirty="0"/>
                    </a:p>
                  </a:txBody>
                  <a:tcPr/>
                </a:tc>
                <a:tc>
                  <a:txBody>
                    <a:bodyPr/>
                    <a:lstStyle/>
                    <a:p>
                      <a:r>
                        <a:rPr lang="en-US" sz="1000" dirty="0" err="1"/>
                        <a:t>ItemId</a:t>
                      </a:r>
                      <a:endParaRPr lang="en-US" sz="1000" dirty="0"/>
                    </a:p>
                  </a:txBody>
                  <a:tcPr/>
                </a:tc>
                <a:tc>
                  <a:txBody>
                    <a:bodyPr/>
                    <a:lstStyle/>
                    <a:p>
                      <a:r>
                        <a:rPr lang="en-US" sz="1000" dirty="0"/>
                        <a:t>Price</a:t>
                      </a:r>
                    </a:p>
                  </a:txBody>
                  <a:tcPr/>
                </a:tc>
                <a:tc>
                  <a:txBody>
                    <a:bodyPr/>
                    <a:lstStyle/>
                    <a:p>
                      <a:r>
                        <a:rPr lang="en-US" sz="1000" dirty="0"/>
                        <a:t>Year</a:t>
                      </a:r>
                    </a:p>
                  </a:txBody>
                  <a:tcPr/>
                </a:tc>
                <a:extLst>
                  <a:ext uri="{0D108BD9-81ED-4DB2-BD59-A6C34878D82A}">
                    <a16:rowId xmlns:a16="http://schemas.microsoft.com/office/drawing/2014/main" val="10000"/>
                  </a:ext>
                </a:extLst>
              </a:tr>
              <a:tr h="198896">
                <a:tc>
                  <a:txBody>
                    <a:bodyPr/>
                    <a:lstStyle/>
                    <a:p>
                      <a:pPr algn="ctr"/>
                      <a:r>
                        <a:rPr lang="en-US" sz="1200" dirty="0"/>
                        <a:t>1</a:t>
                      </a:r>
                    </a:p>
                  </a:txBody>
                  <a:tcPr>
                    <a:solidFill>
                      <a:srgbClr val="F8A764"/>
                    </a:solidFill>
                  </a:tcPr>
                </a:tc>
                <a:tc>
                  <a:txBody>
                    <a:bodyPr/>
                    <a:lstStyle/>
                    <a:p>
                      <a:pPr algn="ctr"/>
                      <a:r>
                        <a:rPr lang="en-US" sz="1200" dirty="0"/>
                        <a:t>Item2</a:t>
                      </a:r>
                    </a:p>
                  </a:txBody>
                  <a:tcPr>
                    <a:solidFill>
                      <a:srgbClr val="F8A764"/>
                    </a:solidFill>
                  </a:tcPr>
                </a:tc>
                <a:tc>
                  <a:txBody>
                    <a:bodyPr/>
                    <a:lstStyle/>
                    <a:p>
                      <a:pPr algn="ctr"/>
                      <a:r>
                        <a:rPr lang="en-US" sz="1200" dirty="0"/>
                        <a:t>10.0</a:t>
                      </a:r>
                    </a:p>
                  </a:txBody>
                  <a:tcPr>
                    <a:solidFill>
                      <a:srgbClr val="F8A764"/>
                    </a:solidFill>
                  </a:tcPr>
                </a:tc>
                <a:tc>
                  <a:txBody>
                    <a:bodyPr/>
                    <a:lstStyle/>
                    <a:p>
                      <a:pPr algn="ctr"/>
                      <a:r>
                        <a:rPr lang="en-US" sz="1200" dirty="0"/>
                        <a:t>2011</a:t>
                      </a:r>
                    </a:p>
                  </a:txBody>
                  <a:tcPr>
                    <a:solidFill>
                      <a:srgbClr val="F8A764"/>
                    </a:solidFill>
                  </a:tcPr>
                </a:tc>
                <a:extLst>
                  <a:ext uri="{0D108BD9-81ED-4DB2-BD59-A6C34878D82A}">
                    <a16:rowId xmlns:a16="http://schemas.microsoft.com/office/drawing/2014/main" val="10001"/>
                  </a:ext>
                </a:extLst>
              </a:tr>
            </a:tbl>
          </a:graphicData>
        </a:graphic>
      </p:graphicFrame>
      <p:sp>
        <p:nvSpPr>
          <p:cNvPr id="86" name="TextBox 85"/>
          <p:cNvSpPr txBox="1"/>
          <p:nvPr/>
        </p:nvSpPr>
        <p:spPr>
          <a:xfrm>
            <a:off x="8077200" y="4724400"/>
            <a:ext cx="1376980" cy="369332"/>
          </a:xfrm>
          <a:prstGeom prst="rect">
            <a:avLst/>
          </a:prstGeom>
          <a:noFill/>
        </p:spPr>
        <p:txBody>
          <a:bodyPr wrap="none" rtlCol="0">
            <a:spAutoFit/>
          </a:bodyPr>
          <a:lstStyle/>
          <a:p>
            <a:r>
              <a:rPr lang="en-US" dirty="0">
                <a:solidFill>
                  <a:prstClr val="black"/>
                </a:solidFill>
                <a:latin typeface="Calibri"/>
              </a:rPr>
              <a:t>ADJ Satisfied</a:t>
            </a:r>
          </a:p>
        </p:txBody>
      </p:sp>
      <p:sp>
        <p:nvSpPr>
          <p:cNvPr id="87" name="TextBox 86"/>
          <p:cNvSpPr txBox="1"/>
          <p:nvPr/>
        </p:nvSpPr>
        <p:spPr>
          <a:xfrm>
            <a:off x="8077201" y="5955268"/>
            <a:ext cx="1761701" cy="369332"/>
          </a:xfrm>
          <a:prstGeom prst="rect">
            <a:avLst/>
          </a:prstGeom>
          <a:noFill/>
        </p:spPr>
        <p:txBody>
          <a:bodyPr wrap="none" rtlCol="0">
            <a:spAutoFit/>
          </a:bodyPr>
          <a:lstStyle/>
          <a:p>
            <a:r>
              <a:rPr lang="en-US" dirty="0">
                <a:solidFill>
                  <a:prstClr val="black"/>
                </a:solidFill>
                <a:latin typeface="Calibri"/>
              </a:rPr>
              <a:t>ADJ Not satisfied</a:t>
            </a:r>
          </a:p>
        </p:txBody>
      </p:sp>
      <p:cxnSp>
        <p:nvCxnSpPr>
          <p:cNvPr id="89" name="Straight Connector 88"/>
          <p:cNvCxnSpPr/>
          <p:nvPr/>
        </p:nvCxnSpPr>
        <p:spPr>
          <a:xfrm>
            <a:off x="1524000" y="5029200"/>
            <a:ext cx="2667000" cy="0"/>
          </a:xfrm>
          <a:prstGeom prst="line">
            <a:avLst/>
          </a:prstGeom>
        </p:spPr>
        <p:style>
          <a:lnRef idx="1">
            <a:schemeClr val="accent1"/>
          </a:lnRef>
          <a:fillRef idx="0">
            <a:schemeClr val="accent1"/>
          </a:fillRef>
          <a:effectRef idx="0">
            <a:schemeClr val="accent1"/>
          </a:effectRef>
          <a:fontRef idx="minor">
            <a:schemeClr val="tx1"/>
          </a:fontRef>
        </p:style>
      </p:cxnSp>
      <p:sp>
        <p:nvSpPr>
          <p:cNvPr id="90" name="TextBox 89"/>
          <p:cNvSpPr txBox="1"/>
          <p:nvPr/>
        </p:nvSpPr>
        <p:spPr>
          <a:xfrm>
            <a:off x="1567578" y="4038601"/>
            <a:ext cx="2394823" cy="646331"/>
          </a:xfrm>
          <a:prstGeom prst="rect">
            <a:avLst/>
          </a:prstGeom>
          <a:noFill/>
        </p:spPr>
        <p:txBody>
          <a:bodyPr wrap="none" rtlCol="0">
            <a:spAutoFit/>
          </a:bodyPr>
          <a:lstStyle/>
          <a:p>
            <a:r>
              <a:rPr lang="en-US" dirty="0">
                <a:solidFill>
                  <a:prstClr val="black"/>
                </a:solidFill>
                <a:latin typeface="Calibri"/>
              </a:rPr>
              <a:t>Change made by delete</a:t>
            </a:r>
          </a:p>
          <a:p>
            <a:r>
              <a:rPr lang="en-US" dirty="0">
                <a:solidFill>
                  <a:prstClr val="black"/>
                </a:solidFill>
                <a:latin typeface="Calibri"/>
              </a:rPr>
              <a:t>statement</a:t>
            </a:r>
          </a:p>
        </p:txBody>
      </p:sp>
    </p:spTree>
    <p:extLst>
      <p:ext uri="{BB962C8B-B14F-4D97-AF65-F5344CB8AC3E}">
        <p14:creationId xmlns:p14="http://schemas.microsoft.com/office/powerpoint/2010/main" val="4124572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0"/>
                                        </p:tgtEl>
                                        <p:attrNameLst>
                                          <p:attrName>style.visibility</p:attrName>
                                        </p:attrNameLst>
                                      </p:cBhvr>
                                      <p:to>
                                        <p:strVal val="visible"/>
                                      </p:to>
                                    </p:set>
                                    <p:animEffect transition="in" filter="blinds(horizontal)">
                                      <p:cBhvr>
                                        <p:cTn id="12" dur="500"/>
                                        <p:tgtEl>
                                          <p:spTgt spid="90"/>
                                        </p:tgtEl>
                                      </p:cBhvr>
                                    </p:animEffect>
                                  </p:childTnLst>
                                </p:cTn>
                              </p:par>
                              <p:par>
                                <p:cTn id="13" presetID="3" presetClass="entr" presetSubtype="10" fill="hold" nodeType="withEffect">
                                  <p:stCondLst>
                                    <p:cond delay="0"/>
                                  </p:stCondLst>
                                  <p:childTnLst>
                                    <p:set>
                                      <p:cBhvr>
                                        <p:cTn id="14" dur="1" fill="hold">
                                          <p:stCondLst>
                                            <p:cond delay="0"/>
                                          </p:stCondLst>
                                        </p:cTn>
                                        <p:tgtEl>
                                          <p:spTgt spid="62"/>
                                        </p:tgtEl>
                                        <p:attrNameLst>
                                          <p:attrName>style.visibility</p:attrName>
                                        </p:attrNameLst>
                                      </p:cBhvr>
                                      <p:to>
                                        <p:strVal val="visible"/>
                                      </p:to>
                                    </p:set>
                                    <p:animEffect transition="in" filter="blinds(horizontal)">
                                      <p:cBhvr>
                                        <p:cTn id="15" dur="500"/>
                                        <p:tgtEl>
                                          <p:spTgt spid="62"/>
                                        </p:tgtEl>
                                      </p:cBhvr>
                                    </p:animEffect>
                                  </p:childTnLst>
                                </p:cTn>
                              </p:par>
                              <p:par>
                                <p:cTn id="16" presetID="3" presetClass="entr" presetSubtype="10" fill="hold" nodeType="withEffect">
                                  <p:stCondLst>
                                    <p:cond delay="0"/>
                                  </p:stCondLst>
                                  <p:childTnLst>
                                    <p:set>
                                      <p:cBhvr>
                                        <p:cTn id="17" dur="1" fill="hold">
                                          <p:stCondLst>
                                            <p:cond delay="0"/>
                                          </p:stCondLst>
                                        </p:cTn>
                                        <p:tgtEl>
                                          <p:spTgt spid="72"/>
                                        </p:tgtEl>
                                        <p:attrNameLst>
                                          <p:attrName>style.visibility</p:attrName>
                                        </p:attrNameLst>
                                      </p:cBhvr>
                                      <p:to>
                                        <p:strVal val="visible"/>
                                      </p:to>
                                    </p:set>
                                    <p:animEffect transition="in" filter="blinds(horizontal)">
                                      <p:cBhvr>
                                        <p:cTn id="18" dur="500"/>
                                        <p:tgtEl>
                                          <p:spTgt spid="72"/>
                                        </p:tgtEl>
                                      </p:cBhvr>
                                    </p:animEffect>
                                  </p:childTnLst>
                                </p:cTn>
                              </p:par>
                              <p:par>
                                <p:cTn id="19" presetID="3" presetClass="entr" presetSubtype="10" fill="hold" nodeType="withEffect">
                                  <p:stCondLst>
                                    <p:cond delay="0"/>
                                  </p:stCondLst>
                                  <p:childTnLst>
                                    <p:set>
                                      <p:cBhvr>
                                        <p:cTn id="20" dur="1" fill="hold">
                                          <p:stCondLst>
                                            <p:cond delay="0"/>
                                          </p:stCondLst>
                                        </p:cTn>
                                        <p:tgtEl>
                                          <p:spTgt spid="89"/>
                                        </p:tgtEl>
                                        <p:attrNameLst>
                                          <p:attrName>style.visibility</p:attrName>
                                        </p:attrNameLst>
                                      </p:cBhvr>
                                      <p:to>
                                        <p:strVal val="visible"/>
                                      </p:to>
                                    </p:set>
                                    <p:animEffect transition="in" filter="blinds(horizontal)">
                                      <p:cBhvr>
                                        <p:cTn id="21" dur="500"/>
                                        <p:tgtEl>
                                          <p:spTgt spid="89"/>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75"/>
                                        </p:tgtEl>
                                        <p:attrNameLst>
                                          <p:attrName>style.visibility</p:attrName>
                                        </p:attrNameLst>
                                      </p:cBhvr>
                                      <p:to>
                                        <p:strVal val="visible"/>
                                      </p:to>
                                    </p:set>
                                    <p:animEffect transition="in" filter="blinds(horizontal)">
                                      <p:cBhvr>
                                        <p:cTn id="24" dur="500"/>
                                        <p:tgtEl>
                                          <p:spTgt spid="75"/>
                                        </p:tgtEl>
                                      </p:cBhvr>
                                    </p:animEffect>
                                  </p:childTnLst>
                                </p:cTn>
                              </p:par>
                              <p:par>
                                <p:cTn id="25" presetID="3" presetClass="entr" presetSubtype="10" fill="hold" nodeType="withEffect">
                                  <p:stCondLst>
                                    <p:cond delay="0"/>
                                  </p:stCondLst>
                                  <p:childTnLst>
                                    <p:set>
                                      <p:cBhvr>
                                        <p:cTn id="26" dur="1" fill="hold">
                                          <p:stCondLst>
                                            <p:cond delay="0"/>
                                          </p:stCondLst>
                                        </p:cTn>
                                        <p:tgtEl>
                                          <p:spTgt spid="74"/>
                                        </p:tgtEl>
                                        <p:attrNameLst>
                                          <p:attrName>style.visibility</p:attrName>
                                        </p:attrNameLst>
                                      </p:cBhvr>
                                      <p:to>
                                        <p:strVal val="visible"/>
                                      </p:to>
                                    </p:set>
                                    <p:animEffect transition="in" filter="blinds(horizontal)">
                                      <p:cBhvr>
                                        <p:cTn id="27" dur="500"/>
                                        <p:tgtEl>
                                          <p:spTgt spid="74"/>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76"/>
                                        </p:tgtEl>
                                        <p:attrNameLst>
                                          <p:attrName>style.visibility</p:attrName>
                                        </p:attrNameLst>
                                      </p:cBhvr>
                                      <p:to>
                                        <p:strVal val="visible"/>
                                      </p:to>
                                    </p:set>
                                    <p:animEffect transition="in" filter="blinds(horizontal)">
                                      <p:cBhvr>
                                        <p:cTn id="30" dur="500"/>
                                        <p:tgtEl>
                                          <p:spTgt spid="76"/>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blinds(horizontal)">
                                      <p:cBhvr>
                                        <p:cTn id="35" dur="500"/>
                                        <p:tgtEl>
                                          <p:spTgt spid="21"/>
                                        </p:tgtEl>
                                      </p:cBhvr>
                                    </p:animEffect>
                                  </p:childTnLst>
                                </p:cTn>
                              </p:par>
                              <p:par>
                                <p:cTn id="36" presetID="3" presetClass="entr" presetSubtype="10" fill="hold" nodeType="withEffect">
                                  <p:stCondLst>
                                    <p:cond delay="0"/>
                                  </p:stCondLst>
                                  <p:childTnLst>
                                    <p:set>
                                      <p:cBhvr>
                                        <p:cTn id="37" dur="1" fill="hold">
                                          <p:stCondLst>
                                            <p:cond delay="0"/>
                                          </p:stCondLst>
                                        </p:cTn>
                                        <p:tgtEl>
                                          <p:spTgt spid="85"/>
                                        </p:tgtEl>
                                        <p:attrNameLst>
                                          <p:attrName>style.visibility</p:attrName>
                                        </p:attrNameLst>
                                      </p:cBhvr>
                                      <p:to>
                                        <p:strVal val="visible"/>
                                      </p:to>
                                    </p:set>
                                    <p:animEffect transition="in" filter="blinds(horizontal)">
                                      <p:cBhvr>
                                        <p:cTn id="38" dur="500"/>
                                        <p:tgtEl>
                                          <p:spTgt spid="85"/>
                                        </p:tgtEl>
                                      </p:cBhvr>
                                    </p:animEffect>
                                  </p:childTnLst>
                                </p:cTn>
                              </p:par>
                              <p:par>
                                <p:cTn id="39" presetID="3" presetClass="entr" presetSubtype="10" fill="hold" grpId="0" nodeType="withEffect">
                                  <p:stCondLst>
                                    <p:cond delay="0"/>
                                  </p:stCondLst>
                                  <p:childTnLst>
                                    <p:set>
                                      <p:cBhvr>
                                        <p:cTn id="40" dur="1" fill="hold">
                                          <p:stCondLst>
                                            <p:cond delay="0"/>
                                          </p:stCondLst>
                                        </p:cTn>
                                        <p:tgtEl>
                                          <p:spTgt spid="86"/>
                                        </p:tgtEl>
                                        <p:attrNameLst>
                                          <p:attrName>style.visibility</p:attrName>
                                        </p:attrNameLst>
                                      </p:cBhvr>
                                      <p:to>
                                        <p:strVal val="visible"/>
                                      </p:to>
                                    </p:set>
                                    <p:animEffect transition="in" filter="blinds(horizontal)">
                                      <p:cBhvr>
                                        <p:cTn id="41" dur="500"/>
                                        <p:tgtEl>
                                          <p:spTgt spid="86"/>
                                        </p:tgtEl>
                                      </p:cBhvr>
                                    </p:animEffect>
                                  </p:childTnLst>
                                </p:cTn>
                              </p:par>
                              <p:par>
                                <p:cTn id="42" presetID="3" presetClass="entr" presetSubtype="10" fill="hold" nodeType="withEffect">
                                  <p:stCondLst>
                                    <p:cond delay="0"/>
                                  </p:stCondLst>
                                  <p:childTnLst>
                                    <p:set>
                                      <p:cBhvr>
                                        <p:cTn id="43" dur="1" fill="hold">
                                          <p:stCondLst>
                                            <p:cond delay="0"/>
                                          </p:stCondLst>
                                        </p:cTn>
                                        <p:tgtEl>
                                          <p:spTgt spid="82"/>
                                        </p:tgtEl>
                                        <p:attrNameLst>
                                          <p:attrName>style.visibility</p:attrName>
                                        </p:attrNameLst>
                                      </p:cBhvr>
                                      <p:to>
                                        <p:strVal val="visible"/>
                                      </p:to>
                                    </p:set>
                                    <p:animEffect transition="in" filter="blinds(horizontal)">
                                      <p:cBhvr>
                                        <p:cTn id="44" dur="500"/>
                                        <p:tgtEl>
                                          <p:spTgt spid="82"/>
                                        </p:tgtEl>
                                      </p:cBhvr>
                                    </p:animEffect>
                                  </p:childTnLst>
                                </p:cTn>
                              </p:par>
                              <p:par>
                                <p:cTn id="45" presetID="3" presetClass="entr" presetSubtype="10" fill="hold" grpId="0" nodeType="withEffect">
                                  <p:stCondLst>
                                    <p:cond delay="0"/>
                                  </p:stCondLst>
                                  <p:childTnLst>
                                    <p:set>
                                      <p:cBhvr>
                                        <p:cTn id="46" dur="1" fill="hold">
                                          <p:stCondLst>
                                            <p:cond delay="0"/>
                                          </p:stCondLst>
                                        </p:cTn>
                                        <p:tgtEl>
                                          <p:spTgt spid="87"/>
                                        </p:tgtEl>
                                        <p:attrNameLst>
                                          <p:attrName>style.visibility</p:attrName>
                                        </p:attrNameLst>
                                      </p:cBhvr>
                                      <p:to>
                                        <p:strVal val="visible"/>
                                      </p:to>
                                    </p:set>
                                    <p:animEffect transition="in" filter="blinds(horizontal)">
                                      <p:cBhvr>
                                        <p:cTn id="47" dur="500"/>
                                        <p:tgtEl>
                                          <p:spTgt spid="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1" grpId="0"/>
      <p:bldP spid="75" grpId="0"/>
      <p:bldP spid="76" grpId="0"/>
      <p:bldP spid="86" grpId="0"/>
      <p:bldP spid="87" grpId="0"/>
      <p:bldP spid="90"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5" name="Straight Connector 164"/>
          <p:cNvCxnSpPr>
            <a:stCxn id="146" idx="6"/>
          </p:cNvCxnSpPr>
          <p:nvPr/>
        </p:nvCxnSpPr>
        <p:spPr>
          <a:xfrm>
            <a:off x="4495800" y="6134100"/>
            <a:ext cx="2971800" cy="6578"/>
          </a:xfrm>
          <a:prstGeom prst="line">
            <a:avLst/>
          </a:prstGeom>
          <a:ln/>
        </p:spPr>
        <p:style>
          <a:lnRef idx="2">
            <a:schemeClr val="dk1"/>
          </a:lnRef>
          <a:fillRef idx="0">
            <a:schemeClr val="dk1"/>
          </a:fillRef>
          <a:effectRef idx="1">
            <a:schemeClr val="dk1"/>
          </a:effectRef>
          <a:fontRef idx="minor">
            <a:schemeClr val="tx1"/>
          </a:fontRef>
        </p:style>
      </p:cxnSp>
      <p:cxnSp>
        <p:nvCxnSpPr>
          <p:cNvPr id="163" name="Straight Connector 162"/>
          <p:cNvCxnSpPr>
            <a:stCxn id="140" idx="6"/>
            <a:endCxn id="146" idx="2"/>
          </p:cNvCxnSpPr>
          <p:nvPr/>
        </p:nvCxnSpPr>
        <p:spPr>
          <a:xfrm>
            <a:off x="2362200" y="6134100"/>
            <a:ext cx="1752600" cy="0"/>
          </a:xfrm>
          <a:prstGeom prst="line">
            <a:avLst/>
          </a:prstGeom>
          <a:ln/>
        </p:spPr>
        <p:style>
          <a:lnRef idx="2">
            <a:schemeClr val="dk1"/>
          </a:lnRef>
          <a:fillRef idx="0">
            <a:schemeClr val="dk1"/>
          </a:fillRef>
          <a:effectRef idx="1">
            <a:schemeClr val="dk1"/>
          </a:effectRef>
          <a:fontRef idx="minor">
            <a:schemeClr val="tx1"/>
          </a:fontRef>
        </p:style>
      </p:cxnSp>
      <p:cxnSp>
        <p:nvCxnSpPr>
          <p:cNvPr id="160" name="Straight Connector 159"/>
          <p:cNvCxnSpPr>
            <a:stCxn id="116" idx="6"/>
            <a:endCxn id="135" idx="1"/>
          </p:cNvCxnSpPr>
          <p:nvPr/>
        </p:nvCxnSpPr>
        <p:spPr>
          <a:xfrm>
            <a:off x="2362200" y="5600700"/>
            <a:ext cx="5105400" cy="6578"/>
          </a:xfrm>
          <a:prstGeom prst="line">
            <a:avLst/>
          </a:prstGeom>
          <a:ln/>
        </p:spPr>
        <p:style>
          <a:lnRef idx="2">
            <a:schemeClr val="dk1"/>
          </a:lnRef>
          <a:fillRef idx="0">
            <a:schemeClr val="dk1"/>
          </a:fillRef>
          <a:effectRef idx="1">
            <a:schemeClr val="dk1"/>
          </a:effectRef>
          <a:fontRef idx="minor">
            <a:schemeClr val="tx1"/>
          </a:fontRef>
        </p:style>
      </p:cxnSp>
      <p:sp>
        <p:nvSpPr>
          <p:cNvPr id="2" name="Title 1"/>
          <p:cNvSpPr>
            <a:spLocks noGrp="1"/>
          </p:cNvSpPr>
          <p:nvPr>
            <p:ph type="title"/>
          </p:nvPr>
        </p:nvSpPr>
        <p:spPr>
          <a:xfrm>
            <a:off x="1371600" y="102326"/>
            <a:ext cx="10489474" cy="888274"/>
          </a:xfrm>
        </p:spPr>
        <p:txBody>
          <a:bodyPr>
            <a:normAutofit/>
          </a:bodyPr>
          <a:lstStyle/>
          <a:p>
            <a:r>
              <a:rPr lang="en-US" dirty="0"/>
              <a:t>Example 3: Motivation for Advanced Differencing</a:t>
            </a:r>
          </a:p>
        </p:txBody>
      </p:sp>
      <p:sp>
        <p:nvSpPr>
          <p:cNvPr id="4" name="Rectangle 2"/>
          <p:cNvSpPr txBox="1">
            <a:spLocks noChangeArrowheads="1"/>
          </p:cNvSpPr>
          <p:nvPr/>
        </p:nvSpPr>
        <p:spPr>
          <a:xfrm>
            <a:off x="2209801" y="990600"/>
            <a:ext cx="4571999" cy="4191000"/>
          </a:xfrm>
          <a:prstGeom prst="rect">
            <a:avLst/>
          </a:prstGeom>
          <a:solidFill>
            <a:srgbClr val="FFFFCC"/>
          </a:solidFill>
          <a:ln/>
        </p:spPr>
        <p:txBody>
          <a:bodyPr vert="horz" lIns="91440" tIns="45720" rIns="91440" bIns="45720" rtlCol="0">
            <a:normAutofit/>
          </a:bodyPr>
          <a:lstStyle/>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Select </a:t>
            </a:r>
            <a:r>
              <a:rPr lang="en-US" sz="1300" dirty="0" err="1">
                <a:solidFill>
                  <a:prstClr val="black"/>
                </a:solidFill>
                <a:latin typeface="Times New Roman" pitchFamily="18" charset="0"/>
              </a:rPr>
              <a:t>CustId</a:t>
            </a:r>
            <a:r>
              <a:rPr lang="en-US" sz="1300" dirty="0">
                <a:solidFill>
                  <a:prstClr val="black"/>
                </a:solidFill>
                <a:latin typeface="Times New Roman" pitchFamily="18" charset="0"/>
              </a:rPr>
              <a:t> </a:t>
            </a:r>
            <a:r>
              <a:rPr lang="en-US" sz="1300" dirty="0" err="1">
                <a:solidFill>
                  <a:prstClr val="black"/>
                </a:solidFill>
                <a:latin typeface="Times New Roman" pitchFamily="18" charset="0"/>
              </a:rPr>
              <a:t>ItemId</a:t>
            </a:r>
            <a:r>
              <a:rPr lang="en-US" sz="1300" dirty="0">
                <a:solidFill>
                  <a:prstClr val="black"/>
                </a:solidFill>
                <a:latin typeface="Times New Roman" pitchFamily="18" charset="0"/>
              </a:rPr>
              <a:t> Price Year from </a:t>
            </a:r>
            <a:r>
              <a:rPr lang="en-US" sz="1300" dirty="0" err="1">
                <a:solidFill>
                  <a:prstClr val="black"/>
                </a:solidFill>
                <a:latin typeface="Times New Roman" pitchFamily="18" charset="0"/>
              </a:rPr>
              <a:t>OrderTab</a:t>
            </a:r>
            <a:r>
              <a:rPr lang="en-US" sz="1300" dirty="0">
                <a:solidFill>
                  <a:prstClr val="black"/>
                </a:solidFill>
                <a:latin typeface="Times New Roman" pitchFamily="18" charset="0"/>
              </a:rPr>
              <a:t> into </a:t>
            </a:r>
            <a:r>
              <a:rPr lang="en-US" sz="1300" dirty="0" err="1">
                <a:solidFill>
                  <a:prstClr val="black"/>
                </a:solidFill>
                <a:latin typeface="Times New Roman" pitchFamily="18" charset="0"/>
              </a:rPr>
              <a:t>itab</a:t>
            </a:r>
            <a:r>
              <a:rPr lang="en-US" sz="1300" dirty="0">
                <a:solidFill>
                  <a:prstClr val="black"/>
                </a:solidFill>
                <a:latin typeface="Times New Roman" pitchFamily="18" charset="0"/>
              </a:rPr>
              <a:t>.</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Select </a:t>
            </a:r>
            <a:r>
              <a:rPr lang="en-US" sz="1300" dirty="0" err="1">
                <a:solidFill>
                  <a:prstClr val="black"/>
                </a:solidFill>
                <a:latin typeface="Times New Roman" pitchFamily="18" charset="0"/>
              </a:rPr>
              <a:t>CustId</a:t>
            </a:r>
            <a:r>
              <a:rPr lang="en-US" sz="1300" dirty="0">
                <a:solidFill>
                  <a:prstClr val="black"/>
                </a:solidFill>
                <a:latin typeface="Times New Roman" pitchFamily="18" charset="0"/>
              </a:rPr>
              <a:t> Discount Year from </a:t>
            </a:r>
            <a:r>
              <a:rPr lang="en-US" sz="1300" dirty="0" err="1">
                <a:solidFill>
                  <a:prstClr val="black"/>
                </a:solidFill>
                <a:latin typeface="Times New Roman" pitchFamily="18" charset="0"/>
              </a:rPr>
              <a:t>DiscountTab</a:t>
            </a:r>
            <a:r>
              <a:rPr lang="en-US" sz="1300" dirty="0">
                <a:solidFill>
                  <a:prstClr val="black"/>
                </a:solidFill>
                <a:latin typeface="Times New Roman" pitchFamily="18" charset="0"/>
              </a:rPr>
              <a:t> into stab.</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en-US" sz="1300" dirty="0">
              <a:solidFill>
                <a:prstClr val="black"/>
              </a:solidFill>
              <a:latin typeface="Times New Roman" pitchFamily="18" charset="0"/>
            </a:endParaRP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Sort </a:t>
            </a:r>
            <a:r>
              <a:rPr lang="en-US" sz="1300" dirty="0" err="1">
                <a:solidFill>
                  <a:prstClr val="black"/>
                </a:solidFill>
                <a:latin typeface="Times New Roman" pitchFamily="18" charset="0"/>
              </a:rPr>
              <a:t>itab</a:t>
            </a:r>
            <a:r>
              <a:rPr lang="en-US" sz="1300" dirty="0">
                <a:solidFill>
                  <a:prstClr val="black"/>
                </a:solidFill>
                <a:latin typeface="Times New Roman" pitchFamily="18" charset="0"/>
              </a:rPr>
              <a:t> by </a:t>
            </a:r>
            <a:r>
              <a:rPr lang="en-US" sz="1300" dirty="0" err="1">
                <a:solidFill>
                  <a:prstClr val="black"/>
                </a:solidFill>
                <a:latin typeface="Times New Roman" pitchFamily="18" charset="0"/>
              </a:rPr>
              <a:t>CustId</a:t>
            </a:r>
            <a:r>
              <a:rPr lang="en-US" sz="1300" dirty="0">
                <a:solidFill>
                  <a:prstClr val="black"/>
                </a:solidFill>
                <a:latin typeface="Times New Roman" pitchFamily="18" charset="0"/>
              </a:rPr>
              <a:t>, </a:t>
            </a:r>
            <a:r>
              <a:rPr lang="en-US" sz="1300" dirty="0" err="1">
                <a:solidFill>
                  <a:prstClr val="black"/>
                </a:solidFill>
                <a:latin typeface="Times New Roman" pitchFamily="18" charset="0"/>
              </a:rPr>
              <a:t>ItemId</a:t>
            </a:r>
            <a:r>
              <a:rPr lang="en-US" sz="1300" dirty="0">
                <a:solidFill>
                  <a:prstClr val="black"/>
                </a:solidFill>
                <a:latin typeface="Times New Roman" pitchFamily="18" charset="0"/>
              </a:rPr>
              <a:t>.</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Delete from </a:t>
            </a:r>
            <a:r>
              <a:rPr lang="en-US" sz="1300" dirty="0" err="1">
                <a:solidFill>
                  <a:prstClr val="black"/>
                </a:solidFill>
                <a:latin typeface="Times New Roman" pitchFamily="18" charset="0"/>
              </a:rPr>
              <a:t>itab</a:t>
            </a:r>
            <a:r>
              <a:rPr lang="en-US" sz="1300" dirty="0">
                <a:solidFill>
                  <a:prstClr val="black"/>
                </a:solidFill>
                <a:latin typeface="Times New Roman" pitchFamily="18" charset="0"/>
              </a:rPr>
              <a:t> where Year </a:t>
            </a:r>
            <a:r>
              <a:rPr lang="en-US" sz="1300" b="1" dirty="0">
                <a:solidFill>
                  <a:prstClr val="black"/>
                </a:solidFill>
                <a:latin typeface="Times New Roman" pitchFamily="18" charset="0"/>
              </a:rPr>
              <a:t>&lt;=</a:t>
            </a:r>
            <a:r>
              <a:rPr lang="en-US" sz="1300" dirty="0">
                <a:solidFill>
                  <a:prstClr val="black"/>
                </a:solidFill>
                <a:latin typeface="Times New Roman" pitchFamily="18" charset="0"/>
              </a:rPr>
              <a:t> </a:t>
            </a:r>
            <a:r>
              <a:rPr lang="en-US" sz="1300" dirty="0" err="1">
                <a:solidFill>
                  <a:prstClr val="black"/>
                </a:solidFill>
                <a:latin typeface="Times New Roman" pitchFamily="18" charset="0"/>
              </a:rPr>
              <a:t>CurrentYear</a:t>
            </a:r>
            <a:r>
              <a:rPr lang="en-US" sz="1300" dirty="0">
                <a:solidFill>
                  <a:prstClr val="black"/>
                </a:solidFill>
                <a:latin typeface="Times New Roman" pitchFamily="18" charset="0"/>
              </a:rPr>
              <a:t> – 2.</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Loop at </a:t>
            </a:r>
            <a:r>
              <a:rPr lang="en-US" sz="1300" dirty="0" err="1">
                <a:solidFill>
                  <a:prstClr val="black"/>
                </a:solidFill>
                <a:latin typeface="Times New Roman" pitchFamily="18" charset="0"/>
              </a:rPr>
              <a:t>itab</a:t>
            </a:r>
            <a:r>
              <a:rPr lang="en-US" sz="1300" dirty="0">
                <a:solidFill>
                  <a:prstClr val="black"/>
                </a:solidFill>
                <a:latin typeface="Times New Roman" pitchFamily="18" charset="0"/>
              </a:rPr>
              <a:t> into </a:t>
            </a:r>
            <a:r>
              <a:rPr lang="en-US" sz="1300" dirty="0" err="1">
                <a:solidFill>
                  <a:prstClr val="black"/>
                </a:solidFill>
                <a:latin typeface="Times New Roman" pitchFamily="18" charset="0"/>
              </a:rPr>
              <a:t>wa</a:t>
            </a:r>
            <a:r>
              <a:rPr lang="en-US" sz="1300" dirty="0">
                <a:solidFill>
                  <a:prstClr val="black"/>
                </a:solidFill>
                <a:latin typeface="Times New Roman" pitchFamily="18" charset="0"/>
              </a:rPr>
              <a:t>.</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   At new </a:t>
            </a:r>
            <a:r>
              <a:rPr lang="en-US" sz="1300" dirty="0" err="1">
                <a:solidFill>
                  <a:prstClr val="black"/>
                </a:solidFill>
                <a:latin typeface="Times New Roman" pitchFamily="18" charset="0"/>
              </a:rPr>
              <a:t>CustId</a:t>
            </a:r>
            <a:r>
              <a:rPr lang="en-US" sz="1300" dirty="0">
                <a:solidFill>
                  <a:prstClr val="black"/>
                </a:solidFill>
                <a:latin typeface="Times New Roman" pitchFamily="18" charset="0"/>
              </a:rPr>
              <a:t>.</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	    amount=0.</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   E</a:t>
            </a:r>
            <a:r>
              <a:rPr lang="en-US" sz="1300" dirty="0" err="1">
                <a:solidFill>
                  <a:prstClr val="black"/>
                </a:solidFill>
                <a:latin typeface="Times New Roman" pitchFamily="18" charset="0"/>
              </a:rPr>
              <a:t>ndat</a:t>
            </a:r>
            <a:r>
              <a:rPr lang="en-US" sz="1300" dirty="0">
                <a:solidFill>
                  <a:prstClr val="black"/>
                </a:solidFill>
                <a:latin typeface="Times New Roman" pitchFamily="18" charset="0"/>
              </a:rPr>
              <a:t>.</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   amount = amount + </a:t>
            </a:r>
            <a:r>
              <a:rPr lang="en-US" sz="1300" dirty="0" err="1">
                <a:solidFill>
                  <a:prstClr val="black"/>
                </a:solidFill>
                <a:latin typeface="Times New Roman" pitchFamily="18" charset="0"/>
              </a:rPr>
              <a:t>wa.Price</a:t>
            </a:r>
            <a:r>
              <a:rPr lang="en-US" sz="1300" dirty="0">
                <a:solidFill>
                  <a:prstClr val="black"/>
                </a:solidFill>
                <a:latin typeface="Times New Roman" pitchFamily="18" charset="0"/>
              </a:rPr>
              <a:t>.</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   read stab into </a:t>
            </a:r>
            <a:r>
              <a:rPr lang="en-US" sz="1300" dirty="0" err="1">
                <a:solidFill>
                  <a:prstClr val="black"/>
                </a:solidFill>
                <a:latin typeface="Times New Roman" pitchFamily="18" charset="0"/>
              </a:rPr>
              <a:t>fa</a:t>
            </a:r>
            <a:r>
              <a:rPr lang="en-US" sz="1300" dirty="0">
                <a:solidFill>
                  <a:prstClr val="black"/>
                </a:solidFill>
                <a:latin typeface="Times New Roman" pitchFamily="18" charset="0"/>
              </a:rPr>
              <a:t> </a:t>
            </a:r>
            <a:r>
              <a:rPr lang="en-US" sz="1300" b="1" dirty="0">
                <a:solidFill>
                  <a:srgbClr val="F79646"/>
                </a:solidFill>
                <a:latin typeface="Times New Roman" pitchFamily="18" charset="0"/>
              </a:rPr>
              <a:t>where </a:t>
            </a:r>
            <a:r>
              <a:rPr lang="en-US" sz="1300" b="1" dirty="0" err="1">
                <a:solidFill>
                  <a:srgbClr val="F79646"/>
                </a:solidFill>
                <a:latin typeface="Times New Roman" pitchFamily="18" charset="0"/>
              </a:rPr>
              <a:t>CustId</a:t>
            </a:r>
            <a:r>
              <a:rPr lang="en-US" sz="1300" b="1" dirty="0">
                <a:solidFill>
                  <a:srgbClr val="F79646"/>
                </a:solidFill>
                <a:latin typeface="Times New Roman" pitchFamily="18" charset="0"/>
              </a:rPr>
              <a:t> = </a:t>
            </a:r>
            <a:r>
              <a:rPr lang="en-US" sz="1300" b="1" dirty="0" err="1">
                <a:solidFill>
                  <a:srgbClr val="F79646"/>
                </a:solidFill>
                <a:latin typeface="Times New Roman" pitchFamily="18" charset="0"/>
              </a:rPr>
              <a:t>wa.CustId</a:t>
            </a:r>
            <a:r>
              <a:rPr lang="en-US" sz="1300" b="1" dirty="0">
                <a:solidFill>
                  <a:prstClr val="black"/>
                </a:solidFill>
                <a:latin typeface="Times New Roman" pitchFamily="18" charset="0"/>
              </a:rPr>
              <a:t>.</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   if </a:t>
            </a:r>
            <a:r>
              <a:rPr lang="en-US" sz="1300" dirty="0" err="1">
                <a:solidFill>
                  <a:prstClr val="black"/>
                </a:solidFill>
                <a:latin typeface="Times New Roman" pitchFamily="18" charset="0"/>
              </a:rPr>
              <a:t>sy.subrc</a:t>
            </a:r>
            <a:r>
              <a:rPr lang="en-US" sz="1300" dirty="0">
                <a:solidFill>
                  <a:prstClr val="black"/>
                </a:solidFill>
                <a:latin typeface="Times New Roman" pitchFamily="18" charset="0"/>
              </a:rPr>
              <a:t> = 0.</a:t>
            </a:r>
          </a:p>
          <a:p>
            <a:pPr marL="800100" lvl="1"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300" dirty="0">
                <a:solidFill>
                  <a:prstClr val="black"/>
                </a:solidFill>
                <a:latin typeface="Times New Roman" pitchFamily="18" charset="0"/>
              </a:rPr>
              <a:t>amount = amount  - </a:t>
            </a:r>
            <a:r>
              <a:rPr lang="en-US" sz="1300" dirty="0" err="1">
                <a:solidFill>
                  <a:prstClr val="black"/>
                </a:solidFill>
                <a:latin typeface="Times New Roman" pitchFamily="18" charset="0"/>
              </a:rPr>
              <a:t>fa.Discount</a:t>
            </a:r>
            <a:r>
              <a:rPr lang="en-US" sz="1300" dirty="0">
                <a:solidFill>
                  <a:prstClr val="black"/>
                </a:solidFill>
                <a:latin typeface="Times New Roman" pitchFamily="18" charset="0"/>
              </a:rPr>
              <a:t>.</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   </a:t>
            </a:r>
            <a:r>
              <a:rPr lang="en-US" sz="1300" dirty="0" err="1">
                <a:solidFill>
                  <a:prstClr val="black"/>
                </a:solidFill>
                <a:latin typeface="Times New Roman" pitchFamily="18" charset="0"/>
              </a:rPr>
              <a:t>endif</a:t>
            </a:r>
            <a:r>
              <a:rPr lang="en-US" sz="1300" dirty="0">
                <a:solidFill>
                  <a:prstClr val="black"/>
                </a:solidFill>
                <a:latin typeface="Times New Roman" pitchFamily="18" charset="0"/>
              </a:rPr>
              <a:t>.</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   At end of </a:t>
            </a:r>
            <a:r>
              <a:rPr lang="en-US" sz="1300" dirty="0" err="1">
                <a:solidFill>
                  <a:prstClr val="black"/>
                </a:solidFill>
                <a:latin typeface="Times New Roman" pitchFamily="18" charset="0"/>
              </a:rPr>
              <a:t>CustId</a:t>
            </a:r>
            <a:r>
              <a:rPr lang="en-US" sz="1300" dirty="0">
                <a:solidFill>
                  <a:prstClr val="black"/>
                </a:solidFill>
                <a:latin typeface="Times New Roman" pitchFamily="18" charset="0"/>
              </a:rPr>
              <a:t>.</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	   write </a:t>
            </a:r>
            <a:r>
              <a:rPr lang="en-US" sz="1300" dirty="0" err="1">
                <a:solidFill>
                  <a:prstClr val="black"/>
                </a:solidFill>
                <a:latin typeface="Times New Roman" pitchFamily="18" charset="0"/>
              </a:rPr>
              <a:t>wa.CustId</a:t>
            </a:r>
            <a:r>
              <a:rPr lang="en-US" sz="1300" dirty="0">
                <a:solidFill>
                  <a:prstClr val="black"/>
                </a:solidFill>
                <a:latin typeface="Times New Roman" pitchFamily="18" charset="0"/>
              </a:rPr>
              <a:t>, amount.</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a:solidFill>
                  <a:prstClr val="black"/>
                </a:solidFill>
                <a:latin typeface="Times New Roman" pitchFamily="18" charset="0"/>
              </a:rPr>
              <a:t>    E</a:t>
            </a:r>
            <a:r>
              <a:rPr lang="en-US" sz="1300" dirty="0" err="1">
                <a:solidFill>
                  <a:prstClr val="black"/>
                </a:solidFill>
                <a:latin typeface="Times New Roman" pitchFamily="18" charset="0"/>
              </a:rPr>
              <a:t>ndat</a:t>
            </a:r>
            <a:r>
              <a:rPr lang="en-US" sz="1300" dirty="0">
                <a:solidFill>
                  <a:prstClr val="black"/>
                </a:solidFill>
                <a:latin typeface="Times New Roman" pitchFamily="18" charset="0"/>
              </a:rPr>
              <a:t>.</a:t>
            </a:r>
          </a:p>
          <a:p>
            <a:pPr marL="342900" indent="-342900">
              <a:lnSpc>
                <a:spcPct val="90000"/>
              </a:lnSpc>
              <a:spcBef>
                <a:spcPts val="4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300" dirty="0" err="1">
                <a:solidFill>
                  <a:prstClr val="black"/>
                </a:solidFill>
                <a:latin typeface="Times New Roman" pitchFamily="18" charset="0"/>
              </a:rPr>
              <a:t>Endloop</a:t>
            </a:r>
            <a:r>
              <a:rPr lang="en-US" sz="1300" dirty="0">
                <a:solidFill>
                  <a:prstClr val="black"/>
                </a:solidFill>
                <a:latin typeface="Times New Roman" pitchFamily="18" charset="0"/>
              </a:rPr>
              <a:t>.</a:t>
            </a:r>
          </a:p>
        </p:txBody>
      </p:sp>
      <p:graphicFrame>
        <p:nvGraphicFramePr>
          <p:cNvPr id="5" name="Table 4"/>
          <p:cNvGraphicFramePr>
            <a:graphicFrameLocks noGrp="1"/>
          </p:cNvGraphicFramePr>
          <p:nvPr/>
        </p:nvGraphicFramePr>
        <p:xfrm>
          <a:off x="7029450" y="2667000"/>
          <a:ext cx="2343150" cy="1188720"/>
        </p:xfrm>
        <a:graphic>
          <a:graphicData uri="http://schemas.openxmlformats.org/drawingml/2006/table">
            <a:tbl>
              <a:tblPr firstRow="1" bandRow="1">
                <a:tableStyleId>{5C22544A-7EE6-4342-B048-85BDC9FD1C3A}</a:tableStyleId>
              </a:tblPr>
              <a:tblGrid>
                <a:gridCol w="781050">
                  <a:extLst>
                    <a:ext uri="{9D8B030D-6E8A-4147-A177-3AD203B41FA5}">
                      <a16:colId xmlns:a16="http://schemas.microsoft.com/office/drawing/2014/main" val="20000"/>
                    </a:ext>
                  </a:extLst>
                </a:gridCol>
                <a:gridCol w="781050">
                  <a:extLst>
                    <a:ext uri="{9D8B030D-6E8A-4147-A177-3AD203B41FA5}">
                      <a16:colId xmlns:a16="http://schemas.microsoft.com/office/drawing/2014/main" val="20001"/>
                    </a:ext>
                  </a:extLst>
                </a:gridCol>
                <a:gridCol w="781050">
                  <a:extLst>
                    <a:ext uri="{9D8B030D-6E8A-4147-A177-3AD203B41FA5}">
                      <a16:colId xmlns:a16="http://schemas.microsoft.com/office/drawing/2014/main" val="20002"/>
                    </a:ext>
                  </a:extLst>
                </a:gridCol>
              </a:tblGrid>
              <a:tr h="245745">
                <a:tc>
                  <a:txBody>
                    <a:bodyPr/>
                    <a:lstStyle/>
                    <a:p>
                      <a:r>
                        <a:rPr lang="en-US" sz="1200" dirty="0" err="1"/>
                        <a:t>CustId</a:t>
                      </a:r>
                      <a:endParaRPr lang="en-US" sz="1200" dirty="0"/>
                    </a:p>
                  </a:txBody>
                  <a:tcPr/>
                </a:tc>
                <a:tc>
                  <a:txBody>
                    <a:bodyPr/>
                    <a:lstStyle/>
                    <a:p>
                      <a:r>
                        <a:rPr lang="en-US" sz="1200" dirty="0"/>
                        <a:t>Discount</a:t>
                      </a:r>
                    </a:p>
                  </a:txBody>
                  <a:tcPr/>
                </a:tc>
                <a:tc>
                  <a:txBody>
                    <a:bodyPr/>
                    <a:lstStyle/>
                    <a:p>
                      <a:r>
                        <a:rPr lang="en-US" sz="1200" dirty="0"/>
                        <a:t>Year</a:t>
                      </a:r>
                    </a:p>
                  </a:txBody>
                  <a:tcPr/>
                </a:tc>
                <a:extLst>
                  <a:ext uri="{0D108BD9-81ED-4DB2-BD59-A6C34878D82A}">
                    <a16:rowId xmlns:a16="http://schemas.microsoft.com/office/drawing/2014/main" val="10000"/>
                  </a:ext>
                </a:extLst>
              </a:tr>
              <a:tr h="245745">
                <a:tc>
                  <a:txBody>
                    <a:bodyPr/>
                    <a:lstStyle/>
                    <a:p>
                      <a:pPr algn="ctr"/>
                      <a:r>
                        <a:rPr lang="en-US" sz="1400" dirty="0"/>
                        <a:t>1</a:t>
                      </a:r>
                    </a:p>
                  </a:txBody>
                  <a:tcPr>
                    <a:solidFill>
                      <a:srgbClr val="F8AB6C"/>
                    </a:solidFill>
                  </a:tcPr>
                </a:tc>
                <a:tc>
                  <a:txBody>
                    <a:bodyPr/>
                    <a:lstStyle/>
                    <a:p>
                      <a:pPr algn="ctr"/>
                      <a:r>
                        <a:rPr lang="en-US" sz="1400" dirty="0"/>
                        <a:t>2.0</a:t>
                      </a:r>
                    </a:p>
                  </a:txBody>
                  <a:tcPr>
                    <a:solidFill>
                      <a:srgbClr val="F8AB6C"/>
                    </a:solidFill>
                  </a:tcPr>
                </a:tc>
                <a:tc>
                  <a:txBody>
                    <a:bodyPr/>
                    <a:lstStyle/>
                    <a:p>
                      <a:pPr algn="ctr"/>
                      <a:r>
                        <a:rPr lang="en-US" sz="1400" b="0" dirty="0"/>
                        <a:t>2009</a:t>
                      </a:r>
                    </a:p>
                  </a:txBody>
                  <a:tcPr>
                    <a:solidFill>
                      <a:srgbClr val="F8AB6C"/>
                    </a:solidFill>
                  </a:tcPr>
                </a:tc>
                <a:extLst>
                  <a:ext uri="{0D108BD9-81ED-4DB2-BD59-A6C34878D82A}">
                    <a16:rowId xmlns:a16="http://schemas.microsoft.com/office/drawing/2014/main" val="10001"/>
                  </a:ext>
                </a:extLst>
              </a:tr>
              <a:tr h="245745">
                <a:tc>
                  <a:txBody>
                    <a:bodyPr/>
                    <a:lstStyle/>
                    <a:p>
                      <a:pPr algn="ctr"/>
                      <a:r>
                        <a:rPr lang="en-US" sz="1400" dirty="0"/>
                        <a:t>1</a:t>
                      </a:r>
                    </a:p>
                  </a:txBody>
                  <a:tcPr>
                    <a:solidFill>
                      <a:srgbClr val="F8AB6C"/>
                    </a:solidFill>
                  </a:tcPr>
                </a:tc>
                <a:tc>
                  <a:txBody>
                    <a:bodyPr/>
                    <a:lstStyle/>
                    <a:p>
                      <a:pPr algn="ctr"/>
                      <a:r>
                        <a:rPr lang="en-US" sz="1400" dirty="0"/>
                        <a:t>3.0</a:t>
                      </a:r>
                    </a:p>
                  </a:txBody>
                  <a:tcPr>
                    <a:solidFill>
                      <a:srgbClr val="F8AB6C"/>
                    </a:solidFill>
                  </a:tcPr>
                </a:tc>
                <a:tc>
                  <a:txBody>
                    <a:bodyPr/>
                    <a:lstStyle/>
                    <a:p>
                      <a:pPr algn="ctr"/>
                      <a:r>
                        <a:rPr lang="en-US" sz="1400" dirty="0"/>
                        <a:t>2010</a:t>
                      </a:r>
                    </a:p>
                  </a:txBody>
                  <a:tcPr>
                    <a:solidFill>
                      <a:srgbClr val="F8AB6C"/>
                    </a:solidFill>
                  </a:tcPr>
                </a:tc>
                <a:extLst>
                  <a:ext uri="{0D108BD9-81ED-4DB2-BD59-A6C34878D82A}">
                    <a16:rowId xmlns:a16="http://schemas.microsoft.com/office/drawing/2014/main" val="10002"/>
                  </a:ext>
                </a:extLst>
              </a:tr>
              <a:tr h="245745">
                <a:tc>
                  <a:txBody>
                    <a:bodyPr/>
                    <a:lstStyle/>
                    <a:p>
                      <a:pPr algn="ctr"/>
                      <a:r>
                        <a:rPr lang="en-US" sz="1400" dirty="0"/>
                        <a:t>2</a:t>
                      </a:r>
                    </a:p>
                  </a:txBody>
                  <a:tcPr>
                    <a:solidFill>
                      <a:srgbClr val="ABDA78"/>
                    </a:solidFill>
                  </a:tcPr>
                </a:tc>
                <a:tc>
                  <a:txBody>
                    <a:bodyPr/>
                    <a:lstStyle/>
                    <a:p>
                      <a:pPr algn="ctr"/>
                      <a:r>
                        <a:rPr lang="en-US" sz="1400" dirty="0"/>
                        <a:t>3.0</a:t>
                      </a:r>
                    </a:p>
                  </a:txBody>
                  <a:tcPr>
                    <a:solidFill>
                      <a:srgbClr val="ABDA78"/>
                    </a:solidFill>
                  </a:tcPr>
                </a:tc>
                <a:tc>
                  <a:txBody>
                    <a:bodyPr/>
                    <a:lstStyle/>
                    <a:p>
                      <a:pPr algn="ctr"/>
                      <a:r>
                        <a:rPr lang="en-US" sz="1400" dirty="0"/>
                        <a:t>2011</a:t>
                      </a:r>
                    </a:p>
                  </a:txBody>
                  <a:tcPr>
                    <a:solidFill>
                      <a:srgbClr val="ABDA78"/>
                    </a:solidFill>
                  </a:tcPr>
                </a:tc>
                <a:extLst>
                  <a:ext uri="{0D108BD9-81ED-4DB2-BD59-A6C34878D82A}">
                    <a16:rowId xmlns:a16="http://schemas.microsoft.com/office/drawing/2014/main" val="10003"/>
                  </a:ext>
                </a:extLst>
              </a:tr>
            </a:tbl>
          </a:graphicData>
        </a:graphic>
      </p:graphicFrame>
      <p:sp>
        <p:nvSpPr>
          <p:cNvPr id="6" name="Rectangle 5"/>
          <p:cNvSpPr/>
          <p:nvPr/>
        </p:nvSpPr>
        <p:spPr>
          <a:xfrm>
            <a:off x="7029450" y="2362200"/>
            <a:ext cx="1143000" cy="228600"/>
          </a:xfrm>
          <a:prstGeom prst="rect">
            <a:avLst/>
          </a:prstGeom>
          <a:solidFill>
            <a:schemeClr val="tx2">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err="1">
                <a:solidFill>
                  <a:srgbClr val="1F497D"/>
                </a:solidFill>
              </a:rPr>
              <a:t>DiscountTab</a:t>
            </a:r>
            <a:endParaRPr lang="en-US" sz="1400" dirty="0">
              <a:solidFill>
                <a:srgbClr val="1F497D"/>
              </a:solidFill>
            </a:endParaRPr>
          </a:p>
        </p:txBody>
      </p:sp>
      <p:graphicFrame>
        <p:nvGraphicFramePr>
          <p:cNvPr id="7" name="Table 6"/>
          <p:cNvGraphicFramePr>
            <a:graphicFrameLocks noGrp="1"/>
          </p:cNvGraphicFramePr>
          <p:nvPr/>
        </p:nvGraphicFramePr>
        <p:xfrm>
          <a:off x="7010400" y="1325880"/>
          <a:ext cx="2743200" cy="883920"/>
        </p:xfrm>
        <a:graphic>
          <a:graphicData uri="http://schemas.openxmlformats.org/drawingml/2006/table">
            <a:tbl>
              <a:tblPr firstRow="1" bandRow="1">
                <a:tableStyleId>{5C22544A-7EE6-4342-B048-85BDC9FD1C3A}</a:tableStyleId>
              </a:tblPr>
              <a:tblGrid>
                <a:gridCol w="685800">
                  <a:extLst>
                    <a:ext uri="{9D8B030D-6E8A-4147-A177-3AD203B41FA5}">
                      <a16:colId xmlns:a16="http://schemas.microsoft.com/office/drawing/2014/main" val="20000"/>
                    </a:ext>
                  </a:extLst>
                </a:gridCol>
                <a:gridCol w="685800">
                  <a:extLst>
                    <a:ext uri="{9D8B030D-6E8A-4147-A177-3AD203B41FA5}">
                      <a16:colId xmlns:a16="http://schemas.microsoft.com/office/drawing/2014/main" val="20001"/>
                    </a:ext>
                  </a:extLst>
                </a:gridCol>
                <a:gridCol w="685800">
                  <a:extLst>
                    <a:ext uri="{9D8B030D-6E8A-4147-A177-3AD203B41FA5}">
                      <a16:colId xmlns:a16="http://schemas.microsoft.com/office/drawing/2014/main" val="20002"/>
                    </a:ext>
                  </a:extLst>
                </a:gridCol>
                <a:gridCol w="685800">
                  <a:extLst>
                    <a:ext uri="{9D8B030D-6E8A-4147-A177-3AD203B41FA5}">
                      <a16:colId xmlns:a16="http://schemas.microsoft.com/office/drawing/2014/main" val="20003"/>
                    </a:ext>
                  </a:extLst>
                </a:gridCol>
              </a:tblGrid>
              <a:tr h="208280">
                <a:tc>
                  <a:txBody>
                    <a:bodyPr/>
                    <a:lstStyle/>
                    <a:p>
                      <a:r>
                        <a:rPr lang="en-US" sz="1200" dirty="0" err="1"/>
                        <a:t>CustId</a:t>
                      </a:r>
                      <a:endParaRPr lang="en-US" sz="1200" dirty="0"/>
                    </a:p>
                  </a:txBody>
                  <a:tcPr/>
                </a:tc>
                <a:tc>
                  <a:txBody>
                    <a:bodyPr/>
                    <a:lstStyle/>
                    <a:p>
                      <a:r>
                        <a:rPr lang="en-US" sz="1200" dirty="0" err="1"/>
                        <a:t>ItemId</a:t>
                      </a:r>
                      <a:endParaRPr lang="en-US" sz="1200" dirty="0"/>
                    </a:p>
                  </a:txBody>
                  <a:tcPr/>
                </a:tc>
                <a:tc>
                  <a:txBody>
                    <a:bodyPr/>
                    <a:lstStyle/>
                    <a:p>
                      <a:r>
                        <a:rPr lang="en-US" sz="1200" dirty="0"/>
                        <a:t>Price</a:t>
                      </a:r>
                    </a:p>
                  </a:txBody>
                  <a:tcPr/>
                </a:tc>
                <a:tc>
                  <a:txBody>
                    <a:bodyPr/>
                    <a:lstStyle/>
                    <a:p>
                      <a:r>
                        <a:rPr lang="en-US" sz="1200" dirty="0"/>
                        <a:t>Year</a:t>
                      </a:r>
                    </a:p>
                  </a:txBody>
                  <a:tcPr/>
                </a:tc>
                <a:extLst>
                  <a:ext uri="{0D108BD9-81ED-4DB2-BD59-A6C34878D82A}">
                    <a16:rowId xmlns:a16="http://schemas.microsoft.com/office/drawing/2014/main" val="10000"/>
                  </a:ext>
                </a:extLst>
              </a:tr>
              <a:tr h="208280">
                <a:tc>
                  <a:txBody>
                    <a:bodyPr/>
                    <a:lstStyle/>
                    <a:p>
                      <a:pPr algn="ctr"/>
                      <a:r>
                        <a:rPr lang="en-US" sz="1400" dirty="0"/>
                        <a:t>1</a:t>
                      </a:r>
                    </a:p>
                  </a:txBody>
                  <a:tcPr>
                    <a:solidFill>
                      <a:srgbClr val="F8AB6C"/>
                    </a:solidFill>
                  </a:tcPr>
                </a:tc>
                <a:tc>
                  <a:txBody>
                    <a:bodyPr/>
                    <a:lstStyle/>
                    <a:p>
                      <a:pPr algn="ctr"/>
                      <a:r>
                        <a:rPr lang="en-US" sz="1400" dirty="0"/>
                        <a:t>Item1</a:t>
                      </a:r>
                    </a:p>
                  </a:txBody>
                  <a:tcPr>
                    <a:solidFill>
                      <a:srgbClr val="F8AB6C"/>
                    </a:solidFill>
                  </a:tcPr>
                </a:tc>
                <a:tc>
                  <a:txBody>
                    <a:bodyPr/>
                    <a:lstStyle/>
                    <a:p>
                      <a:pPr algn="ctr"/>
                      <a:r>
                        <a:rPr lang="en-US" sz="1400" dirty="0"/>
                        <a:t>10.0</a:t>
                      </a:r>
                    </a:p>
                  </a:txBody>
                  <a:tcPr>
                    <a:solidFill>
                      <a:srgbClr val="F8AB6C"/>
                    </a:solidFill>
                  </a:tcPr>
                </a:tc>
                <a:tc>
                  <a:txBody>
                    <a:bodyPr/>
                    <a:lstStyle/>
                    <a:p>
                      <a:pPr algn="ctr"/>
                      <a:r>
                        <a:rPr lang="en-US" sz="1400" b="0" dirty="0"/>
                        <a:t>2010</a:t>
                      </a:r>
                    </a:p>
                  </a:txBody>
                  <a:tcPr>
                    <a:solidFill>
                      <a:srgbClr val="F8AB6C"/>
                    </a:solidFill>
                  </a:tcPr>
                </a:tc>
                <a:extLst>
                  <a:ext uri="{0D108BD9-81ED-4DB2-BD59-A6C34878D82A}">
                    <a16:rowId xmlns:a16="http://schemas.microsoft.com/office/drawing/2014/main" val="10001"/>
                  </a:ext>
                </a:extLst>
              </a:tr>
              <a:tr h="208280">
                <a:tc>
                  <a:txBody>
                    <a:bodyPr/>
                    <a:lstStyle/>
                    <a:p>
                      <a:pPr algn="ctr"/>
                      <a:r>
                        <a:rPr lang="en-US" sz="1400" dirty="0"/>
                        <a:t>2</a:t>
                      </a:r>
                    </a:p>
                  </a:txBody>
                  <a:tcPr>
                    <a:solidFill>
                      <a:srgbClr val="ABDA78"/>
                    </a:solidFill>
                  </a:tcPr>
                </a:tc>
                <a:tc>
                  <a:txBody>
                    <a:bodyPr/>
                    <a:lstStyle/>
                    <a:p>
                      <a:pPr algn="ctr"/>
                      <a:r>
                        <a:rPr lang="en-US" sz="1400" dirty="0"/>
                        <a:t>Item3</a:t>
                      </a:r>
                    </a:p>
                  </a:txBody>
                  <a:tcPr>
                    <a:solidFill>
                      <a:srgbClr val="ABDA78"/>
                    </a:solidFill>
                  </a:tcPr>
                </a:tc>
                <a:tc>
                  <a:txBody>
                    <a:bodyPr/>
                    <a:lstStyle/>
                    <a:p>
                      <a:pPr algn="ctr"/>
                      <a:r>
                        <a:rPr lang="en-US" sz="1400" dirty="0"/>
                        <a:t>10.0</a:t>
                      </a:r>
                    </a:p>
                  </a:txBody>
                  <a:tcPr>
                    <a:solidFill>
                      <a:srgbClr val="ABDA78"/>
                    </a:solidFill>
                  </a:tcPr>
                </a:tc>
                <a:tc>
                  <a:txBody>
                    <a:bodyPr/>
                    <a:lstStyle/>
                    <a:p>
                      <a:pPr algn="ctr"/>
                      <a:r>
                        <a:rPr lang="en-US" sz="1400" dirty="0"/>
                        <a:t>2011</a:t>
                      </a:r>
                    </a:p>
                  </a:txBody>
                  <a:tcPr>
                    <a:solidFill>
                      <a:srgbClr val="ABDA78"/>
                    </a:solidFill>
                  </a:tcPr>
                </a:tc>
                <a:extLst>
                  <a:ext uri="{0D108BD9-81ED-4DB2-BD59-A6C34878D82A}">
                    <a16:rowId xmlns:a16="http://schemas.microsoft.com/office/drawing/2014/main" val="10002"/>
                  </a:ext>
                </a:extLst>
              </a:tr>
            </a:tbl>
          </a:graphicData>
        </a:graphic>
      </p:graphicFrame>
      <p:sp>
        <p:nvSpPr>
          <p:cNvPr id="8" name="Rectangle 7"/>
          <p:cNvSpPr/>
          <p:nvPr/>
        </p:nvSpPr>
        <p:spPr>
          <a:xfrm>
            <a:off x="7010400" y="1021080"/>
            <a:ext cx="914400" cy="228600"/>
          </a:xfrm>
          <a:prstGeom prst="rect">
            <a:avLst/>
          </a:prstGeom>
          <a:solidFill>
            <a:schemeClr val="tx2">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err="1">
                <a:solidFill>
                  <a:srgbClr val="1F497D"/>
                </a:solidFill>
              </a:rPr>
              <a:t>OrderTab</a:t>
            </a:r>
            <a:endParaRPr lang="en-US" sz="1200" dirty="0">
              <a:solidFill>
                <a:srgbClr val="1F497D"/>
              </a:solidFill>
            </a:endParaRPr>
          </a:p>
        </p:txBody>
      </p:sp>
      <p:graphicFrame>
        <p:nvGraphicFramePr>
          <p:cNvPr id="9" name="Table 8"/>
          <p:cNvGraphicFramePr>
            <a:graphicFrameLocks noGrp="1"/>
          </p:cNvGraphicFramePr>
          <p:nvPr/>
        </p:nvGraphicFramePr>
        <p:xfrm>
          <a:off x="7086600" y="4358640"/>
          <a:ext cx="1562100" cy="883920"/>
        </p:xfrm>
        <a:graphic>
          <a:graphicData uri="http://schemas.openxmlformats.org/drawingml/2006/table">
            <a:tbl>
              <a:tblPr firstRow="1" bandRow="1">
                <a:tableStyleId>{5C22544A-7EE6-4342-B048-85BDC9FD1C3A}</a:tableStyleId>
              </a:tblPr>
              <a:tblGrid>
                <a:gridCol w="781050">
                  <a:extLst>
                    <a:ext uri="{9D8B030D-6E8A-4147-A177-3AD203B41FA5}">
                      <a16:colId xmlns:a16="http://schemas.microsoft.com/office/drawing/2014/main" val="20000"/>
                    </a:ext>
                  </a:extLst>
                </a:gridCol>
                <a:gridCol w="781050">
                  <a:extLst>
                    <a:ext uri="{9D8B030D-6E8A-4147-A177-3AD203B41FA5}">
                      <a16:colId xmlns:a16="http://schemas.microsoft.com/office/drawing/2014/main" val="20001"/>
                    </a:ext>
                  </a:extLst>
                </a:gridCol>
              </a:tblGrid>
              <a:tr h="272481">
                <a:tc>
                  <a:txBody>
                    <a:bodyPr/>
                    <a:lstStyle/>
                    <a:p>
                      <a:r>
                        <a:rPr lang="en-US" sz="1200" dirty="0" err="1"/>
                        <a:t>CustId</a:t>
                      </a:r>
                      <a:endParaRPr lang="en-US" sz="1200" dirty="0"/>
                    </a:p>
                  </a:txBody>
                  <a:tcPr/>
                </a:tc>
                <a:tc>
                  <a:txBody>
                    <a:bodyPr/>
                    <a:lstStyle/>
                    <a:p>
                      <a:r>
                        <a:rPr lang="en-US" sz="1200" dirty="0"/>
                        <a:t>Amount</a:t>
                      </a:r>
                    </a:p>
                  </a:txBody>
                  <a:tcPr/>
                </a:tc>
                <a:extLst>
                  <a:ext uri="{0D108BD9-81ED-4DB2-BD59-A6C34878D82A}">
                    <a16:rowId xmlns:a16="http://schemas.microsoft.com/office/drawing/2014/main" val="10000"/>
                  </a:ext>
                </a:extLst>
              </a:tr>
              <a:tr h="239373">
                <a:tc>
                  <a:txBody>
                    <a:bodyPr/>
                    <a:lstStyle/>
                    <a:p>
                      <a:pPr algn="ctr"/>
                      <a:r>
                        <a:rPr lang="en-US" sz="1400" dirty="0">
                          <a:solidFill>
                            <a:schemeClr val="tx1"/>
                          </a:solidFill>
                        </a:rPr>
                        <a:t>1</a:t>
                      </a:r>
                    </a:p>
                  </a:txBody>
                  <a:tcPr>
                    <a:solidFill>
                      <a:srgbClr val="F8AB6C"/>
                    </a:solidFill>
                  </a:tcPr>
                </a:tc>
                <a:tc>
                  <a:txBody>
                    <a:bodyPr/>
                    <a:lstStyle/>
                    <a:p>
                      <a:pPr algn="ctr"/>
                      <a:r>
                        <a:rPr lang="en-US" sz="1400" dirty="0">
                          <a:solidFill>
                            <a:srgbClr val="FF0000"/>
                          </a:solidFill>
                        </a:rPr>
                        <a:t>  </a:t>
                      </a:r>
                      <a:r>
                        <a:rPr lang="en-US" sz="1400" dirty="0">
                          <a:solidFill>
                            <a:schemeClr val="bg1"/>
                          </a:solidFill>
                        </a:rPr>
                        <a:t>8.0</a:t>
                      </a:r>
                    </a:p>
                  </a:txBody>
                  <a:tcPr>
                    <a:solidFill>
                      <a:srgbClr val="F8AB6C"/>
                    </a:solidFill>
                  </a:tcPr>
                </a:tc>
                <a:extLst>
                  <a:ext uri="{0D108BD9-81ED-4DB2-BD59-A6C34878D82A}">
                    <a16:rowId xmlns:a16="http://schemas.microsoft.com/office/drawing/2014/main" val="10001"/>
                  </a:ext>
                </a:extLst>
              </a:tr>
              <a:tr h="239373">
                <a:tc>
                  <a:txBody>
                    <a:bodyPr/>
                    <a:lstStyle/>
                    <a:p>
                      <a:pPr algn="ctr"/>
                      <a:r>
                        <a:rPr lang="en-US" sz="1400" dirty="0"/>
                        <a:t>2</a:t>
                      </a:r>
                    </a:p>
                  </a:txBody>
                  <a:tcPr>
                    <a:solidFill>
                      <a:srgbClr val="ABDA78"/>
                    </a:solidFill>
                  </a:tcPr>
                </a:tc>
                <a:tc>
                  <a:txBody>
                    <a:bodyPr/>
                    <a:lstStyle/>
                    <a:p>
                      <a:pPr algn="ctr"/>
                      <a:r>
                        <a:rPr lang="en-US" sz="1400" baseline="0" dirty="0"/>
                        <a:t>  </a:t>
                      </a:r>
                      <a:r>
                        <a:rPr lang="en-US" sz="1400" dirty="0"/>
                        <a:t>7.0</a:t>
                      </a:r>
                    </a:p>
                  </a:txBody>
                  <a:tcPr>
                    <a:solidFill>
                      <a:srgbClr val="ABDA78"/>
                    </a:solidFill>
                  </a:tcPr>
                </a:tc>
                <a:extLst>
                  <a:ext uri="{0D108BD9-81ED-4DB2-BD59-A6C34878D82A}">
                    <a16:rowId xmlns:a16="http://schemas.microsoft.com/office/drawing/2014/main" val="10002"/>
                  </a:ext>
                </a:extLst>
              </a:tr>
            </a:tbl>
          </a:graphicData>
        </a:graphic>
      </p:graphicFrame>
      <p:sp>
        <p:nvSpPr>
          <p:cNvPr id="10" name="Rectangle 9"/>
          <p:cNvSpPr/>
          <p:nvPr/>
        </p:nvSpPr>
        <p:spPr>
          <a:xfrm>
            <a:off x="7086600" y="4053840"/>
            <a:ext cx="1143000" cy="228600"/>
          </a:xfrm>
          <a:prstGeom prst="rect">
            <a:avLst/>
          </a:prstGeom>
          <a:solidFill>
            <a:schemeClr val="tx2">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rgbClr val="1F497D"/>
                </a:solidFill>
              </a:rPr>
              <a:t>Output</a:t>
            </a:r>
          </a:p>
        </p:txBody>
      </p:sp>
      <p:sp>
        <p:nvSpPr>
          <p:cNvPr id="11" name="TextBox 10"/>
          <p:cNvSpPr txBox="1"/>
          <p:nvPr/>
        </p:nvSpPr>
        <p:spPr>
          <a:xfrm>
            <a:off x="8733370" y="4583668"/>
            <a:ext cx="1436612" cy="369332"/>
          </a:xfrm>
          <a:prstGeom prst="rect">
            <a:avLst/>
          </a:prstGeom>
          <a:noFill/>
        </p:spPr>
        <p:txBody>
          <a:bodyPr wrap="none" rtlCol="0">
            <a:spAutoFit/>
          </a:bodyPr>
          <a:lstStyle/>
          <a:p>
            <a:r>
              <a:rPr lang="en-US" dirty="0">
                <a:solidFill>
                  <a:prstClr val="black"/>
                </a:solidFill>
                <a:latin typeface="Calibri"/>
              </a:rPr>
              <a:t>Expecting 7.0</a:t>
            </a:r>
          </a:p>
        </p:txBody>
      </p:sp>
      <p:sp>
        <p:nvSpPr>
          <p:cNvPr id="13" name="Rectangle 3"/>
          <p:cNvSpPr>
            <a:spLocks noChangeArrowheads="1"/>
          </p:cNvSpPr>
          <p:nvPr/>
        </p:nvSpPr>
        <p:spPr bwMode="auto">
          <a:xfrm>
            <a:off x="1752601" y="990600"/>
            <a:ext cx="537411" cy="4191000"/>
          </a:xfrm>
          <a:prstGeom prst="rect">
            <a:avLst/>
          </a:prstGeom>
          <a:solidFill>
            <a:srgbClr val="FFFFCC"/>
          </a:solidFill>
          <a:ln w="9525">
            <a:noFill/>
            <a:round/>
            <a:headEnd/>
            <a:tailEnd/>
          </a:ln>
          <a:effectLst/>
        </p:spPr>
        <p:txBody>
          <a:bodyPr lIns="90000" tIns="46800" rIns="90000" bIns="46800"/>
          <a:lstStyle/>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1</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2</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3</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4</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5</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6</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7</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8</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9</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10</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11</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12</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13</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14</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15</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16</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17</a:t>
            </a:r>
          </a:p>
          <a:p>
            <a:pPr>
              <a:lnSpc>
                <a:spcPct val="90000"/>
              </a:lnSpc>
              <a:spcBef>
                <a:spcPts val="4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IN" sz="1300" dirty="0">
                <a:solidFill>
                  <a:srgbClr val="000000"/>
                </a:solidFill>
                <a:latin typeface="Times New Roman" pitchFamily="18" charset="0"/>
                <a:cs typeface="Times New Roman" pitchFamily="18" charset="0"/>
              </a:rPr>
              <a:t>18</a:t>
            </a:r>
          </a:p>
        </p:txBody>
      </p:sp>
      <p:sp>
        <p:nvSpPr>
          <p:cNvPr id="92" name="Oval 91"/>
          <p:cNvSpPr/>
          <p:nvPr/>
        </p:nvSpPr>
        <p:spPr>
          <a:xfrm>
            <a:off x="4724400" y="54102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93" name="TextBox 92"/>
          <p:cNvSpPr txBox="1"/>
          <p:nvPr/>
        </p:nvSpPr>
        <p:spPr>
          <a:xfrm>
            <a:off x="4724400" y="54380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10</a:t>
            </a:r>
          </a:p>
        </p:txBody>
      </p:sp>
      <p:sp>
        <p:nvSpPr>
          <p:cNvPr id="94" name="Oval 93"/>
          <p:cNvSpPr/>
          <p:nvPr/>
        </p:nvSpPr>
        <p:spPr>
          <a:xfrm>
            <a:off x="5257800" y="54102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95" name="TextBox 94"/>
          <p:cNvSpPr txBox="1"/>
          <p:nvPr/>
        </p:nvSpPr>
        <p:spPr>
          <a:xfrm>
            <a:off x="5257800" y="54380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11</a:t>
            </a:r>
          </a:p>
        </p:txBody>
      </p:sp>
      <p:sp>
        <p:nvSpPr>
          <p:cNvPr id="96" name="Oval 95"/>
          <p:cNvSpPr/>
          <p:nvPr/>
        </p:nvSpPr>
        <p:spPr>
          <a:xfrm>
            <a:off x="5791200" y="54102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97" name="TextBox 96"/>
          <p:cNvSpPr txBox="1"/>
          <p:nvPr/>
        </p:nvSpPr>
        <p:spPr>
          <a:xfrm>
            <a:off x="5791200" y="54380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12</a:t>
            </a:r>
          </a:p>
        </p:txBody>
      </p:sp>
      <p:sp>
        <p:nvSpPr>
          <p:cNvPr id="98" name="Oval 97"/>
          <p:cNvSpPr/>
          <p:nvPr/>
        </p:nvSpPr>
        <p:spPr>
          <a:xfrm>
            <a:off x="6324600" y="54102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99" name="TextBox 98"/>
          <p:cNvSpPr txBox="1"/>
          <p:nvPr/>
        </p:nvSpPr>
        <p:spPr>
          <a:xfrm>
            <a:off x="6324600" y="54380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13</a:t>
            </a:r>
          </a:p>
        </p:txBody>
      </p:sp>
      <p:sp>
        <p:nvSpPr>
          <p:cNvPr id="116" name="Oval 115"/>
          <p:cNvSpPr/>
          <p:nvPr/>
        </p:nvSpPr>
        <p:spPr>
          <a:xfrm>
            <a:off x="1981200" y="54102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1</a:t>
            </a:r>
          </a:p>
        </p:txBody>
      </p:sp>
      <p:sp>
        <p:nvSpPr>
          <p:cNvPr id="118" name="Oval 117"/>
          <p:cNvSpPr/>
          <p:nvPr/>
        </p:nvSpPr>
        <p:spPr>
          <a:xfrm>
            <a:off x="2514600" y="54102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2</a:t>
            </a:r>
          </a:p>
        </p:txBody>
      </p:sp>
      <p:sp>
        <p:nvSpPr>
          <p:cNvPr id="122" name="Oval 121"/>
          <p:cNvSpPr/>
          <p:nvPr/>
        </p:nvSpPr>
        <p:spPr>
          <a:xfrm>
            <a:off x="3048000" y="54102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6</a:t>
            </a:r>
          </a:p>
        </p:txBody>
      </p:sp>
      <p:sp>
        <p:nvSpPr>
          <p:cNvPr id="125" name="Oval 124"/>
          <p:cNvSpPr/>
          <p:nvPr/>
        </p:nvSpPr>
        <p:spPr>
          <a:xfrm>
            <a:off x="3581400" y="54102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7</a:t>
            </a:r>
          </a:p>
        </p:txBody>
      </p:sp>
      <p:sp>
        <p:nvSpPr>
          <p:cNvPr id="127" name="Oval 126"/>
          <p:cNvSpPr/>
          <p:nvPr/>
        </p:nvSpPr>
        <p:spPr>
          <a:xfrm>
            <a:off x="4114800" y="54102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8</a:t>
            </a:r>
          </a:p>
        </p:txBody>
      </p:sp>
      <p:sp>
        <p:nvSpPr>
          <p:cNvPr id="132" name="Oval 131"/>
          <p:cNvSpPr/>
          <p:nvPr/>
        </p:nvSpPr>
        <p:spPr>
          <a:xfrm>
            <a:off x="6934200" y="54102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133" name="TextBox 132"/>
          <p:cNvSpPr txBox="1"/>
          <p:nvPr/>
        </p:nvSpPr>
        <p:spPr>
          <a:xfrm>
            <a:off x="6934200" y="5438000"/>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15</a:t>
            </a:r>
          </a:p>
        </p:txBody>
      </p:sp>
      <p:sp>
        <p:nvSpPr>
          <p:cNvPr id="134" name="Oval 133"/>
          <p:cNvSpPr/>
          <p:nvPr/>
        </p:nvSpPr>
        <p:spPr>
          <a:xfrm>
            <a:off x="7467600" y="54102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135" name="TextBox 134"/>
          <p:cNvSpPr txBox="1"/>
          <p:nvPr/>
        </p:nvSpPr>
        <p:spPr>
          <a:xfrm>
            <a:off x="7467600" y="54380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16</a:t>
            </a:r>
          </a:p>
        </p:txBody>
      </p:sp>
      <p:sp>
        <p:nvSpPr>
          <p:cNvPr id="140" name="Oval 139"/>
          <p:cNvSpPr/>
          <p:nvPr/>
        </p:nvSpPr>
        <p:spPr>
          <a:xfrm>
            <a:off x="1981200" y="5943600"/>
            <a:ext cx="381000" cy="381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1600" dirty="0">
                <a:solidFill>
                  <a:prstClr val="white"/>
                </a:solidFill>
              </a:rPr>
              <a:t>1</a:t>
            </a:r>
          </a:p>
        </p:txBody>
      </p:sp>
      <p:sp>
        <p:nvSpPr>
          <p:cNvPr id="141" name="Oval 140"/>
          <p:cNvSpPr/>
          <p:nvPr/>
        </p:nvSpPr>
        <p:spPr>
          <a:xfrm>
            <a:off x="2514600" y="5943600"/>
            <a:ext cx="381000" cy="381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1600" dirty="0">
                <a:solidFill>
                  <a:prstClr val="white"/>
                </a:solidFill>
              </a:rPr>
              <a:t>2</a:t>
            </a:r>
          </a:p>
        </p:txBody>
      </p:sp>
      <p:sp>
        <p:nvSpPr>
          <p:cNvPr id="143" name="Oval 142"/>
          <p:cNvSpPr/>
          <p:nvPr/>
        </p:nvSpPr>
        <p:spPr>
          <a:xfrm>
            <a:off x="3048000" y="5943600"/>
            <a:ext cx="381000" cy="381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1600" dirty="0">
                <a:solidFill>
                  <a:prstClr val="white"/>
                </a:solidFill>
              </a:rPr>
              <a:t>6</a:t>
            </a:r>
          </a:p>
        </p:txBody>
      </p:sp>
      <p:sp>
        <p:nvSpPr>
          <p:cNvPr id="145" name="Oval 144"/>
          <p:cNvSpPr/>
          <p:nvPr/>
        </p:nvSpPr>
        <p:spPr>
          <a:xfrm>
            <a:off x="3581400" y="5943600"/>
            <a:ext cx="381000" cy="381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1600" dirty="0">
                <a:solidFill>
                  <a:prstClr val="white"/>
                </a:solidFill>
              </a:rPr>
              <a:t>7</a:t>
            </a:r>
          </a:p>
        </p:txBody>
      </p:sp>
      <p:sp>
        <p:nvSpPr>
          <p:cNvPr id="146" name="Oval 145"/>
          <p:cNvSpPr/>
          <p:nvPr/>
        </p:nvSpPr>
        <p:spPr>
          <a:xfrm>
            <a:off x="4114800" y="5943600"/>
            <a:ext cx="381000" cy="381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1600" dirty="0">
                <a:solidFill>
                  <a:prstClr val="white"/>
                </a:solidFill>
              </a:rPr>
              <a:t>8</a:t>
            </a:r>
          </a:p>
        </p:txBody>
      </p:sp>
      <p:sp>
        <p:nvSpPr>
          <p:cNvPr id="147" name="Oval 146"/>
          <p:cNvSpPr/>
          <p:nvPr/>
        </p:nvSpPr>
        <p:spPr>
          <a:xfrm>
            <a:off x="4724400" y="5943600"/>
            <a:ext cx="381000" cy="381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sz="1400" dirty="0">
              <a:solidFill>
                <a:prstClr val="white"/>
              </a:solidFill>
            </a:endParaRPr>
          </a:p>
        </p:txBody>
      </p:sp>
      <p:sp>
        <p:nvSpPr>
          <p:cNvPr id="148" name="TextBox 147"/>
          <p:cNvSpPr txBox="1"/>
          <p:nvPr/>
        </p:nvSpPr>
        <p:spPr>
          <a:xfrm>
            <a:off x="4724400" y="5971401"/>
            <a:ext cx="533400" cy="33855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1600" dirty="0">
                <a:solidFill>
                  <a:prstClr val="white"/>
                </a:solidFill>
              </a:rPr>
              <a:t>10</a:t>
            </a:r>
          </a:p>
        </p:txBody>
      </p:sp>
      <p:sp>
        <p:nvSpPr>
          <p:cNvPr id="149" name="Oval 148"/>
          <p:cNvSpPr/>
          <p:nvPr/>
        </p:nvSpPr>
        <p:spPr>
          <a:xfrm>
            <a:off x="5257800" y="5943600"/>
            <a:ext cx="381000" cy="381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sz="1400" dirty="0">
              <a:solidFill>
                <a:prstClr val="white"/>
              </a:solidFill>
            </a:endParaRPr>
          </a:p>
        </p:txBody>
      </p:sp>
      <p:sp>
        <p:nvSpPr>
          <p:cNvPr id="150" name="TextBox 149"/>
          <p:cNvSpPr txBox="1"/>
          <p:nvPr/>
        </p:nvSpPr>
        <p:spPr>
          <a:xfrm>
            <a:off x="5257800" y="5971401"/>
            <a:ext cx="533400" cy="33855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1600" dirty="0">
                <a:solidFill>
                  <a:prstClr val="white"/>
                </a:solidFill>
              </a:rPr>
              <a:t>11</a:t>
            </a:r>
          </a:p>
        </p:txBody>
      </p:sp>
      <p:sp>
        <p:nvSpPr>
          <p:cNvPr id="151" name="Oval 150"/>
          <p:cNvSpPr/>
          <p:nvPr/>
        </p:nvSpPr>
        <p:spPr>
          <a:xfrm>
            <a:off x="5791200" y="5943600"/>
            <a:ext cx="381000" cy="381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sz="1400" dirty="0">
              <a:solidFill>
                <a:prstClr val="white"/>
              </a:solidFill>
            </a:endParaRPr>
          </a:p>
        </p:txBody>
      </p:sp>
      <p:sp>
        <p:nvSpPr>
          <p:cNvPr id="152" name="TextBox 151"/>
          <p:cNvSpPr txBox="1"/>
          <p:nvPr/>
        </p:nvSpPr>
        <p:spPr>
          <a:xfrm>
            <a:off x="5791200" y="5971401"/>
            <a:ext cx="533400" cy="33855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1600" dirty="0">
                <a:solidFill>
                  <a:prstClr val="white"/>
                </a:solidFill>
              </a:rPr>
              <a:t>12</a:t>
            </a:r>
          </a:p>
        </p:txBody>
      </p:sp>
      <p:sp>
        <p:nvSpPr>
          <p:cNvPr id="153" name="Oval 152"/>
          <p:cNvSpPr/>
          <p:nvPr/>
        </p:nvSpPr>
        <p:spPr>
          <a:xfrm>
            <a:off x="6324600" y="5943600"/>
            <a:ext cx="381000" cy="381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sz="1400" dirty="0">
              <a:solidFill>
                <a:prstClr val="white"/>
              </a:solidFill>
            </a:endParaRPr>
          </a:p>
        </p:txBody>
      </p:sp>
      <p:sp>
        <p:nvSpPr>
          <p:cNvPr id="154" name="TextBox 153"/>
          <p:cNvSpPr txBox="1"/>
          <p:nvPr/>
        </p:nvSpPr>
        <p:spPr>
          <a:xfrm>
            <a:off x="6324600" y="5971401"/>
            <a:ext cx="533400" cy="33855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1600" dirty="0">
                <a:solidFill>
                  <a:prstClr val="white"/>
                </a:solidFill>
              </a:rPr>
              <a:t>13</a:t>
            </a:r>
          </a:p>
        </p:txBody>
      </p:sp>
      <p:sp>
        <p:nvSpPr>
          <p:cNvPr id="155" name="Oval 154"/>
          <p:cNvSpPr/>
          <p:nvPr/>
        </p:nvSpPr>
        <p:spPr>
          <a:xfrm>
            <a:off x="6934200" y="5943600"/>
            <a:ext cx="381000" cy="381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sz="1400" dirty="0">
              <a:solidFill>
                <a:prstClr val="white"/>
              </a:solidFill>
            </a:endParaRPr>
          </a:p>
        </p:txBody>
      </p:sp>
      <p:sp>
        <p:nvSpPr>
          <p:cNvPr id="156" name="TextBox 155"/>
          <p:cNvSpPr txBox="1"/>
          <p:nvPr/>
        </p:nvSpPr>
        <p:spPr>
          <a:xfrm>
            <a:off x="6934200" y="5971401"/>
            <a:ext cx="533400" cy="33855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1600" dirty="0">
                <a:solidFill>
                  <a:prstClr val="white"/>
                </a:solidFill>
              </a:rPr>
              <a:t>15</a:t>
            </a:r>
          </a:p>
        </p:txBody>
      </p:sp>
      <p:sp>
        <p:nvSpPr>
          <p:cNvPr id="157" name="Oval 156"/>
          <p:cNvSpPr/>
          <p:nvPr/>
        </p:nvSpPr>
        <p:spPr>
          <a:xfrm>
            <a:off x="7467600" y="5943600"/>
            <a:ext cx="381000" cy="381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sz="1400" dirty="0">
              <a:solidFill>
                <a:prstClr val="white"/>
              </a:solidFill>
            </a:endParaRPr>
          </a:p>
        </p:txBody>
      </p:sp>
      <p:sp>
        <p:nvSpPr>
          <p:cNvPr id="158" name="TextBox 157"/>
          <p:cNvSpPr txBox="1"/>
          <p:nvPr/>
        </p:nvSpPr>
        <p:spPr>
          <a:xfrm>
            <a:off x="7467600" y="5971401"/>
            <a:ext cx="533400" cy="33855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1600" dirty="0">
                <a:solidFill>
                  <a:prstClr val="white"/>
                </a:solidFill>
              </a:rPr>
              <a:t>16</a:t>
            </a:r>
          </a:p>
        </p:txBody>
      </p:sp>
      <p:graphicFrame>
        <p:nvGraphicFramePr>
          <p:cNvPr id="204" name="Table 203"/>
          <p:cNvGraphicFramePr>
            <a:graphicFrameLocks noGrp="1"/>
          </p:cNvGraphicFramePr>
          <p:nvPr/>
        </p:nvGraphicFramePr>
        <p:xfrm>
          <a:off x="8610600" y="5410200"/>
          <a:ext cx="1676400" cy="914400"/>
        </p:xfrm>
        <a:graphic>
          <a:graphicData uri="http://schemas.openxmlformats.org/drawingml/2006/table">
            <a:tbl>
              <a:tblPr firstRow="1" bandRow="1">
                <a:tableStyleId>{5C22544A-7EE6-4342-B048-85BDC9FD1C3A}</a:tableStyleId>
              </a:tblPr>
              <a:tblGrid>
                <a:gridCol w="838200">
                  <a:extLst>
                    <a:ext uri="{9D8B030D-6E8A-4147-A177-3AD203B41FA5}">
                      <a16:colId xmlns:a16="http://schemas.microsoft.com/office/drawing/2014/main" val="20000"/>
                    </a:ext>
                  </a:extLst>
                </a:gridCol>
                <a:gridCol w="838200">
                  <a:extLst>
                    <a:ext uri="{9D8B030D-6E8A-4147-A177-3AD203B41FA5}">
                      <a16:colId xmlns:a16="http://schemas.microsoft.com/office/drawing/2014/main" val="20001"/>
                    </a:ext>
                  </a:extLst>
                </a:gridCol>
              </a:tblGrid>
              <a:tr h="457200">
                <a:tc>
                  <a:txBody>
                    <a:bodyPr/>
                    <a:lstStyle/>
                    <a:p>
                      <a:pPr algn="ctr"/>
                      <a:r>
                        <a:rPr lang="en-US" sz="1400" b="0" dirty="0">
                          <a:solidFill>
                            <a:schemeClr val="tx1"/>
                          </a:solidFill>
                        </a:rPr>
                        <a:t>1</a:t>
                      </a:r>
                    </a:p>
                  </a:txBody>
                  <a:tcPr>
                    <a:solidFill>
                      <a:schemeClr val="accent6"/>
                    </a:solidFill>
                  </a:tcPr>
                </a:tc>
                <a:tc>
                  <a:txBody>
                    <a:bodyPr/>
                    <a:lstStyle/>
                    <a:p>
                      <a:pPr algn="ctr"/>
                      <a:r>
                        <a:rPr lang="en-US" sz="1400" dirty="0">
                          <a:solidFill>
                            <a:schemeClr val="bg1"/>
                          </a:solidFill>
                        </a:rPr>
                        <a:t>   8.0</a:t>
                      </a:r>
                    </a:p>
                  </a:txBody>
                  <a:tcPr>
                    <a:solidFill>
                      <a:schemeClr val="accent6"/>
                    </a:solidFill>
                  </a:tcPr>
                </a:tc>
                <a:extLst>
                  <a:ext uri="{0D108BD9-81ED-4DB2-BD59-A6C34878D82A}">
                    <a16:rowId xmlns:a16="http://schemas.microsoft.com/office/drawing/2014/main" val="10000"/>
                  </a:ext>
                </a:extLst>
              </a:tr>
              <a:tr h="457200">
                <a:tc>
                  <a:txBody>
                    <a:bodyPr/>
                    <a:lstStyle/>
                    <a:p>
                      <a:pPr algn="ctr"/>
                      <a:r>
                        <a:rPr lang="en-US" sz="1400" dirty="0"/>
                        <a:t>2</a:t>
                      </a:r>
                    </a:p>
                  </a:txBody>
                  <a:tcPr>
                    <a:solidFill>
                      <a:srgbClr val="92D050"/>
                    </a:solidFill>
                  </a:tcPr>
                </a:tc>
                <a:tc>
                  <a:txBody>
                    <a:bodyPr/>
                    <a:lstStyle/>
                    <a:p>
                      <a:pPr algn="ctr"/>
                      <a:r>
                        <a:rPr lang="en-US" sz="1400" baseline="0" dirty="0"/>
                        <a:t>  </a:t>
                      </a:r>
                      <a:r>
                        <a:rPr lang="en-US" sz="1400" dirty="0"/>
                        <a:t>7.0</a:t>
                      </a:r>
                    </a:p>
                  </a:txBody>
                  <a:tcPr>
                    <a:solidFill>
                      <a:srgbClr val="92D050"/>
                    </a:solidFill>
                  </a:tcPr>
                </a:tc>
                <a:extLst>
                  <a:ext uri="{0D108BD9-81ED-4DB2-BD59-A6C34878D82A}">
                    <a16:rowId xmlns:a16="http://schemas.microsoft.com/office/drawing/2014/main" val="10001"/>
                  </a:ext>
                </a:extLst>
              </a:tr>
            </a:tbl>
          </a:graphicData>
        </a:graphic>
      </p:graphicFrame>
      <p:sp>
        <p:nvSpPr>
          <p:cNvPr id="50" name="Slide Number Placeholder 49"/>
          <p:cNvSpPr>
            <a:spLocks noGrp="1"/>
          </p:cNvSpPr>
          <p:nvPr>
            <p:ph type="sldNum" sz="quarter" idx="12"/>
          </p:nvPr>
        </p:nvSpPr>
        <p:spPr/>
        <p:txBody>
          <a:bodyPr/>
          <a:lstStyle/>
          <a:p>
            <a:fld id="{919E6677-47B7-46DC-8403-1EACAC47B6FA}" type="slidenum">
              <a:rPr lang="en-US" smtClean="0">
                <a:solidFill>
                  <a:prstClr val="black">
                    <a:tint val="75000"/>
                  </a:prstClr>
                </a:solidFill>
              </a:rPr>
              <a:pPr/>
              <a:t>48</a:t>
            </a:fld>
            <a:endParaRPr lang="en-US">
              <a:solidFill>
                <a:prstClr val="black">
                  <a:tint val="75000"/>
                </a:prstClr>
              </a:solidFill>
            </a:endParaRPr>
          </a:p>
        </p:txBody>
      </p:sp>
      <p:sp>
        <p:nvSpPr>
          <p:cNvPr id="52" name="TextBox 51"/>
          <p:cNvSpPr txBox="1"/>
          <p:nvPr/>
        </p:nvSpPr>
        <p:spPr>
          <a:xfrm>
            <a:off x="10290974" y="5486400"/>
            <a:ext cx="304892" cy="369332"/>
          </a:xfrm>
          <a:prstGeom prst="rect">
            <a:avLst/>
          </a:prstGeom>
          <a:noFill/>
        </p:spPr>
        <p:txBody>
          <a:bodyPr wrap="none" rtlCol="0">
            <a:spAutoFit/>
          </a:bodyPr>
          <a:lstStyle/>
          <a:p>
            <a:r>
              <a:rPr lang="en-US" dirty="0">
                <a:solidFill>
                  <a:prstClr val="black"/>
                </a:solidFill>
                <a:latin typeface="Calibri"/>
              </a:rPr>
              <a:t>X</a:t>
            </a:r>
          </a:p>
        </p:txBody>
      </p:sp>
      <p:sp>
        <p:nvSpPr>
          <p:cNvPr id="53" name="TextBox 52"/>
          <p:cNvSpPr txBox="1"/>
          <p:nvPr/>
        </p:nvSpPr>
        <p:spPr>
          <a:xfrm>
            <a:off x="10290974" y="6019800"/>
            <a:ext cx="304892" cy="369332"/>
          </a:xfrm>
          <a:prstGeom prst="rect">
            <a:avLst/>
          </a:prstGeom>
          <a:noFill/>
        </p:spPr>
        <p:txBody>
          <a:bodyPr wrap="none" rtlCol="0">
            <a:spAutoFit/>
          </a:bodyPr>
          <a:lstStyle/>
          <a:p>
            <a:r>
              <a:rPr lang="en-US" dirty="0">
                <a:solidFill>
                  <a:prstClr val="black"/>
                </a:solidFill>
                <a:latin typeface="msam10"/>
              </a:rPr>
              <a:t>X</a:t>
            </a:r>
          </a:p>
        </p:txBody>
      </p:sp>
      <p:sp>
        <p:nvSpPr>
          <p:cNvPr id="54" name="Right Brace 53"/>
          <p:cNvSpPr/>
          <p:nvPr/>
        </p:nvSpPr>
        <p:spPr>
          <a:xfrm>
            <a:off x="5334000" y="3276600"/>
            <a:ext cx="304800" cy="3810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55" name="TextBox 54"/>
          <p:cNvSpPr txBox="1"/>
          <p:nvPr/>
        </p:nvSpPr>
        <p:spPr>
          <a:xfrm>
            <a:off x="5562600" y="3276600"/>
            <a:ext cx="1219200" cy="923330"/>
          </a:xfrm>
          <a:prstGeom prst="rect">
            <a:avLst/>
          </a:prstGeom>
          <a:noFill/>
        </p:spPr>
        <p:txBody>
          <a:bodyPr wrap="square" rtlCol="0">
            <a:spAutoFit/>
          </a:bodyPr>
          <a:lstStyle/>
          <a:p>
            <a:r>
              <a:rPr lang="en-US" dirty="0">
                <a:solidFill>
                  <a:prstClr val="black"/>
                </a:solidFill>
                <a:latin typeface="Calibri"/>
              </a:rPr>
              <a:t>Year is missing from join</a:t>
            </a:r>
          </a:p>
        </p:txBody>
      </p:sp>
    </p:spTree>
    <p:extLst>
      <p:ext uri="{BB962C8B-B14F-4D97-AF65-F5344CB8AC3E}">
        <p14:creationId xmlns:p14="http://schemas.microsoft.com/office/powerpoint/2010/main" val="3594766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5"/>
                                        </p:tgtEl>
                                        <p:attrNameLst>
                                          <p:attrName>style.visibility</p:attrName>
                                        </p:attrNameLst>
                                      </p:cBhvr>
                                      <p:to>
                                        <p:strVal val="visible"/>
                                      </p:to>
                                    </p:set>
                                    <p:animEffect transition="in" filter="blinds(horizontal)">
                                      <p:cBhvr>
                                        <p:cTn id="7" dur="500"/>
                                        <p:tgtEl>
                                          <p:spTgt spid="165"/>
                                        </p:tgtEl>
                                      </p:cBhvr>
                                    </p:animEffect>
                                  </p:childTnLst>
                                </p:cTn>
                              </p:par>
                              <p:par>
                                <p:cTn id="8" presetID="3" presetClass="entr" presetSubtype="10" fill="hold" nodeType="withEffect">
                                  <p:stCondLst>
                                    <p:cond delay="0"/>
                                  </p:stCondLst>
                                  <p:childTnLst>
                                    <p:set>
                                      <p:cBhvr>
                                        <p:cTn id="9" dur="1" fill="hold">
                                          <p:stCondLst>
                                            <p:cond delay="0"/>
                                          </p:stCondLst>
                                        </p:cTn>
                                        <p:tgtEl>
                                          <p:spTgt spid="163"/>
                                        </p:tgtEl>
                                        <p:attrNameLst>
                                          <p:attrName>style.visibility</p:attrName>
                                        </p:attrNameLst>
                                      </p:cBhvr>
                                      <p:to>
                                        <p:strVal val="visible"/>
                                      </p:to>
                                    </p:set>
                                    <p:animEffect transition="in" filter="blinds(horizontal)">
                                      <p:cBhvr>
                                        <p:cTn id="10" dur="500"/>
                                        <p:tgtEl>
                                          <p:spTgt spid="163"/>
                                        </p:tgtEl>
                                      </p:cBhvr>
                                    </p:animEffect>
                                  </p:childTnLst>
                                </p:cTn>
                              </p:par>
                              <p:par>
                                <p:cTn id="11" presetID="3" presetClass="entr" presetSubtype="10" fill="hold" nodeType="withEffect">
                                  <p:stCondLst>
                                    <p:cond delay="0"/>
                                  </p:stCondLst>
                                  <p:childTnLst>
                                    <p:set>
                                      <p:cBhvr>
                                        <p:cTn id="12" dur="1" fill="hold">
                                          <p:stCondLst>
                                            <p:cond delay="0"/>
                                          </p:stCondLst>
                                        </p:cTn>
                                        <p:tgtEl>
                                          <p:spTgt spid="160"/>
                                        </p:tgtEl>
                                        <p:attrNameLst>
                                          <p:attrName>style.visibility</p:attrName>
                                        </p:attrNameLst>
                                      </p:cBhvr>
                                      <p:to>
                                        <p:strVal val="visible"/>
                                      </p:to>
                                    </p:set>
                                    <p:animEffect transition="in" filter="blinds(horizontal)">
                                      <p:cBhvr>
                                        <p:cTn id="13" dur="500"/>
                                        <p:tgtEl>
                                          <p:spTgt spid="160"/>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92"/>
                                        </p:tgtEl>
                                        <p:attrNameLst>
                                          <p:attrName>style.visibility</p:attrName>
                                        </p:attrNameLst>
                                      </p:cBhvr>
                                      <p:to>
                                        <p:strVal val="visible"/>
                                      </p:to>
                                    </p:set>
                                    <p:animEffect transition="in" filter="blinds(horizontal)">
                                      <p:cBhvr>
                                        <p:cTn id="16" dur="500"/>
                                        <p:tgtEl>
                                          <p:spTgt spid="92"/>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93"/>
                                        </p:tgtEl>
                                        <p:attrNameLst>
                                          <p:attrName>style.visibility</p:attrName>
                                        </p:attrNameLst>
                                      </p:cBhvr>
                                      <p:to>
                                        <p:strVal val="visible"/>
                                      </p:to>
                                    </p:set>
                                    <p:animEffect transition="in" filter="blinds(horizontal)">
                                      <p:cBhvr>
                                        <p:cTn id="19" dur="500"/>
                                        <p:tgtEl>
                                          <p:spTgt spid="93"/>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94"/>
                                        </p:tgtEl>
                                        <p:attrNameLst>
                                          <p:attrName>style.visibility</p:attrName>
                                        </p:attrNameLst>
                                      </p:cBhvr>
                                      <p:to>
                                        <p:strVal val="visible"/>
                                      </p:to>
                                    </p:set>
                                    <p:animEffect transition="in" filter="blinds(horizontal)">
                                      <p:cBhvr>
                                        <p:cTn id="22" dur="500"/>
                                        <p:tgtEl>
                                          <p:spTgt spid="94"/>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95"/>
                                        </p:tgtEl>
                                        <p:attrNameLst>
                                          <p:attrName>style.visibility</p:attrName>
                                        </p:attrNameLst>
                                      </p:cBhvr>
                                      <p:to>
                                        <p:strVal val="visible"/>
                                      </p:to>
                                    </p:set>
                                    <p:animEffect transition="in" filter="blinds(horizontal)">
                                      <p:cBhvr>
                                        <p:cTn id="25" dur="500"/>
                                        <p:tgtEl>
                                          <p:spTgt spid="95"/>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96"/>
                                        </p:tgtEl>
                                        <p:attrNameLst>
                                          <p:attrName>style.visibility</p:attrName>
                                        </p:attrNameLst>
                                      </p:cBhvr>
                                      <p:to>
                                        <p:strVal val="visible"/>
                                      </p:to>
                                    </p:set>
                                    <p:animEffect transition="in" filter="blinds(horizontal)">
                                      <p:cBhvr>
                                        <p:cTn id="28" dur="500"/>
                                        <p:tgtEl>
                                          <p:spTgt spid="96"/>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97"/>
                                        </p:tgtEl>
                                        <p:attrNameLst>
                                          <p:attrName>style.visibility</p:attrName>
                                        </p:attrNameLst>
                                      </p:cBhvr>
                                      <p:to>
                                        <p:strVal val="visible"/>
                                      </p:to>
                                    </p:set>
                                    <p:animEffect transition="in" filter="blinds(horizontal)">
                                      <p:cBhvr>
                                        <p:cTn id="31" dur="500"/>
                                        <p:tgtEl>
                                          <p:spTgt spid="97"/>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98"/>
                                        </p:tgtEl>
                                        <p:attrNameLst>
                                          <p:attrName>style.visibility</p:attrName>
                                        </p:attrNameLst>
                                      </p:cBhvr>
                                      <p:to>
                                        <p:strVal val="visible"/>
                                      </p:to>
                                    </p:set>
                                    <p:animEffect transition="in" filter="blinds(horizontal)">
                                      <p:cBhvr>
                                        <p:cTn id="34" dur="500"/>
                                        <p:tgtEl>
                                          <p:spTgt spid="98"/>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99"/>
                                        </p:tgtEl>
                                        <p:attrNameLst>
                                          <p:attrName>style.visibility</p:attrName>
                                        </p:attrNameLst>
                                      </p:cBhvr>
                                      <p:to>
                                        <p:strVal val="visible"/>
                                      </p:to>
                                    </p:set>
                                    <p:animEffect transition="in" filter="blinds(horizontal)">
                                      <p:cBhvr>
                                        <p:cTn id="37" dur="500"/>
                                        <p:tgtEl>
                                          <p:spTgt spid="99"/>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116"/>
                                        </p:tgtEl>
                                        <p:attrNameLst>
                                          <p:attrName>style.visibility</p:attrName>
                                        </p:attrNameLst>
                                      </p:cBhvr>
                                      <p:to>
                                        <p:strVal val="visible"/>
                                      </p:to>
                                    </p:set>
                                    <p:animEffect transition="in" filter="blinds(horizontal)">
                                      <p:cBhvr>
                                        <p:cTn id="40" dur="500"/>
                                        <p:tgtEl>
                                          <p:spTgt spid="116"/>
                                        </p:tgtEl>
                                      </p:cBhvr>
                                    </p:animEffect>
                                  </p:childTnLst>
                                </p:cTn>
                              </p:par>
                              <p:par>
                                <p:cTn id="41" presetID="3" presetClass="entr" presetSubtype="10" fill="hold" grpId="0" nodeType="withEffect">
                                  <p:stCondLst>
                                    <p:cond delay="0"/>
                                  </p:stCondLst>
                                  <p:childTnLst>
                                    <p:set>
                                      <p:cBhvr>
                                        <p:cTn id="42" dur="1" fill="hold">
                                          <p:stCondLst>
                                            <p:cond delay="0"/>
                                          </p:stCondLst>
                                        </p:cTn>
                                        <p:tgtEl>
                                          <p:spTgt spid="118"/>
                                        </p:tgtEl>
                                        <p:attrNameLst>
                                          <p:attrName>style.visibility</p:attrName>
                                        </p:attrNameLst>
                                      </p:cBhvr>
                                      <p:to>
                                        <p:strVal val="visible"/>
                                      </p:to>
                                    </p:set>
                                    <p:animEffect transition="in" filter="blinds(horizontal)">
                                      <p:cBhvr>
                                        <p:cTn id="43" dur="500"/>
                                        <p:tgtEl>
                                          <p:spTgt spid="118"/>
                                        </p:tgtEl>
                                      </p:cBhvr>
                                    </p:animEffect>
                                  </p:childTnLst>
                                </p:cTn>
                              </p:par>
                              <p:par>
                                <p:cTn id="44" presetID="3" presetClass="entr" presetSubtype="10" fill="hold" grpId="0" nodeType="withEffect">
                                  <p:stCondLst>
                                    <p:cond delay="0"/>
                                  </p:stCondLst>
                                  <p:childTnLst>
                                    <p:set>
                                      <p:cBhvr>
                                        <p:cTn id="45" dur="1" fill="hold">
                                          <p:stCondLst>
                                            <p:cond delay="0"/>
                                          </p:stCondLst>
                                        </p:cTn>
                                        <p:tgtEl>
                                          <p:spTgt spid="122"/>
                                        </p:tgtEl>
                                        <p:attrNameLst>
                                          <p:attrName>style.visibility</p:attrName>
                                        </p:attrNameLst>
                                      </p:cBhvr>
                                      <p:to>
                                        <p:strVal val="visible"/>
                                      </p:to>
                                    </p:set>
                                    <p:animEffect transition="in" filter="blinds(horizontal)">
                                      <p:cBhvr>
                                        <p:cTn id="46" dur="500"/>
                                        <p:tgtEl>
                                          <p:spTgt spid="122"/>
                                        </p:tgtEl>
                                      </p:cBhvr>
                                    </p:animEffect>
                                  </p:childTnLst>
                                </p:cTn>
                              </p:par>
                              <p:par>
                                <p:cTn id="47" presetID="3" presetClass="entr" presetSubtype="10" fill="hold" grpId="0" nodeType="withEffect">
                                  <p:stCondLst>
                                    <p:cond delay="0"/>
                                  </p:stCondLst>
                                  <p:childTnLst>
                                    <p:set>
                                      <p:cBhvr>
                                        <p:cTn id="48" dur="1" fill="hold">
                                          <p:stCondLst>
                                            <p:cond delay="0"/>
                                          </p:stCondLst>
                                        </p:cTn>
                                        <p:tgtEl>
                                          <p:spTgt spid="125"/>
                                        </p:tgtEl>
                                        <p:attrNameLst>
                                          <p:attrName>style.visibility</p:attrName>
                                        </p:attrNameLst>
                                      </p:cBhvr>
                                      <p:to>
                                        <p:strVal val="visible"/>
                                      </p:to>
                                    </p:set>
                                    <p:animEffect transition="in" filter="blinds(horizontal)">
                                      <p:cBhvr>
                                        <p:cTn id="49" dur="500"/>
                                        <p:tgtEl>
                                          <p:spTgt spid="125"/>
                                        </p:tgtEl>
                                      </p:cBhvr>
                                    </p:animEffect>
                                  </p:childTnLst>
                                </p:cTn>
                              </p:par>
                              <p:par>
                                <p:cTn id="50" presetID="3" presetClass="entr" presetSubtype="10" fill="hold" grpId="0" nodeType="withEffect">
                                  <p:stCondLst>
                                    <p:cond delay="0"/>
                                  </p:stCondLst>
                                  <p:childTnLst>
                                    <p:set>
                                      <p:cBhvr>
                                        <p:cTn id="51" dur="1" fill="hold">
                                          <p:stCondLst>
                                            <p:cond delay="0"/>
                                          </p:stCondLst>
                                        </p:cTn>
                                        <p:tgtEl>
                                          <p:spTgt spid="127"/>
                                        </p:tgtEl>
                                        <p:attrNameLst>
                                          <p:attrName>style.visibility</p:attrName>
                                        </p:attrNameLst>
                                      </p:cBhvr>
                                      <p:to>
                                        <p:strVal val="visible"/>
                                      </p:to>
                                    </p:set>
                                    <p:animEffect transition="in" filter="blinds(horizontal)">
                                      <p:cBhvr>
                                        <p:cTn id="52" dur="500"/>
                                        <p:tgtEl>
                                          <p:spTgt spid="127"/>
                                        </p:tgtEl>
                                      </p:cBhvr>
                                    </p:animEffect>
                                  </p:childTnLst>
                                </p:cTn>
                              </p:par>
                              <p:par>
                                <p:cTn id="53" presetID="3" presetClass="entr" presetSubtype="10" fill="hold" grpId="0" nodeType="withEffect">
                                  <p:stCondLst>
                                    <p:cond delay="0"/>
                                  </p:stCondLst>
                                  <p:childTnLst>
                                    <p:set>
                                      <p:cBhvr>
                                        <p:cTn id="54" dur="1" fill="hold">
                                          <p:stCondLst>
                                            <p:cond delay="0"/>
                                          </p:stCondLst>
                                        </p:cTn>
                                        <p:tgtEl>
                                          <p:spTgt spid="132"/>
                                        </p:tgtEl>
                                        <p:attrNameLst>
                                          <p:attrName>style.visibility</p:attrName>
                                        </p:attrNameLst>
                                      </p:cBhvr>
                                      <p:to>
                                        <p:strVal val="visible"/>
                                      </p:to>
                                    </p:set>
                                    <p:animEffect transition="in" filter="blinds(horizontal)">
                                      <p:cBhvr>
                                        <p:cTn id="55" dur="500"/>
                                        <p:tgtEl>
                                          <p:spTgt spid="132"/>
                                        </p:tgtEl>
                                      </p:cBhvr>
                                    </p:animEffect>
                                  </p:childTnLst>
                                </p:cTn>
                              </p:par>
                              <p:par>
                                <p:cTn id="56" presetID="3" presetClass="entr" presetSubtype="10" fill="hold" grpId="0" nodeType="withEffect">
                                  <p:stCondLst>
                                    <p:cond delay="0"/>
                                  </p:stCondLst>
                                  <p:childTnLst>
                                    <p:set>
                                      <p:cBhvr>
                                        <p:cTn id="57" dur="1" fill="hold">
                                          <p:stCondLst>
                                            <p:cond delay="0"/>
                                          </p:stCondLst>
                                        </p:cTn>
                                        <p:tgtEl>
                                          <p:spTgt spid="133"/>
                                        </p:tgtEl>
                                        <p:attrNameLst>
                                          <p:attrName>style.visibility</p:attrName>
                                        </p:attrNameLst>
                                      </p:cBhvr>
                                      <p:to>
                                        <p:strVal val="visible"/>
                                      </p:to>
                                    </p:set>
                                    <p:animEffect transition="in" filter="blinds(horizontal)">
                                      <p:cBhvr>
                                        <p:cTn id="58" dur="500"/>
                                        <p:tgtEl>
                                          <p:spTgt spid="133"/>
                                        </p:tgtEl>
                                      </p:cBhvr>
                                    </p:animEffect>
                                  </p:childTnLst>
                                </p:cTn>
                              </p:par>
                              <p:par>
                                <p:cTn id="59" presetID="3" presetClass="entr" presetSubtype="10" fill="hold" grpId="0" nodeType="withEffect">
                                  <p:stCondLst>
                                    <p:cond delay="0"/>
                                  </p:stCondLst>
                                  <p:childTnLst>
                                    <p:set>
                                      <p:cBhvr>
                                        <p:cTn id="60" dur="1" fill="hold">
                                          <p:stCondLst>
                                            <p:cond delay="0"/>
                                          </p:stCondLst>
                                        </p:cTn>
                                        <p:tgtEl>
                                          <p:spTgt spid="134"/>
                                        </p:tgtEl>
                                        <p:attrNameLst>
                                          <p:attrName>style.visibility</p:attrName>
                                        </p:attrNameLst>
                                      </p:cBhvr>
                                      <p:to>
                                        <p:strVal val="visible"/>
                                      </p:to>
                                    </p:set>
                                    <p:animEffect transition="in" filter="blinds(horizontal)">
                                      <p:cBhvr>
                                        <p:cTn id="61" dur="500"/>
                                        <p:tgtEl>
                                          <p:spTgt spid="134"/>
                                        </p:tgtEl>
                                      </p:cBhvr>
                                    </p:animEffect>
                                  </p:childTnLst>
                                </p:cTn>
                              </p:par>
                              <p:par>
                                <p:cTn id="62" presetID="3" presetClass="entr" presetSubtype="10" fill="hold" grpId="0" nodeType="withEffect">
                                  <p:stCondLst>
                                    <p:cond delay="0"/>
                                  </p:stCondLst>
                                  <p:childTnLst>
                                    <p:set>
                                      <p:cBhvr>
                                        <p:cTn id="63" dur="1" fill="hold">
                                          <p:stCondLst>
                                            <p:cond delay="0"/>
                                          </p:stCondLst>
                                        </p:cTn>
                                        <p:tgtEl>
                                          <p:spTgt spid="135"/>
                                        </p:tgtEl>
                                        <p:attrNameLst>
                                          <p:attrName>style.visibility</p:attrName>
                                        </p:attrNameLst>
                                      </p:cBhvr>
                                      <p:to>
                                        <p:strVal val="visible"/>
                                      </p:to>
                                    </p:set>
                                    <p:animEffect transition="in" filter="blinds(horizontal)">
                                      <p:cBhvr>
                                        <p:cTn id="64" dur="500"/>
                                        <p:tgtEl>
                                          <p:spTgt spid="135"/>
                                        </p:tgtEl>
                                      </p:cBhvr>
                                    </p:animEffect>
                                  </p:childTnLst>
                                </p:cTn>
                              </p:par>
                              <p:par>
                                <p:cTn id="65" presetID="3" presetClass="entr" presetSubtype="10" fill="hold" grpId="0" nodeType="withEffect">
                                  <p:stCondLst>
                                    <p:cond delay="0"/>
                                  </p:stCondLst>
                                  <p:childTnLst>
                                    <p:set>
                                      <p:cBhvr>
                                        <p:cTn id="66" dur="1" fill="hold">
                                          <p:stCondLst>
                                            <p:cond delay="0"/>
                                          </p:stCondLst>
                                        </p:cTn>
                                        <p:tgtEl>
                                          <p:spTgt spid="140"/>
                                        </p:tgtEl>
                                        <p:attrNameLst>
                                          <p:attrName>style.visibility</p:attrName>
                                        </p:attrNameLst>
                                      </p:cBhvr>
                                      <p:to>
                                        <p:strVal val="visible"/>
                                      </p:to>
                                    </p:set>
                                    <p:animEffect transition="in" filter="blinds(horizontal)">
                                      <p:cBhvr>
                                        <p:cTn id="67" dur="500"/>
                                        <p:tgtEl>
                                          <p:spTgt spid="140"/>
                                        </p:tgtEl>
                                      </p:cBhvr>
                                    </p:animEffect>
                                  </p:childTnLst>
                                </p:cTn>
                              </p:par>
                              <p:par>
                                <p:cTn id="68" presetID="3" presetClass="entr" presetSubtype="10" fill="hold" grpId="0" nodeType="withEffect">
                                  <p:stCondLst>
                                    <p:cond delay="0"/>
                                  </p:stCondLst>
                                  <p:childTnLst>
                                    <p:set>
                                      <p:cBhvr>
                                        <p:cTn id="69" dur="1" fill="hold">
                                          <p:stCondLst>
                                            <p:cond delay="0"/>
                                          </p:stCondLst>
                                        </p:cTn>
                                        <p:tgtEl>
                                          <p:spTgt spid="141"/>
                                        </p:tgtEl>
                                        <p:attrNameLst>
                                          <p:attrName>style.visibility</p:attrName>
                                        </p:attrNameLst>
                                      </p:cBhvr>
                                      <p:to>
                                        <p:strVal val="visible"/>
                                      </p:to>
                                    </p:set>
                                    <p:animEffect transition="in" filter="blinds(horizontal)">
                                      <p:cBhvr>
                                        <p:cTn id="70" dur="500"/>
                                        <p:tgtEl>
                                          <p:spTgt spid="141"/>
                                        </p:tgtEl>
                                      </p:cBhvr>
                                    </p:animEffect>
                                  </p:childTnLst>
                                </p:cTn>
                              </p:par>
                              <p:par>
                                <p:cTn id="71" presetID="3" presetClass="entr" presetSubtype="10" fill="hold" grpId="0" nodeType="withEffect">
                                  <p:stCondLst>
                                    <p:cond delay="0"/>
                                  </p:stCondLst>
                                  <p:childTnLst>
                                    <p:set>
                                      <p:cBhvr>
                                        <p:cTn id="72" dur="1" fill="hold">
                                          <p:stCondLst>
                                            <p:cond delay="0"/>
                                          </p:stCondLst>
                                        </p:cTn>
                                        <p:tgtEl>
                                          <p:spTgt spid="143"/>
                                        </p:tgtEl>
                                        <p:attrNameLst>
                                          <p:attrName>style.visibility</p:attrName>
                                        </p:attrNameLst>
                                      </p:cBhvr>
                                      <p:to>
                                        <p:strVal val="visible"/>
                                      </p:to>
                                    </p:set>
                                    <p:animEffect transition="in" filter="blinds(horizontal)">
                                      <p:cBhvr>
                                        <p:cTn id="73" dur="500"/>
                                        <p:tgtEl>
                                          <p:spTgt spid="143"/>
                                        </p:tgtEl>
                                      </p:cBhvr>
                                    </p:animEffect>
                                  </p:childTnLst>
                                </p:cTn>
                              </p:par>
                              <p:par>
                                <p:cTn id="74" presetID="3" presetClass="entr" presetSubtype="10" fill="hold" grpId="0" nodeType="withEffect">
                                  <p:stCondLst>
                                    <p:cond delay="0"/>
                                  </p:stCondLst>
                                  <p:childTnLst>
                                    <p:set>
                                      <p:cBhvr>
                                        <p:cTn id="75" dur="1" fill="hold">
                                          <p:stCondLst>
                                            <p:cond delay="0"/>
                                          </p:stCondLst>
                                        </p:cTn>
                                        <p:tgtEl>
                                          <p:spTgt spid="145"/>
                                        </p:tgtEl>
                                        <p:attrNameLst>
                                          <p:attrName>style.visibility</p:attrName>
                                        </p:attrNameLst>
                                      </p:cBhvr>
                                      <p:to>
                                        <p:strVal val="visible"/>
                                      </p:to>
                                    </p:set>
                                    <p:animEffect transition="in" filter="blinds(horizontal)">
                                      <p:cBhvr>
                                        <p:cTn id="76" dur="500"/>
                                        <p:tgtEl>
                                          <p:spTgt spid="145"/>
                                        </p:tgtEl>
                                      </p:cBhvr>
                                    </p:animEffect>
                                  </p:childTnLst>
                                </p:cTn>
                              </p:par>
                              <p:par>
                                <p:cTn id="77" presetID="3" presetClass="entr" presetSubtype="10" fill="hold" grpId="0" nodeType="withEffect">
                                  <p:stCondLst>
                                    <p:cond delay="0"/>
                                  </p:stCondLst>
                                  <p:childTnLst>
                                    <p:set>
                                      <p:cBhvr>
                                        <p:cTn id="78" dur="1" fill="hold">
                                          <p:stCondLst>
                                            <p:cond delay="0"/>
                                          </p:stCondLst>
                                        </p:cTn>
                                        <p:tgtEl>
                                          <p:spTgt spid="146"/>
                                        </p:tgtEl>
                                        <p:attrNameLst>
                                          <p:attrName>style.visibility</p:attrName>
                                        </p:attrNameLst>
                                      </p:cBhvr>
                                      <p:to>
                                        <p:strVal val="visible"/>
                                      </p:to>
                                    </p:set>
                                    <p:animEffect transition="in" filter="blinds(horizontal)">
                                      <p:cBhvr>
                                        <p:cTn id="79" dur="500"/>
                                        <p:tgtEl>
                                          <p:spTgt spid="146"/>
                                        </p:tgtEl>
                                      </p:cBhvr>
                                    </p:animEffect>
                                  </p:childTnLst>
                                </p:cTn>
                              </p:par>
                              <p:par>
                                <p:cTn id="80" presetID="3" presetClass="entr" presetSubtype="10" fill="hold" grpId="0" nodeType="withEffect">
                                  <p:stCondLst>
                                    <p:cond delay="0"/>
                                  </p:stCondLst>
                                  <p:childTnLst>
                                    <p:set>
                                      <p:cBhvr>
                                        <p:cTn id="81" dur="1" fill="hold">
                                          <p:stCondLst>
                                            <p:cond delay="0"/>
                                          </p:stCondLst>
                                        </p:cTn>
                                        <p:tgtEl>
                                          <p:spTgt spid="147"/>
                                        </p:tgtEl>
                                        <p:attrNameLst>
                                          <p:attrName>style.visibility</p:attrName>
                                        </p:attrNameLst>
                                      </p:cBhvr>
                                      <p:to>
                                        <p:strVal val="visible"/>
                                      </p:to>
                                    </p:set>
                                    <p:animEffect transition="in" filter="blinds(horizontal)">
                                      <p:cBhvr>
                                        <p:cTn id="82" dur="500"/>
                                        <p:tgtEl>
                                          <p:spTgt spid="147"/>
                                        </p:tgtEl>
                                      </p:cBhvr>
                                    </p:animEffect>
                                  </p:childTnLst>
                                </p:cTn>
                              </p:par>
                              <p:par>
                                <p:cTn id="83" presetID="3" presetClass="entr" presetSubtype="10" fill="hold" grpId="0" nodeType="withEffect">
                                  <p:stCondLst>
                                    <p:cond delay="0"/>
                                  </p:stCondLst>
                                  <p:childTnLst>
                                    <p:set>
                                      <p:cBhvr>
                                        <p:cTn id="84" dur="1" fill="hold">
                                          <p:stCondLst>
                                            <p:cond delay="0"/>
                                          </p:stCondLst>
                                        </p:cTn>
                                        <p:tgtEl>
                                          <p:spTgt spid="148"/>
                                        </p:tgtEl>
                                        <p:attrNameLst>
                                          <p:attrName>style.visibility</p:attrName>
                                        </p:attrNameLst>
                                      </p:cBhvr>
                                      <p:to>
                                        <p:strVal val="visible"/>
                                      </p:to>
                                    </p:set>
                                    <p:animEffect transition="in" filter="blinds(horizontal)">
                                      <p:cBhvr>
                                        <p:cTn id="85" dur="500"/>
                                        <p:tgtEl>
                                          <p:spTgt spid="148"/>
                                        </p:tgtEl>
                                      </p:cBhvr>
                                    </p:animEffect>
                                  </p:childTnLst>
                                </p:cTn>
                              </p:par>
                              <p:par>
                                <p:cTn id="86" presetID="3" presetClass="entr" presetSubtype="10" fill="hold" grpId="0" nodeType="withEffect">
                                  <p:stCondLst>
                                    <p:cond delay="0"/>
                                  </p:stCondLst>
                                  <p:childTnLst>
                                    <p:set>
                                      <p:cBhvr>
                                        <p:cTn id="87" dur="1" fill="hold">
                                          <p:stCondLst>
                                            <p:cond delay="0"/>
                                          </p:stCondLst>
                                        </p:cTn>
                                        <p:tgtEl>
                                          <p:spTgt spid="149"/>
                                        </p:tgtEl>
                                        <p:attrNameLst>
                                          <p:attrName>style.visibility</p:attrName>
                                        </p:attrNameLst>
                                      </p:cBhvr>
                                      <p:to>
                                        <p:strVal val="visible"/>
                                      </p:to>
                                    </p:set>
                                    <p:animEffect transition="in" filter="blinds(horizontal)">
                                      <p:cBhvr>
                                        <p:cTn id="88" dur="500"/>
                                        <p:tgtEl>
                                          <p:spTgt spid="149"/>
                                        </p:tgtEl>
                                      </p:cBhvr>
                                    </p:animEffect>
                                  </p:childTnLst>
                                </p:cTn>
                              </p:par>
                              <p:par>
                                <p:cTn id="89" presetID="3" presetClass="entr" presetSubtype="10" fill="hold" grpId="0" nodeType="withEffect">
                                  <p:stCondLst>
                                    <p:cond delay="0"/>
                                  </p:stCondLst>
                                  <p:childTnLst>
                                    <p:set>
                                      <p:cBhvr>
                                        <p:cTn id="90" dur="1" fill="hold">
                                          <p:stCondLst>
                                            <p:cond delay="0"/>
                                          </p:stCondLst>
                                        </p:cTn>
                                        <p:tgtEl>
                                          <p:spTgt spid="150"/>
                                        </p:tgtEl>
                                        <p:attrNameLst>
                                          <p:attrName>style.visibility</p:attrName>
                                        </p:attrNameLst>
                                      </p:cBhvr>
                                      <p:to>
                                        <p:strVal val="visible"/>
                                      </p:to>
                                    </p:set>
                                    <p:animEffect transition="in" filter="blinds(horizontal)">
                                      <p:cBhvr>
                                        <p:cTn id="91" dur="500"/>
                                        <p:tgtEl>
                                          <p:spTgt spid="150"/>
                                        </p:tgtEl>
                                      </p:cBhvr>
                                    </p:animEffect>
                                  </p:childTnLst>
                                </p:cTn>
                              </p:par>
                              <p:par>
                                <p:cTn id="92" presetID="3" presetClass="entr" presetSubtype="10" fill="hold" grpId="0" nodeType="withEffect">
                                  <p:stCondLst>
                                    <p:cond delay="0"/>
                                  </p:stCondLst>
                                  <p:childTnLst>
                                    <p:set>
                                      <p:cBhvr>
                                        <p:cTn id="93" dur="1" fill="hold">
                                          <p:stCondLst>
                                            <p:cond delay="0"/>
                                          </p:stCondLst>
                                        </p:cTn>
                                        <p:tgtEl>
                                          <p:spTgt spid="151"/>
                                        </p:tgtEl>
                                        <p:attrNameLst>
                                          <p:attrName>style.visibility</p:attrName>
                                        </p:attrNameLst>
                                      </p:cBhvr>
                                      <p:to>
                                        <p:strVal val="visible"/>
                                      </p:to>
                                    </p:set>
                                    <p:animEffect transition="in" filter="blinds(horizontal)">
                                      <p:cBhvr>
                                        <p:cTn id="94" dur="500"/>
                                        <p:tgtEl>
                                          <p:spTgt spid="151"/>
                                        </p:tgtEl>
                                      </p:cBhvr>
                                    </p:animEffect>
                                  </p:childTnLst>
                                </p:cTn>
                              </p:par>
                              <p:par>
                                <p:cTn id="95" presetID="3" presetClass="entr" presetSubtype="10" fill="hold" grpId="0" nodeType="withEffect">
                                  <p:stCondLst>
                                    <p:cond delay="0"/>
                                  </p:stCondLst>
                                  <p:childTnLst>
                                    <p:set>
                                      <p:cBhvr>
                                        <p:cTn id="96" dur="1" fill="hold">
                                          <p:stCondLst>
                                            <p:cond delay="0"/>
                                          </p:stCondLst>
                                        </p:cTn>
                                        <p:tgtEl>
                                          <p:spTgt spid="152"/>
                                        </p:tgtEl>
                                        <p:attrNameLst>
                                          <p:attrName>style.visibility</p:attrName>
                                        </p:attrNameLst>
                                      </p:cBhvr>
                                      <p:to>
                                        <p:strVal val="visible"/>
                                      </p:to>
                                    </p:set>
                                    <p:animEffect transition="in" filter="blinds(horizontal)">
                                      <p:cBhvr>
                                        <p:cTn id="97" dur="500"/>
                                        <p:tgtEl>
                                          <p:spTgt spid="152"/>
                                        </p:tgtEl>
                                      </p:cBhvr>
                                    </p:animEffect>
                                  </p:childTnLst>
                                </p:cTn>
                              </p:par>
                              <p:par>
                                <p:cTn id="98" presetID="3" presetClass="entr" presetSubtype="10" fill="hold" grpId="0" nodeType="withEffect">
                                  <p:stCondLst>
                                    <p:cond delay="0"/>
                                  </p:stCondLst>
                                  <p:childTnLst>
                                    <p:set>
                                      <p:cBhvr>
                                        <p:cTn id="99" dur="1" fill="hold">
                                          <p:stCondLst>
                                            <p:cond delay="0"/>
                                          </p:stCondLst>
                                        </p:cTn>
                                        <p:tgtEl>
                                          <p:spTgt spid="153"/>
                                        </p:tgtEl>
                                        <p:attrNameLst>
                                          <p:attrName>style.visibility</p:attrName>
                                        </p:attrNameLst>
                                      </p:cBhvr>
                                      <p:to>
                                        <p:strVal val="visible"/>
                                      </p:to>
                                    </p:set>
                                    <p:animEffect transition="in" filter="blinds(horizontal)">
                                      <p:cBhvr>
                                        <p:cTn id="100" dur="500"/>
                                        <p:tgtEl>
                                          <p:spTgt spid="153"/>
                                        </p:tgtEl>
                                      </p:cBhvr>
                                    </p:animEffect>
                                  </p:childTnLst>
                                </p:cTn>
                              </p:par>
                              <p:par>
                                <p:cTn id="101" presetID="3" presetClass="entr" presetSubtype="10" fill="hold" grpId="0" nodeType="withEffect">
                                  <p:stCondLst>
                                    <p:cond delay="0"/>
                                  </p:stCondLst>
                                  <p:childTnLst>
                                    <p:set>
                                      <p:cBhvr>
                                        <p:cTn id="102" dur="1" fill="hold">
                                          <p:stCondLst>
                                            <p:cond delay="0"/>
                                          </p:stCondLst>
                                        </p:cTn>
                                        <p:tgtEl>
                                          <p:spTgt spid="154"/>
                                        </p:tgtEl>
                                        <p:attrNameLst>
                                          <p:attrName>style.visibility</p:attrName>
                                        </p:attrNameLst>
                                      </p:cBhvr>
                                      <p:to>
                                        <p:strVal val="visible"/>
                                      </p:to>
                                    </p:set>
                                    <p:animEffect transition="in" filter="blinds(horizontal)">
                                      <p:cBhvr>
                                        <p:cTn id="103" dur="500"/>
                                        <p:tgtEl>
                                          <p:spTgt spid="154"/>
                                        </p:tgtEl>
                                      </p:cBhvr>
                                    </p:animEffect>
                                  </p:childTnLst>
                                </p:cTn>
                              </p:par>
                              <p:par>
                                <p:cTn id="104" presetID="3" presetClass="entr" presetSubtype="10" fill="hold" grpId="0" nodeType="withEffect">
                                  <p:stCondLst>
                                    <p:cond delay="0"/>
                                  </p:stCondLst>
                                  <p:childTnLst>
                                    <p:set>
                                      <p:cBhvr>
                                        <p:cTn id="105" dur="1" fill="hold">
                                          <p:stCondLst>
                                            <p:cond delay="0"/>
                                          </p:stCondLst>
                                        </p:cTn>
                                        <p:tgtEl>
                                          <p:spTgt spid="155"/>
                                        </p:tgtEl>
                                        <p:attrNameLst>
                                          <p:attrName>style.visibility</p:attrName>
                                        </p:attrNameLst>
                                      </p:cBhvr>
                                      <p:to>
                                        <p:strVal val="visible"/>
                                      </p:to>
                                    </p:set>
                                    <p:animEffect transition="in" filter="blinds(horizontal)">
                                      <p:cBhvr>
                                        <p:cTn id="106" dur="500"/>
                                        <p:tgtEl>
                                          <p:spTgt spid="155"/>
                                        </p:tgtEl>
                                      </p:cBhvr>
                                    </p:animEffect>
                                  </p:childTnLst>
                                </p:cTn>
                              </p:par>
                              <p:par>
                                <p:cTn id="107" presetID="3" presetClass="entr" presetSubtype="10" fill="hold" grpId="0" nodeType="withEffect">
                                  <p:stCondLst>
                                    <p:cond delay="0"/>
                                  </p:stCondLst>
                                  <p:childTnLst>
                                    <p:set>
                                      <p:cBhvr>
                                        <p:cTn id="108" dur="1" fill="hold">
                                          <p:stCondLst>
                                            <p:cond delay="0"/>
                                          </p:stCondLst>
                                        </p:cTn>
                                        <p:tgtEl>
                                          <p:spTgt spid="156"/>
                                        </p:tgtEl>
                                        <p:attrNameLst>
                                          <p:attrName>style.visibility</p:attrName>
                                        </p:attrNameLst>
                                      </p:cBhvr>
                                      <p:to>
                                        <p:strVal val="visible"/>
                                      </p:to>
                                    </p:set>
                                    <p:animEffect transition="in" filter="blinds(horizontal)">
                                      <p:cBhvr>
                                        <p:cTn id="109" dur="500"/>
                                        <p:tgtEl>
                                          <p:spTgt spid="156"/>
                                        </p:tgtEl>
                                      </p:cBhvr>
                                    </p:animEffect>
                                  </p:childTnLst>
                                </p:cTn>
                              </p:par>
                              <p:par>
                                <p:cTn id="110" presetID="3" presetClass="entr" presetSubtype="10" fill="hold" grpId="0" nodeType="withEffect">
                                  <p:stCondLst>
                                    <p:cond delay="0"/>
                                  </p:stCondLst>
                                  <p:childTnLst>
                                    <p:set>
                                      <p:cBhvr>
                                        <p:cTn id="111" dur="1" fill="hold">
                                          <p:stCondLst>
                                            <p:cond delay="0"/>
                                          </p:stCondLst>
                                        </p:cTn>
                                        <p:tgtEl>
                                          <p:spTgt spid="157"/>
                                        </p:tgtEl>
                                        <p:attrNameLst>
                                          <p:attrName>style.visibility</p:attrName>
                                        </p:attrNameLst>
                                      </p:cBhvr>
                                      <p:to>
                                        <p:strVal val="visible"/>
                                      </p:to>
                                    </p:set>
                                    <p:animEffect transition="in" filter="blinds(horizontal)">
                                      <p:cBhvr>
                                        <p:cTn id="112" dur="500"/>
                                        <p:tgtEl>
                                          <p:spTgt spid="157"/>
                                        </p:tgtEl>
                                      </p:cBhvr>
                                    </p:animEffect>
                                  </p:childTnLst>
                                </p:cTn>
                              </p:par>
                              <p:par>
                                <p:cTn id="113" presetID="3" presetClass="entr" presetSubtype="10" fill="hold" grpId="0" nodeType="withEffect">
                                  <p:stCondLst>
                                    <p:cond delay="0"/>
                                  </p:stCondLst>
                                  <p:childTnLst>
                                    <p:set>
                                      <p:cBhvr>
                                        <p:cTn id="114" dur="1" fill="hold">
                                          <p:stCondLst>
                                            <p:cond delay="0"/>
                                          </p:stCondLst>
                                        </p:cTn>
                                        <p:tgtEl>
                                          <p:spTgt spid="158"/>
                                        </p:tgtEl>
                                        <p:attrNameLst>
                                          <p:attrName>style.visibility</p:attrName>
                                        </p:attrNameLst>
                                      </p:cBhvr>
                                      <p:to>
                                        <p:strVal val="visible"/>
                                      </p:to>
                                    </p:set>
                                    <p:animEffect transition="in" filter="blinds(horizontal)">
                                      <p:cBhvr>
                                        <p:cTn id="115" dur="500"/>
                                        <p:tgtEl>
                                          <p:spTgt spid="158"/>
                                        </p:tgtEl>
                                      </p:cBhvr>
                                    </p:animEffect>
                                  </p:childTnLst>
                                </p:cTn>
                              </p:par>
                              <p:par>
                                <p:cTn id="116" presetID="3" presetClass="entr" presetSubtype="10" fill="hold" nodeType="withEffect">
                                  <p:stCondLst>
                                    <p:cond delay="0"/>
                                  </p:stCondLst>
                                  <p:childTnLst>
                                    <p:set>
                                      <p:cBhvr>
                                        <p:cTn id="117" dur="1" fill="hold">
                                          <p:stCondLst>
                                            <p:cond delay="0"/>
                                          </p:stCondLst>
                                        </p:cTn>
                                        <p:tgtEl>
                                          <p:spTgt spid="204"/>
                                        </p:tgtEl>
                                        <p:attrNameLst>
                                          <p:attrName>style.visibility</p:attrName>
                                        </p:attrNameLst>
                                      </p:cBhvr>
                                      <p:to>
                                        <p:strVal val="visible"/>
                                      </p:to>
                                    </p:set>
                                    <p:animEffect transition="in" filter="blinds(horizontal)">
                                      <p:cBhvr>
                                        <p:cTn id="118" dur="500"/>
                                        <p:tgtEl>
                                          <p:spTgt spid="204"/>
                                        </p:tgtEl>
                                      </p:cBhvr>
                                    </p:animEffect>
                                  </p:childTnLst>
                                </p:cTn>
                              </p:par>
                              <p:par>
                                <p:cTn id="119" presetID="3" presetClass="entr" presetSubtype="10" fill="hold" grpId="0" nodeType="withEffect">
                                  <p:stCondLst>
                                    <p:cond delay="0"/>
                                  </p:stCondLst>
                                  <p:childTnLst>
                                    <p:set>
                                      <p:cBhvr>
                                        <p:cTn id="120" dur="1" fill="hold">
                                          <p:stCondLst>
                                            <p:cond delay="0"/>
                                          </p:stCondLst>
                                        </p:cTn>
                                        <p:tgtEl>
                                          <p:spTgt spid="52"/>
                                        </p:tgtEl>
                                        <p:attrNameLst>
                                          <p:attrName>style.visibility</p:attrName>
                                        </p:attrNameLst>
                                      </p:cBhvr>
                                      <p:to>
                                        <p:strVal val="visible"/>
                                      </p:to>
                                    </p:set>
                                    <p:animEffect transition="in" filter="blinds(horizontal)">
                                      <p:cBhvr>
                                        <p:cTn id="121" dur="500"/>
                                        <p:tgtEl>
                                          <p:spTgt spid="52"/>
                                        </p:tgtEl>
                                      </p:cBhvr>
                                    </p:animEffect>
                                  </p:childTnLst>
                                </p:cTn>
                              </p:par>
                              <p:par>
                                <p:cTn id="122" presetID="3" presetClass="entr" presetSubtype="10" fill="hold" grpId="0" nodeType="withEffect">
                                  <p:stCondLst>
                                    <p:cond delay="0"/>
                                  </p:stCondLst>
                                  <p:childTnLst>
                                    <p:set>
                                      <p:cBhvr>
                                        <p:cTn id="123" dur="1" fill="hold">
                                          <p:stCondLst>
                                            <p:cond delay="0"/>
                                          </p:stCondLst>
                                        </p:cTn>
                                        <p:tgtEl>
                                          <p:spTgt spid="53"/>
                                        </p:tgtEl>
                                        <p:attrNameLst>
                                          <p:attrName>style.visibility</p:attrName>
                                        </p:attrNameLst>
                                      </p:cBhvr>
                                      <p:to>
                                        <p:strVal val="visible"/>
                                      </p:to>
                                    </p:set>
                                    <p:animEffect transition="in" filter="blinds(horizontal)">
                                      <p:cBhvr>
                                        <p:cTn id="124"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animBg="1"/>
      <p:bldP spid="93" grpId="0"/>
      <p:bldP spid="94" grpId="0" animBg="1"/>
      <p:bldP spid="95" grpId="0"/>
      <p:bldP spid="96" grpId="0" animBg="1"/>
      <p:bldP spid="97" grpId="0"/>
      <p:bldP spid="98" grpId="0" animBg="1"/>
      <p:bldP spid="99" grpId="0"/>
      <p:bldP spid="116" grpId="0" animBg="1"/>
      <p:bldP spid="118" grpId="0" animBg="1"/>
      <p:bldP spid="122" grpId="0" animBg="1"/>
      <p:bldP spid="125" grpId="0" animBg="1"/>
      <p:bldP spid="127" grpId="0" animBg="1"/>
      <p:bldP spid="132" grpId="0" animBg="1"/>
      <p:bldP spid="133" grpId="0"/>
      <p:bldP spid="134" grpId="0" animBg="1"/>
      <p:bldP spid="135" grpId="0"/>
      <p:bldP spid="140" grpId="0" animBg="1"/>
      <p:bldP spid="141" grpId="0" animBg="1"/>
      <p:bldP spid="143" grpId="0" animBg="1"/>
      <p:bldP spid="145" grpId="0" animBg="1"/>
      <p:bldP spid="146" grpId="0" animBg="1"/>
      <p:bldP spid="147" grpId="0" animBg="1"/>
      <p:bldP spid="148" grpId="0"/>
      <p:bldP spid="149" grpId="0" animBg="1"/>
      <p:bldP spid="150" grpId="0"/>
      <p:bldP spid="151" grpId="0" animBg="1"/>
      <p:bldP spid="152" grpId="0"/>
      <p:bldP spid="153" grpId="0" animBg="1"/>
      <p:bldP spid="154" grpId="0"/>
      <p:bldP spid="155" grpId="0" animBg="1"/>
      <p:bldP spid="156" grpId="0"/>
      <p:bldP spid="157" grpId="0" animBg="1"/>
      <p:bldP spid="158" grpId="0"/>
      <p:bldP spid="52" grpId="0"/>
      <p:bldP spid="53"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Semantic Differencing</a:t>
            </a:r>
          </a:p>
        </p:txBody>
      </p:sp>
      <p:sp>
        <p:nvSpPr>
          <p:cNvPr id="3" name="Content Placeholder 2"/>
          <p:cNvSpPr>
            <a:spLocks noGrp="1"/>
          </p:cNvSpPr>
          <p:nvPr>
            <p:ph idx="1"/>
          </p:nvPr>
        </p:nvSpPr>
        <p:spPr>
          <a:xfrm>
            <a:off x="6324600" y="1066800"/>
            <a:ext cx="3962400" cy="5105400"/>
          </a:xfrm>
        </p:spPr>
        <p:txBody>
          <a:bodyPr>
            <a:normAutofit/>
          </a:bodyPr>
          <a:lstStyle/>
          <a:p>
            <a:r>
              <a:rPr lang="en-US" dirty="0"/>
              <a:t>Sequence based differencing may not yield any difference between correct and incorrect slice</a:t>
            </a:r>
          </a:p>
          <a:p>
            <a:r>
              <a:rPr lang="en-US" dirty="0"/>
              <a:t>This is possible if a statement exhibits different behaviors in two slices due to nature of input data</a:t>
            </a:r>
          </a:p>
          <a:p>
            <a:pPr lvl="1"/>
            <a:r>
              <a:rPr lang="en-US" dirty="0"/>
              <a:t>Semantic difference</a:t>
            </a:r>
          </a:p>
          <a:p>
            <a:r>
              <a:rPr lang="en-US" dirty="0"/>
              <a:t>We use two kinds of heuristics to find such semantic differences</a:t>
            </a:r>
          </a:p>
          <a:p>
            <a:pPr lvl="1"/>
            <a:r>
              <a:rPr lang="en-US" dirty="0"/>
              <a:t>Corner-case differencing</a:t>
            </a:r>
          </a:p>
          <a:p>
            <a:pPr lvl="1"/>
            <a:r>
              <a:rPr lang="en-US" dirty="0"/>
              <a:t>Mutability differencing</a:t>
            </a:r>
          </a:p>
          <a:p>
            <a:endParaRPr lang="en-US" dirty="0"/>
          </a:p>
        </p:txBody>
      </p:sp>
      <p:sp>
        <p:nvSpPr>
          <p:cNvPr id="4" name="Slide Number Placeholder 3"/>
          <p:cNvSpPr>
            <a:spLocks noGrp="1"/>
          </p:cNvSpPr>
          <p:nvPr>
            <p:ph type="sldNum" sz="quarter" idx="12"/>
          </p:nvPr>
        </p:nvSpPr>
        <p:spPr/>
        <p:txBody>
          <a:bodyPr/>
          <a:lstStyle/>
          <a:p>
            <a:fld id="{919E6677-47B7-46DC-8403-1EACAC47B6FA}" type="slidenum">
              <a:rPr lang="en-US" smtClean="0">
                <a:solidFill>
                  <a:prstClr val="black">
                    <a:tint val="75000"/>
                  </a:prstClr>
                </a:solidFill>
              </a:rPr>
              <a:pPr/>
              <a:t>49</a:t>
            </a:fld>
            <a:endParaRPr lang="en-US">
              <a:solidFill>
                <a:prstClr val="black">
                  <a:tint val="75000"/>
                </a:prstClr>
              </a:solidFill>
            </a:endParaRPr>
          </a:p>
        </p:txBody>
      </p:sp>
      <p:sp>
        <p:nvSpPr>
          <p:cNvPr id="9" name="Freeform 8"/>
          <p:cNvSpPr/>
          <p:nvPr/>
        </p:nvSpPr>
        <p:spPr>
          <a:xfrm>
            <a:off x="1752600" y="831902"/>
            <a:ext cx="4497690" cy="2901898"/>
          </a:xfrm>
          <a:custGeom>
            <a:avLst/>
            <a:gdLst>
              <a:gd name="connsiteX0" fmla="*/ 1110883 w 5259690"/>
              <a:gd name="connsiteY0" fmla="*/ 2403134 h 2901898"/>
              <a:gd name="connsiteX1" fmla="*/ 899286 w 5259690"/>
              <a:gd name="connsiteY1" fmla="*/ 2395577 h 2901898"/>
              <a:gd name="connsiteX2" fmla="*/ 634790 w 5259690"/>
              <a:gd name="connsiteY2" fmla="*/ 2403134 h 2901898"/>
              <a:gd name="connsiteX3" fmla="*/ 528992 w 5259690"/>
              <a:gd name="connsiteY3" fmla="*/ 2320007 h 2901898"/>
              <a:gd name="connsiteX4" fmla="*/ 483650 w 5259690"/>
              <a:gd name="connsiteY4" fmla="*/ 2206651 h 2901898"/>
              <a:gd name="connsiteX5" fmla="*/ 340066 w 5259690"/>
              <a:gd name="connsiteY5" fmla="*/ 2168866 h 2901898"/>
              <a:gd name="connsiteX6" fmla="*/ 173812 w 5259690"/>
              <a:gd name="connsiteY6" fmla="*/ 2108410 h 2901898"/>
              <a:gd name="connsiteX7" fmla="*/ 68014 w 5259690"/>
              <a:gd name="connsiteY7" fmla="*/ 2025283 h 2901898"/>
              <a:gd name="connsiteX8" fmla="*/ 0 w 5259690"/>
              <a:gd name="connsiteY8" fmla="*/ 1813686 h 2901898"/>
              <a:gd name="connsiteX9" fmla="*/ 30228 w 5259690"/>
              <a:gd name="connsiteY9" fmla="*/ 1730559 h 2901898"/>
              <a:gd name="connsiteX10" fmla="*/ 98242 w 5259690"/>
              <a:gd name="connsiteY10" fmla="*/ 1511405 h 2901898"/>
              <a:gd name="connsiteX11" fmla="*/ 302281 w 5259690"/>
              <a:gd name="connsiteY11" fmla="*/ 1375379 h 2901898"/>
              <a:gd name="connsiteX12" fmla="*/ 340066 w 5259690"/>
              <a:gd name="connsiteY12" fmla="*/ 1118440 h 2901898"/>
              <a:gd name="connsiteX13" fmla="*/ 468536 w 5259690"/>
              <a:gd name="connsiteY13" fmla="*/ 906843 h 2901898"/>
              <a:gd name="connsiteX14" fmla="*/ 672576 w 5259690"/>
              <a:gd name="connsiteY14" fmla="*/ 778374 h 2901898"/>
              <a:gd name="connsiteX15" fmla="*/ 853944 w 5259690"/>
              <a:gd name="connsiteY15" fmla="*/ 740589 h 2901898"/>
              <a:gd name="connsiteX16" fmla="*/ 959742 w 5259690"/>
              <a:gd name="connsiteY16" fmla="*/ 733032 h 2901898"/>
              <a:gd name="connsiteX17" fmla="*/ 967300 w 5259690"/>
              <a:gd name="connsiteY17" fmla="*/ 581891 h 2901898"/>
              <a:gd name="connsiteX18" fmla="*/ 1080655 w 5259690"/>
              <a:gd name="connsiteY18" fmla="*/ 438308 h 2901898"/>
              <a:gd name="connsiteX19" fmla="*/ 1224238 w 5259690"/>
              <a:gd name="connsiteY19" fmla="*/ 400522 h 2901898"/>
              <a:gd name="connsiteX20" fmla="*/ 1390493 w 5259690"/>
              <a:gd name="connsiteY20" fmla="*/ 173812 h 2901898"/>
              <a:gd name="connsiteX21" fmla="*/ 1602090 w 5259690"/>
              <a:gd name="connsiteY21" fmla="*/ 83127 h 2901898"/>
              <a:gd name="connsiteX22" fmla="*/ 1783458 w 5259690"/>
              <a:gd name="connsiteY22" fmla="*/ 98241 h 2901898"/>
              <a:gd name="connsiteX23" fmla="*/ 1972384 w 5259690"/>
              <a:gd name="connsiteY23" fmla="*/ 166255 h 2901898"/>
              <a:gd name="connsiteX24" fmla="*/ 2161309 w 5259690"/>
              <a:gd name="connsiteY24" fmla="*/ 287167 h 2901898"/>
              <a:gd name="connsiteX25" fmla="*/ 2259551 w 5259690"/>
              <a:gd name="connsiteY25" fmla="*/ 241825 h 2901898"/>
              <a:gd name="connsiteX26" fmla="*/ 2395577 w 5259690"/>
              <a:gd name="connsiteY26" fmla="*/ 136027 h 2901898"/>
              <a:gd name="connsiteX27" fmla="*/ 2539161 w 5259690"/>
              <a:gd name="connsiteY27" fmla="*/ 98241 h 2901898"/>
              <a:gd name="connsiteX28" fmla="*/ 2735643 w 5259690"/>
              <a:gd name="connsiteY28" fmla="*/ 0 h 2901898"/>
              <a:gd name="connsiteX29" fmla="*/ 2924569 w 5259690"/>
              <a:gd name="connsiteY29" fmla="*/ 0 h 2901898"/>
              <a:gd name="connsiteX30" fmla="*/ 3068152 w 5259690"/>
              <a:gd name="connsiteY30" fmla="*/ 0 h 2901898"/>
              <a:gd name="connsiteX31" fmla="*/ 3136166 w 5259690"/>
              <a:gd name="connsiteY31" fmla="*/ 90684 h 2901898"/>
              <a:gd name="connsiteX32" fmla="*/ 3279749 w 5259690"/>
              <a:gd name="connsiteY32" fmla="*/ 158698 h 2901898"/>
              <a:gd name="connsiteX33" fmla="*/ 3370433 w 5259690"/>
              <a:gd name="connsiteY33" fmla="*/ 302281 h 2901898"/>
              <a:gd name="connsiteX34" fmla="*/ 3438447 w 5259690"/>
              <a:gd name="connsiteY34" fmla="*/ 377851 h 2901898"/>
              <a:gd name="connsiteX35" fmla="*/ 3551802 w 5259690"/>
              <a:gd name="connsiteY35" fmla="*/ 324952 h 2901898"/>
              <a:gd name="connsiteX36" fmla="*/ 3831412 w 5259690"/>
              <a:gd name="connsiteY36" fmla="*/ 287167 h 2901898"/>
              <a:gd name="connsiteX37" fmla="*/ 4050566 w 5259690"/>
              <a:gd name="connsiteY37" fmla="*/ 256939 h 2901898"/>
              <a:gd name="connsiteX38" fmla="*/ 4277276 w 5259690"/>
              <a:gd name="connsiteY38" fmla="*/ 279610 h 2901898"/>
              <a:gd name="connsiteX39" fmla="*/ 4390632 w 5259690"/>
              <a:gd name="connsiteY39" fmla="*/ 377851 h 2901898"/>
              <a:gd name="connsiteX40" fmla="*/ 4473759 w 5259690"/>
              <a:gd name="connsiteY40" fmla="*/ 521435 h 2901898"/>
              <a:gd name="connsiteX41" fmla="*/ 4496430 w 5259690"/>
              <a:gd name="connsiteY41" fmla="*/ 687689 h 2901898"/>
              <a:gd name="connsiteX42" fmla="*/ 4496430 w 5259690"/>
              <a:gd name="connsiteY42" fmla="*/ 816159 h 2901898"/>
              <a:gd name="connsiteX43" fmla="*/ 4624900 w 5259690"/>
              <a:gd name="connsiteY43" fmla="*/ 793488 h 2901898"/>
              <a:gd name="connsiteX44" fmla="*/ 4942295 w 5259690"/>
              <a:gd name="connsiteY44" fmla="*/ 853944 h 2901898"/>
              <a:gd name="connsiteX45" fmla="*/ 5085878 w 5259690"/>
              <a:gd name="connsiteY45" fmla="*/ 982413 h 2901898"/>
              <a:gd name="connsiteX46" fmla="*/ 5229461 w 5259690"/>
              <a:gd name="connsiteY46" fmla="*/ 1171339 h 2901898"/>
              <a:gd name="connsiteX47" fmla="*/ 5229461 w 5259690"/>
              <a:gd name="connsiteY47" fmla="*/ 1322479 h 2901898"/>
              <a:gd name="connsiteX48" fmla="*/ 5221904 w 5259690"/>
              <a:gd name="connsiteY48" fmla="*/ 1534076 h 2901898"/>
              <a:gd name="connsiteX49" fmla="*/ 5146334 w 5259690"/>
              <a:gd name="connsiteY49" fmla="*/ 1670103 h 2901898"/>
              <a:gd name="connsiteX50" fmla="*/ 5093435 w 5259690"/>
              <a:gd name="connsiteY50" fmla="*/ 1738116 h 2901898"/>
              <a:gd name="connsiteX51" fmla="*/ 5237019 w 5259690"/>
              <a:gd name="connsiteY51" fmla="*/ 1987498 h 2901898"/>
              <a:gd name="connsiteX52" fmla="*/ 5259690 w 5259690"/>
              <a:gd name="connsiteY52" fmla="*/ 2244436 h 2901898"/>
              <a:gd name="connsiteX53" fmla="*/ 5191676 w 5259690"/>
              <a:gd name="connsiteY53" fmla="*/ 2516489 h 2901898"/>
              <a:gd name="connsiteX54" fmla="*/ 5055650 w 5259690"/>
              <a:gd name="connsiteY54" fmla="*/ 2705415 h 2901898"/>
              <a:gd name="connsiteX55" fmla="*/ 4874281 w 5259690"/>
              <a:gd name="connsiteY55" fmla="*/ 2788542 h 2901898"/>
              <a:gd name="connsiteX56" fmla="*/ 4632457 w 5259690"/>
              <a:gd name="connsiteY56" fmla="*/ 2826327 h 2901898"/>
              <a:gd name="connsiteX57" fmla="*/ 4262162 w 5259690"/>
              <a:gd name="connsiteY57" fmla="*/ 2811213 h 2901898"/>
              <a:gd name="connsiteX58" fmla="*/ 4224377 w 5259690"/>
              <a:gd name="connsiteY58" fmla="*/ 2667630 h 2901898"/>
              <a:gd name="connsiteX59" fmla="*/ 3158837 w 5259690"/>
              <a:gd name="connsiteY59" fmla="*/ 2901898 h 2901898"/>
              <a:gd name="connsiteX60" fmla="*/ 1617204 w 5259690"/>
              <a:gd name="connsiteY60" fmla="*/ 2743200 h 2901898"/>
              <a:gd name="connsiteX61" fmla="*/ 1110883 w 5259690"/>
              <a:gd name="connsiteY61" fmla="*/ 2403134 h 290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5259690" h="2901898">
                <a:moveTo>
                  <a:pt x="1110883" y="2403134"/>
                </a:moveTo>
                <a:lnTo>
                  <a:pt x="899286" y="2395577"/>
                </a:lnTo>
                <a:lnTo>
                  <a:pt x="634790" y="2403134"/>
                </a:lnTo>
                <a:lnTo>
                  <a:pt x="528992" y="2320007"/>
                </a:lnTo>
                <a:lnTo>
                  <a:pt x="483650" y="2206651"/>
                </a:lnTo>
                <a:lnTo>
                  <a:pt x="340066" y="2168866"/>
                </a:lnTo>
                <a:lnTo>
                  <a:pt x="173812" y="2108410"/>
                </a:lnTo>
                <a:lnTo>
                  <a:pt x="68014" y="2025283"/>
                </a:lnTo>
                <a:lnTo>
                  <a:pt x="0" y="1813686"/>
                </a:lnTo>
                <a:lnTo>
                  <a:pt x="30228" y="1730559"/>
                </a:lnTo>
                <a:lnTo>
                  <a:pt x="98242" y="1511405"/>
                </a:lnTo>
                <a:lnTo>
                  <a:pt x="302281" y="1375379"/>
                </a:lnTo>
                <a:lnTo>
                  <a:pt x="340066" y="1118440"/>
                </a:lnTo>
                <a:lnTo>
                  <a:pt x="468536" y="906843"/>
                </a:lnTo>
                <a:lnTo>
                  <a:pt x="672576" y="778374"/>
                </a:lnTo>
                <a:lnTo>
                  <a:pt x="853944" y="740589"/>
                </a:lnTo>
                <a:lnTo>
                  <a:pt x="959742" y="733032"/>
                </a:lnTo>
                <a:lnTo>
                  <a:pt x="967300" y="581891"/>
                </a:lnTo>
                <a:lnTo>
                  <a:pt x="1080655" y="438308"/>
                </a:lnTo>
                <a:lnTo>
                  <a:pt x="1224238" y="400522"/>
                </a:lnTo>
                <a:lnTo>
                  <a:pt x="1390493" y="173812"/>
                </a:lnTo>
                <a:lnTo>
                  <a:pt x="1602090" y="83127"/>
                </a:lnTo>
                <a:lnTo>
                  <a:pt x="1783458" y="98241"/>
                </a:lnTo>
                <a:lnTo>
                  <a:pt x="1972384" y="166255"/>
                </a:lnTo>
                <a:lnTo>
                  <a:pt x="2161309" y="287167"/>
                </a:lnTo>
                <a:lnTo>
                  <a:pt x="2259551" y="241825"/>
                </a:lnTo>
                <a:lnTo>
                  <a:pt x="2395577" y="136027"/>
                </a:lnTo>
                <a:lnTo>
                  <a:pt x="2539161" y="98241"/>
                </a:lnTo>
                <a:lnTo>
                  <a:pt x="2735643" y="0"/>
                </a:lnTo>
                <a:lnTo>
                  <a:pt x="2924569" y="0"/>
                </a:lnTo>
                <a:lnTo>
                  <a:pt x="3068152" y="0"/>
                </a:lnTo>
                <a:lnTo>
                  <a:pt x="3136166" y="90684"/>
                </a:lnTo>
                <a:lnTo>
                  <a:pt x="3279749" y="158698"/>
                </a:lnTo>
                <a:lnTo>
                  <a:pt x="3370433" y="302281"/>
                </a:lnTo>
                <a:lnTo>
                  <a:pt x="3438447" y="377851"/>
                </a:lnTo>
                <a:lnTo>
                  <a:pt x="3551802" y="324952"/>
                </a:lnTo>
                <a:lnTo>
                  <a:pt x="3831412" y="287167"/>
                </a:lnTo>
                <a:lnTo>
                  <a:pt x="4050566" y="256939"/>
                </a:lnTo>
                <a:lnTo>
                  <a:pt x="4277276" y="279610"/>
                </a:lnTo>
                <a:lnTo>
                  <a:pt x="4390632" y="377851"/>
                </a:lnTo>
                <a:lnTo>
                  <a:pt x="4473759" y="521435"/>
                </a:lnTo>
                <a:lnTo>
                  <a:pt x="4496430" y="687689"/>
                </a:lnTo>
                <a:lnTo>
                  <a:pt x="4496430" y="816159"/>
                </a:lnTo>
                <a:lnTo>
                  <a:pt x="4624900" y="793488"/>
                </a:lnTo>
                <a:lnTo>
                  <a:pt x="4942295" y="853944"/>
                </a:lnTo>
                <a:lnTo>
                  <a:pt x="5085878" y="982413"/>
                </a:lnTo>
                <a:lnTo>
                  <a:pt x="5229461" y="1171339"/>
                </a:lnTo>
                <a:lnTo>
                  <a:pt x="5229461" y="1322479"/>
                </a:lnTo>
                <a:lnTo>
                  <a:pt x="5221904" y="1534076"/>
                </a:lnTo>
                <a:lnTo>
                  <a:pt x="5146334" y="1670103"/>
                </a:lnTo>
                <a:lnTo>
                  <a:pt x="5093435" y="1738116"/>
                </a:lnTo>
                <a:lnTo>
                  <a:pt x="5237019" y="1987498"/>
                </a:lnTo>
                <a:lnTo>
                  <a:pt x="5259690" y="2244436"/>
                </a:lnTo>
                <a:lnTo>
                  <a:pt x="5191676" y="2516489"/>
                </a:lnTo>
                <a:lnTo>
                  <a:pt x="5055650" y="2705415"/>
                </a:lnTo>
                <a:lnTo>
                  <a:pt x="4874281" y="2788542"/>
                </a:lnTo>
                <a:lnTo>
                  <a:pt x="4632457" y="2826327"/>
                </a:lnTo>
                <a:lnTo>
                  <a:pt x="4262162" y="2811213"/>
                </a:lnTo>
                <a:lnTo>
                  <a:pt x="4224377" y="2667630"/>
                </a:lnTo>
                <a:lnTo>
                  <a:pt x="3158837" y="2901898"/>
                </a:lnTo>
                <a:lnTo>
                  <a:pt x="1617204" y="2743200"/>
                </a:lnTo>
                <a:lnTo>
                  <a:pt x="1110883" y="2403134"/>
                </a:lnTo>
                <a:close/>
              </a:path>
            </a:pathLst>
          </a:custGeom>
          <a:solidFill>
            <a:srgbClr val="83C9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Freeform 9"/>
          <p:cNvSpPr/>
          <p:nvPr/>
        </p:nvSpPr>
        <p:spPr>
          <a:xfrm>
            <a:off x="2743200" y="2743200"/>
            <a:ext cx="2743200" cy="2362200"/>
          </a:xfrm>
          <a:custGeom>
            <a:avLst/>
            <a:gdLst>
              <a:gd name="connsiteX0" fmla="*/ 0 w 3347762"/>
              <a:gd name="connsiteY0" fmla="*/ 0 h 1413164"/>
              <a:gd name="connsiteX1" fmla="*/ 83128 w 3347762"/>
              <a:gd name="connsiteY1" fmla="*/ 90684 h 1413164"/>
              <a:gd name="connsiteX2" fmla="*/ 181369 w 3347762"/>
              <a:gd name="connsiteY2" fmla="*/ 234268 h 1413164"/>
              <a:gd name="connsiteX3" fmla="*/ 234268 w 3347762"/>
              <a:gd name="connsiteY3" fmla="*/ 324952 h 1413164"/>
              <a:gd name="connsiteX4" fmla="*/ 294724 w 3347762"/>
              <a:gd name="connsiteY4" fmla="*/ 468536 h 1413164"/>
              <a:gd name="connsiteX5" fmla="*/ 362738 w 3347762"/>
              <a:gd name="connsiteY5" fmla="*/ 695246 h 1413164"/>
              <a:gd name="connsiteX6" fmla="*/ 377852 w 3347762"/>
              <a:gd name="connsiteY6" fmla="*/ 982413 h 1413164"/>
              <a:gd name="connsiteX7" fmla="*/ 408080 w 3347762"/>
              <a:gd name="connsiteY7" fmla="*/ 1231795 h 1413164"/>
              <a:gd name="connsiteX8" fmla="*/ 408080 w 3347762"/>
              <a:gd name="connsiteY8" fmla="*/ 1367821 h 1413164"/>
              <a:gd name="connsiteX9" fmla="*/ 408080 w 3347762"/>
              <a:gd name="connsiteY9" fmla="*/ 1413164 h 1413164"/>
              <a:gd name="connsiteX10" fmla="*/ 2833885 w 3347762"/>
              <a:gd name="connsiteY10" fmla="*/ 1413164 h 1413164"/>
              <a:gd name="connsiteX11" fmla="*/ 2826328 w 3347762"/>
              <a:gd name="connsiteY11" fmla="*/ 1201567 h 1413164"/>
              <a:gd name="connsiteX12" fmla="*/ 2826328 w 3347762"/>
              <a:gd name="connsiteY12" fmla="*/ 1095769 h 1413164"/>
              <a:gd name="connsiteX13" fmla="*/ 2841442 w 3347762"/>
              <a:gd name="connsiteY13" fmla="*/ 937071 h 1413164"/>
              <a:gd name="connsiteX14" fmla="*/ 2871670 w 3347762"/>
              <a:gd name="connsiteY14" fmla="*/ 785931 h 1413164"/>
              <a:gd name="connsiteX15" fmla="*/ 2917012 w 3347762"/>
              <a:gd name="connsiteY15" fmla="*/ 627233 h 1413164"/>
              <a:gd name="connsiteX16" fmla="*/ 3000139 w 3347762"/>
              <a:gd name="connsiteY16" fmla="*/ 408079 h 1413164"/>
              <a:gd name="connsiteX17" fmla="*/ 3090824 w 3347762"/>
              <a:gd name="connsiteY17" fmla="*/ 264496 h 1413164"/>
              <a:gd name="connsiteX18" fmla="*/ 3189065 w 3347762"/>
              <a:gd name="connsiteY18" fmla="*/ 204040 h 1413164"/>
              <a:gd name="connsiteX19" fmla="*/ 3347762 w 3347762"/>
              <a:gd name="connsiteY19" fmla="*/ 113355 h 1413164"/>
              <a:gd name="connsiteX20" fmla="*/ 3022810 w 3347762"/>
              <a:gd name="connsiteY20" fmla="*/ 143583 h 1413164"/>
              <a:gd name="connsiteX21" fmla="*/ 2826328 w 3347762"/>
              <a:gd name="connsiteY21" fmla="*/ 181369 h 1413164"/>
              <a:gd name="connsiteX22" fmla="*/ 2652516 w 3347762"/>
              <a:gd name="connsiteY22" fmla="*/ 249382 h 1413164"/>
              <a:gd name="connsiteX23" fmla="*/ 2516490 w 3347762"/>
              <a:gd name="connsiteY23" fmla="*/ 287167 h 1413164"/>
              <a:gd name="connsiteX24" fmla="*/ 2259551 w 3347762"/>
              <a:gd name="connsiteY24" fmla="*/ 136026 h 1413164"/>
              <a:gd name="connsiteX25" fmla="*/ 2168867 w 3347762"/>
              <a:gd name="connsiteY25" fmla="*/ 136026 h 1413164"/>
              <a:gd name="connsiteX26" fmla="*/ 1957270 w 3347762"/>
              <a:gd name="connsiteY26" fmla="*/ 256939 h 1413164"/>
              <a:gd name="connsiteX27" fmla="*/ 1896814 w 3347762"/>
              <a:gd name="connsiteY27" fmla="*/ 294724 h 1413164"/>
              <a:gd name="connsiteX28" fmla="*/ 1738116 w 3347762"/>
              <a:gd name="connsiteY28" fmla="*/ 173812 h 1413164"/>
              <a:gd name="connsiteX29" fmla="*/ 1556747 w 3347762"/>
              <a:gd name="connsiteY29" fmla="*/ 113355 h 1413164"/>
              <a:gd name="connsiteX30" fmla="*/ 1466063 w 3347762"/>
              <a:gd name="connsiteY30" fmla="*/ 120912 h 1413164"/>
              <a:gd name="connsiteX31" fmla="*/ 1254467 w 3347762"/>
              <a:gd name="connsiteY31" fmla="*/ 196483 h 1413164"/>
              <a:gd name="connsiteX32" fmla="*/ 1141111 w 3347762"/>
              <a:gd name="connsiteY32" fmla="*/ 256939 h 1413164"/>
              <a:gd name="connsiteX33" fmla="*/ 1095769 w 3347762"/>
              <a:gd name="connsiteY33" fmla="*/ 287167 h 1413164"/>
              <a:gd name="connsiteX34" fmla="*/ 944628 w 3347762"/>
              <a:gd name="connsiteY34" fmla="*/ 151141 h 1413164"/>
              <a:gd name="connsiteX35" fmla="*/ 891729 w 3347762"/>
              <a:gd name="connsiteY35" fmla="*/ 120912 h 1413164"/>
              <a:gd name="connsiteX36" fmla="*/ 861501 w 3347762"/>
              <a:gd name="connsiteY36" fmla="*/ 90684 h 1413164"/>
              <a:gd name="connsiteX37" fmla="*/ 733032 w 3347762"/>
              <a:gd name="connsiteY37" fmla="*/ 120912 h 1413164"/>
              <a:gd name="connsiteX38" fmla="*/ 642347 w 3347762"/>
              <a:gd name="connsiteY38" fmla="*/ 143583 h 1413164"/>
              <a:gd name="connsiteX39" fmla="*/ 574334 w 3347762"/>
              <a:gd name="connsiteY39" fmla="*/ 188926 h 1413164"/>
              <a:gd name="connsiteX40" fmla="*/ 491207 w 3347762"/>
              <a:gd name="connsiteY40" fmla="*/ 211597 h 1413164"/>
              <a:gd name="connsiteX41" fmla="*/ 355181 w 3347762"/>
              <a:gd name="connsiteY41" fmla="*/ 98241 h 1413164"/>
              <a:gd name="connsiteX42" fmla="*/ 166255 w 3347762"/>
              <a:gd name="connsiteY42" fmla="*/ 60456 h 1413164"/>
              <a:gd name="connsiteX43" fmla="*/ 0 w 3347762"/>
              <a:gd name="connsiteY43" fmla="*/ 0 h 141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347762" h="1413164">
                <a:moveTo>
                  <a:pt x="0" y="0"/>
                </a:moveTo>
                <a:lnTo>
                  <a:pt x="83128" y="90684"/>
                </a:lnTo>
                <a:lnTo>
                  <a:pt x="181369" y="234268"/>
                </a:lnTo>
                <a:lnTo>
                  <a:pt x="234268" y="324952"/>
                </a:lnTo>
                <a:lnTo>
                  <a:pt x="294724" y="468536"/>
                </a:lnTo>
                <a:lnTo>
                  <a:pt x="362738" y="695246"/>
                </a:lnTo>
                <a:lnTo>
                  <a:pt x="377852" y="982413"/>
                </a:lnTo>
                <a:lnTo>
                  <a:pt x="408080" y="1231795"/>
                </a:lnTo>
                <a:lnTo>
                  <a:pt x="408080" y="1367821"/>
                </a:lnTo>
                <a:lnTo>
                  <a:pt x="408080" y="1413164"/>
                </a:lnTo>
                <a:lnTo>
                  <a:pt x="2833885" y="1413164"/>
                </a:lnTo>
                <a:lnTo>
                  <a:pt x="2826328" y="1201567"/>
                </a:lnTo>
                <a:lnTo>
                  <a:pt x="2826328" y="1095769"/>
                </a:lnTo>
                <a:lnTo>
                  <a:pt x="2841442" y="937071"/>
                </a:lnTo>
                <a:lnTo>
                  <a:pt x="2871670" y="785931"/>
                </a:lnTo>
                <a:lnTo>
                  <a:pt x="2917012" y="627233"/>
                </a:lnTo>
                <a:lnTo>
                  <a:pt x="3000139" y="408079"/>
                </a:lnTo>
                <a:lnTo>
                  <a:pt x="3090824" y="264496"/>
                </a:lnTo>
                <a:lnTo>
                  <a:pt x="3189065" y="204040"/>
                </a:lnTo>
                <a:lnTo>
                  <a:pt x="3347762" y="113355"/>
                </a:lnTo>
                <a:lnTo>
                  <a:pt x="3022810" y="143583"/>
                </a:lnTo>
                <a:lnTo>
                  <a:pt x="2826328" y="181369"/>
                </a:lnTo>
                <a:lnTo>
                  <a:pt x="2652516" y="249382"/>
                </a:lnTo>
                <a:lnTo>
                  <a:pt x="2516490" y="287167"/>
                </a:lnTo>
                <a:lnTo>
                  <a:pt x="2259551" y="136026"/>
                </a:lnTo>
                <a:lnTo>
                  <a:pt x="2168867" y="136026"/>
                </a:lnTo>
                <a:lnTo>
                  <a:pt x="1957270" y="256939"/>
                </a:lnTo>
                <a:lnTo>
                  <a:pt x="1896814" y="294724"/>
                </a:lnTo>
                <a:lnTo>
                  <a:pt x="1738116" y="173812"/>
                </a:lnTo>
                <a:lnTo>
                  <a:pt x="1556747" y="113355"/>
                </a:lnTo>
                <a:lnTo>
                  <a:pt x="1466063" y="120912"/>
                </a:lnTo>
                <a:lnTo>
                  <a:pt x="1254467" y="196483"/>
                </a:lnTo>
                <a:lnTo>
                  <a:pt x="1141111" y="256939"/>
                </a:lnTo>
                <a:lnTo>
                  <a:pt x="1095769" y="287167"/>
                </a:lnTo>
                <a:lnTo>
                  <a:pt x="944628" y="151141"/>
                </a:lnTo>
                <a:lnTo>
                  <a:pt x="891729" y="120912"/>
                </a:lnTo>
                <a:lnTo>
                  <a:pt x="861501" y="90684"/>
                </a:lnTo>
                <a:lnTo>
                  <a:pt x="733032" y="120912"/>
                </a:lnTo>
                <a:lnTo>
                  <a:pt x="642347" y="143583"/>
                </a:lnTo>
                <a:lnTo>
                  <a:pt x="574334" y="188926"/>
                </a:lnTo>
                <a:lnTo>
                  <a:pt x="491207" y="211597"/>
                </a:lnTo>
                <a:lnTo>
                  <a:pt x="355181" y="98241"/>
                </a:lnTo>
                <a:lnTo>
                  <a:pt x="166255" y="60456"/>
                </a:lnTo>
                <a:lnTo>
                  <a:pt x="0" y="0"/>
                </a:lnTo>
                <a:close/>
              </a:path>
            </a:pathLst>
          </a:cu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Freeform 10"/>
          <p:cNvSpPr/>
          <p:nvPr/>
        </p:nvSpPr>
        <p:spPr>
          <a:xfrm>
            <a:off x="2667001" y="4343401"/>
            <a:ext cx="2895599" cy="1663805"/>
          </a:xfrm>
          <a:custGeom>
            <a:avLst/>
            <a:gdLst>
              <a:gd name="connsiteX0" fmla="*/ 574334 w 3657600"/>
              <a:gd name="connsiteY0" fmla="*/ 7557 h 1367822"/>
              <a:gd name="connsiteX1" fmla="*/ 574334 w 3657600"/>
              <a:gd name="connsiteY1" fmla="*/ 249382 h 1367822"/>
              <a:gd name="connsiteX2" fmla="*/ 559220 w 3657600"/>
              <a:gd name="connsiteY2" fmla="*/ 430751 h 1367822"/>
              <a:gd name="connsiteX3" fmla="*/ 506321 w 3657600"/>
              <a:gd name="connsiteY3" fmla="*/ 687690 h 1367822"/>
              <a:gd name="connsiteX4" fmla="*/ 400523 w 3657600"/>
              <a:gd name="connsiteY4" fmla="*/ 997528 h 1367822"/>
              <a:gd name="connsiteX5" fmla="*/ 294724 w 3657600"/>
              <a:gd name="connsiteY5" fmla="*/ 1156225 h 1367822"/>
              <a:gd name="connsiteX6" fmla="*/ 173812 w 3657600"/>
              <a:gd name="connsiteY6" fmla="*/ 1262024 h 1367822"/>
              <a:gd name="connsiteX7" fmla="*/ 0 w 3657600"/>
              <a:gd name="connsiteY7" fmla="*/ 1330037 h 1367822"/>
              <a:gd name="connsiteX8" fmla="*/ 423194 w 3657600"/>
              <a:gd name="connsiteY8" fmla="*/ 1307366 h 1367822"/>
              <a:gd name="connsiteX9" fmla="*/ 748146 w 3657600"/>
              <a:gd name="connsiteY9" fmla="*/ 1224238 h 1367822"/>
              <a:gd name="connsiteX10" fmla="*/ 1103326 w 3657600"/>
              <a:gd name="connsiteY10" fmla="*/ 1194010 h 1367822"/>
              <a:gd name="connsiteX11" fmla="*/ 1345151 w 3657600"/>
              <a:gd name="connsiteY11" fmla="*/ 1269581 h 1367822"/>
              <a:gd name="connsiteX12" fmla="*/ 1662546 w 3657600"/>
              <a:gd name="connsiteY12" fmla="*/ 1367822 h 1367822"/>
              <a:gd name="connsiteX13" fmla="*/ 1836357 w 3657600"/>
              <a:gd name="connsiteY13" fmla="*/ 1360265 h 1367822"/>
              <a:gd name="connsiteX14" fmla="*/ 2168866 w 3657600"/>
              <a:gd name="connsiteY14" fmla="*/ 1269581 h 1367822"/>
              <a:gd name="connsiteX15" fmla="*/ 2320007 w 3657600"/>
              <a:gd name="connsiteY15" fmla="*/ 1194010 h 1367822"/>
              <a:gd name="connsiteX16" fmla="*/ 2327564 w 3657600"/>
              <a:gd name="connsiteY16" fmla="*/ 1186453 h 1367822"/>
              <a:gd name="connsiteX17" fmla="*/ 2660073 w 3657600"/>
              <a:gd name="connsiteY17" fmla="*/ 1314923 h 1367822"/>
              <a:gd name="connsiteX18" fmla="*/ 3075709 w 3657600"/>
              <a:gd name="connsiteY18" fmla="*/ 1360265 h 1367822"/>
              <a:gd name="connsiteX19" fmla="*/ 3514017 w 3657600"/>
              <a:gd name="connsiteY19" fmla="*/ 1367822 h 1367822"/>
              <a:gd name="connsiteX20" fmla="*/ 3657600 w 3657600"/>
              <a:gd name="connsiteY20" fmla="*/ 1322480 h 1367822"/>
              <a:gd name="connsiteX21" fmla="*/ 3529131 w 3657600"/>
              <a:gd name="connsiteY21" fmla="*/ 1314923 h 1367822"/>
              <a:gd name="connsiteX22" fmla="*/ 3430890 w 3657600"/>
              <a:gd name="connsiteY22" fmla="*/ 1239353 h 1367822"/>
              <a:gd name="connsiteX23" fmla="*/ 3279749 w 3657600"/>
              <a:gd name="connsiteY23" fmla="*/ 1042870 h 1367822"/>
              <a:gd name="connsiteX24" fmla="*/ 3181508 w 3657600"/>
              <a:gd name="connsiteY24" fmla="*/ 846387 h 1367822"/>
              <a:gd name="connsiteX25" fmla="*/ 3098381 w 3657600"/>
              <a:gd name="connsiteY25" fmla="*/ 528992 h 1367822"/>
              <a:gd name="connsiteX26" fmla="*/ 3060595 w 3657600"/>
              <a:gd name="connsiteY26" fmla="*/ 294724 h 1367822"/>
              <a:gd name="connsiteX27" fmla="*/ 3007696 w 3657600"/>
              <a:gd name="connsiteY27" fmla="*/ 0 h 1367822"/>
              <a:gd name="connsiteX28" fmla="*/ 574334 w 3657600"/>
              <a:gd name="connsiteY28" fmla="*/ 7557 h 1367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57600" h="1367822">
                <a:moveTo>
                  <a:pt x="574334" y="7557"/>
                </a:moveTo>
                <a:lnTo>
                  <a:pt x="574334" y="249382"/>
                </a:lnTo>
                <a:lnTo>
                  <a:pt x="559220" y="430751"/>
                </a:lnTo>
                <a:lnTo>
                  <a:pt x="506321" y="687690"/>
                </a:lnTo>
                <a:lnTo>
                  <a:pt x="400523" y="997528"/>
                </a:lnTo>
                <a:lnTo>
                  <a:pt x="294724" y="1156225"/>
                </a:lnTo>
                <a:lnTo>
                  <a:pt x="173812" y="1262024"/>
                </a:lnTo>
                <a:lnTo>
                  <a:pt x="0" y="1330037"/>
                </a:lnTo>
                <a:lnTo>
                  <a:pt x="423194" y="1307366"/>
                </a:lnTo>
                <a:lnTo>
                  <a:pt x="748146" y="1224238"/>
                </a:lnTo>
                <a:lnTo>
                  <a:pt x="1103326" y="1194010"/>
                </a:lnTo>
                <a:lnTo>
                  <a:pt x="1345151" y="1269581"/>
                </a:lnTo>
                <a:lnTo>
                  <a:pt x="1662546" y="1367822"/>
                </a:lnTo>
                <a:lnTo>
                  <a:pt x="1836357" y="1360265"/>
                </a:lnTo>
                <a:lnTo>
                  <a:pt x="2168866" y="1269581"/>
                </a:lnTo>
                <a:lnTo>
                  <a:pt x="2320007" y="1194010"/>
                </a:lnTo>
                <a:lnTo>
                  <a:pt x="2327564" y="1186453"/>
                </a:lnTo>
                <a:lnTo>
                  <a:pt x="2660073" y="1314923"/>
                </a:lnTo>
                <a:lnTo>
                  <a:pt x="3075709" y="1360265"/>
                </a:lnTo>
                <a:lnTo>
                  <a:pt x="3514017" y="1367822"/>
                </a:lnTo>
                <a:lnTo>
                  <a:pt x="3657600" y="1322480"/>
                </a:lnTo>
                <a:lnTo>
                  <a:pt x="3529131" y="1314923"/>
                </a:lnTo>
                <a:lnTo>
                  <a:pt x="3430890" y="1239353"/>
                </a:lnTo>
                <a:lnTo>
                  <a:pt x="3279749" y="1042870"/>
                </a:lnTo>
                <a:lnTo>
                  <a:pt x="3181508" y="846387"/>
                </a:lnTo>
                <a:lnTo>
                  <a:pt x="3098381" y="528992"/>
                </a:lnTo>
                <a:lnTo>
                  <a:pt x="3060595" y="294724"/>
                </a:lnTo>
                <a:lnTo>
                  <a:pt x="3007696" y="0"/>
                </a:lnTo>
                <a:lnTo>
                  <a:pt x="574334" y="7557"/>
                </a:lnTo>
                <a:close/>
              </a:path>
            </a:pathLst>
          </a:cu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TextBox 11"/>
          <p:cNvSpPr txBox="1"/>
          <p:nvPr/>
        </p:nvSpPr>
        <p:spPr>
          <a:xfrm rot="665841">
            <a:off x="1883266" y="2359593"/>
            <a:ext cx="827471" cy="646331"/>
          </a:xfrm>
          <a:prstGeom prst="rect">
            <a:avLst/>
          </a:prstGeom>
          <a:noFill/>
        </p:spPr>
        <p:txBody>
          <a:bodyPr wrap="none" rtlCol="0">
            <a:spAutoFit/>
          </a:bodyPr>
          <a:lstStyle/>
          <a:p>
            <a:r>
              <a:rPr lang="en-US" dirty="0">
                <a:solidFill>
                  <a:prstClr val="black"/>
                </a:solidFill>
                <a:latin typeface="Calibri"/>
              </a:rPr>
              <a:t>Corner</a:t>
            </a:r>
          </a:p>
          <a:p>
            <a:r>
              <a:rPr lang="en-US" dirty="0">
                <a:solidFill>
                  <a:prstClr val="black"/>
                </a:solidFill>
                <a:latin typeface="Calibri"/>
              </a:rPr>
              <a:t>case</a:t>
            </a:r>
          </a:p>
        </p:txBody>
      </p:sp>
      <p:sp>
        <p:nvSpPr>
          <p:cNvPr id="13" name="TextBox 12"/>
          <p:cNvSpPr txBox="1"/>
          <p:nvPr/>
        </p:nvSpPr>
        <p:spPr>
          <a:xfrm rot="21118744">
            <a:off x="4820741" y="2212030"/>
            <a:ext cx="1150058" cy="369332"/>
          </a:xfrm>
          <a:prstGeom prst="rect">
            <a:avLst/>
          </a:prstGeom>
          <a:noFill/>
        </p:spPr>
        <p:txBody>
          <a:bodyPr wrap="none" rtlCol="0">
            <a:spAutoFit/>
          </a:bodyPr>
          <a:lstStyle/>
          <a:p>
            <a:r>
              <a:rPr lang="en-US" dirty="0">
                <a:solidFill>
                  <a:prstClr val="black"/>
                </a:solidFill>
                <a:latin typeface="Calibri"/>
              </a:rPr>
              <a:t>Mutability</a:t>
            </a:r>
          </a:p>
        </p:txBody>
      </p:sp>
      <p:sp>
        <p:nvSpPr>
          <p:cNvPr id="14" name="Rectangle 13"/>
          <p:cNvSpPr/>
          <p:nvPr/>
        </p:nvSpPr>
        <p:spPr>
          <a:xfrm>
            <a:off x="2971800" y="3429000"/>
            <a:ext cx="2286000" cy="914400"/>
          </a:xfrm>
          <a:prstGeom prst="rect">
            <a:avLst/>
          </a:prstGeom>
          <a:noFill/>
          <a:ln>
            <a:noFill/>
          </a:ln>
        </p:spPr>
        <p:style>
          <a:lnRef idx="2">
            <a:schemeClr val="accent4"/>
          </a:lnRef>
          <a:fillRef idx="1">
            <a:schemeClr val="lt1"/>
          </a:fillRef>
          <a:effectRef idx="0">
            <a:schemeClr val="accent4"/>
          </a:effectRef>
          <a:fontRef idx="minor">
            <a:schemeClr val="dk1"/>
          </a:fontRef>
        </p:style>
        <p:txBody>
          <a:bodyPr rtlCol="0" anchor="ctr"/>
          <a:lstStyle/>
          <a:p>
            <a:pPr algn="ctr"/>
            <a:r>
              <a:rPr lang="en-US" sz="1600" b="1" dirty="0">
                <a:solidFill>
                  <a:prstClr val="black"/>
                </a:solidFill>
              </a:rPr>
              <a:t>Key-based Slice</a:t>
            </a:r>
            <a:r>
              <a:rPr lang="en-US" sz="1600" dirty="0">
                <a:solidFill>
                  <a:prstClr val="black"/>
                </a:solidFill>
              </a:rPr>
              <a:t> &amp;</a:t>
            </a:r>
          </a:p>
          <a:p>
            <a:pPr algn="ctr"/>
            <a:r>
              <a:rPr lang="en-US" sz="1600" dirty="0">
                <a:solidFill>
                  <a:prstClr val="black"/>
                </a:solidFill>
              </a:rPr>
              <a:t>Sequence differencing</a:t>
            </a:r>
          </a:p>
        </p:txBody>
      </p:sp>
      <p:sp>
        <p:nvSpPr>
          <p:cNvPr id="15" name="TextBox 14"/>
          <p:cNvSpPr txBox="1"/>
          <p:nvPr/>
        </p:nvSpPr>
        <p:spPr>
          <a:xfrm>
            <a:off x="3048000" y="4724401"/>
            <a:ext cx="2438400" cy="830997"/>
          </a:xfrm>
          <a:prstGeom prst="rect">
            <a:avLst/>
          </a:prstGeom>
          <a:noFill/>
        </p:spPr>
        <p:txBody>
          <a:bodyPr wrap="square" rtlCol="0">
            <a:spAutoFit/>
          </a:bodyPr>
          <a:lstStyle/>
          <a:p>
            <a:r>
              <a:rPr lang="en-US" sz="1600" dirty="0">
                <a:solidFill>
                  <a:prstClr val="black"/>
                </a:solidFill>
                <a:latin typeface="Calibri"/>
              </a:rPr>
              <a:t>Field-Row Sensitive Slice</a:t>
            </a:r>
          </a:p>
          <a:p>
            <a:r>
              <a:rPr lang="en-US" sz="1600" dirty="0">
                <a:solidFill>
                  <a:prstClr val="black"/>
                </a:solidFill>
                <a:latin typeface="Calibri"/>
              </a:rPr>
              <a:t> 	&amp;</a:t>
            </a:r>
          </a:p>
          <a:p>
            <a:r>
              <a:rPr lang="en-US" sz="1600" dirty="0">
                <a:solidFill>
                  <a:prstClr val="black"/>
                </a:solidFill>
                <a:latin typeface="Calibri"/>
              </a:rPr>
              <a:t>Sequence differencing</a:t>
            </a:r>
          </a:p>
        </p:txBody>
      </p:sp>
      <p:sp>
        <p:nvSpPr>
          <p:cNvPr id="16" name="Rectangle 15"/>
          <p:cNvSpPr/>
          <p:nvPr/>
        </p:nvSpPr>
        <p:spPr>
          <a:xfrm>
            <a:off x="2590800" y="1600201"/>
            <a:ext cx="2514600" cy="1200329"/>
          </a:xfrm>
          <a:prstGeom prst="rect">
            <a:avLst/>
          </a:prstGeom>
        </p:spPr>
        <p:txBody>
          <a:bodyPr wrap="square">
            <a:spAutoFit/>
          </a:bodyPr>
          <a:lstStyle/>
          <a:p>
            <a:pPr algn="ctr"/>
            <a:r>
              <a:rPr lang="en-US" dirty="0">
                <a:solidFill>
                  <a:prstClr val="black"/>
                </a:solidFill>
                <a:latin typeface="Calibri"/>
              </a:rPr>
              <a:t>Key-based Slice </a:t>
            </a:r>
          </a:p>
          <a:p>
            <a:pPr algn="ctr"/>
            <a:r>
              <a:rPr lang="en-US" dirty="0">
                <a:solidFill>
                  <a:prstClr val="black"/>
                </a:solidFill>
                <a:latin typeface="Calibri"/>
              </a:rPr>
              <a:t>&amp;</a:t>
            </a:r>
          </a:p>
          <a:p>
            <a:pPr algn="ctr"/>
            <a:r>
              <a:rPr lang="en-US" b="1" dirty="0">
                <a:solidFill>
                  <a:prstClr val="black"/>
                </a:solidFill>
                <a:latin typeface="Calibri"/>
              </a:rPr>
              <a:t>Semantic</a:t>
            </a:r>
          </a:p>
          <a:p>
            <a:pPr algn="ctr"/>
            <a:r>
              <a:rPr lang="en-US" b="1" dirty="0">
                <a:solidFill>
                  <a:prstClr val="black"/>
                </a:solidFill>
                <a:latin typeface="Calibri"/>
              </a:rPr>
              <a:t>Differencing</a:t>
            </a:r>
          </a:p>
        </p:txBody>
      </p:sp>
    </p:spTree>
    <p:extLst>
      <p:ext uri="{BB962C8B-B14F-4D97-AF65-F5344CB8AC3E}">
        <p14:creationId xmlns:p14="http://schemas.microsoft.com/office/powerpoint/2010/main" val="3231712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06C01-BB77-4811-8BD9-9840AAFF02DE}"/>
              </a:ext>
            </a:extLst>
          </p:cNvPr>
          <p:cNvSpPr>
            <a:spLocks noGrp="1"/>
          </p:cNvSpPr>
          <p:nvPr>
            <p:ph type="title"/>
          </p:nvPr>
        </p:nvSpPr>
        <p:spPr/>
        <p:txBody>
          <a:bodyPr/>
          <a:lstStyle/>
          <a:p>
            <a:r>
              <a:rPr lang="en-US" dirty="0"/>
              <a:t>Today’s Menu</a:t>
            </a:r>
          </a:p>
        </p:txBody>
      </p:sp>
      <p:sp>
        <p:nvSpPr>
          <p:cNvPr id="3" name="Content Placeholder 2">
            <a:extLst>
              <a:ext uri="{FF2B5EF4-FFF2-40B4-BE49-F238E27FC236}">
                <a16:creationId xmlns:a16="http://schemas.microsoft.com/office/drawing/2014/main" id="{54C559E3-14AF-4978-8E42-E2A71FE72B22}"/>
              </a:ext>
            </a:extLst>
          </p:cNvPr>
          <p:cNvSpPr>
            <a:spLocks noGrp="1"/>
          </p:cNvSpPr>
          <p:nvPr>
            <p:ph idx="1"/>
          </p:nvPr>
        </p:nvSpPr>
        <p:spPr>
          <a:xfrm>
            <a:off x="1371600" y="1358537"/>
            <a:ext cx="2355669" cy="1232263"/>
          </a:xfrm>
        </p:spPr>
        <p:txBody>
          <a:bodyPr/>
          <a:lstStyle/>
          <a:p>
            <a:r>
              <a:rPr lang="en-US" dirty="0"/>
              <a:t>Starters</a:t>
            </a:r>
          </a:p>
          <a:p>
            <a:pPr lvl="1"/>
            <a:r>
              <a:rPr lang="en-US" dirty="0"/>
              <a:t>Tracing</a:t>
            </a:r>
          </a:p>
          <a:p>
            <a:pPr lvl="1"/>
            <a:r>
              <a:rPr lang="en-US" dirty="0"/>
              <a:t>Profiling</a:t>
            </a:r>
          </a:p>
          <a:p>
            <a:endParaRPr lang="en-US" dirty="0"/>
          </a:p>
          <a:p>
            <a:endParaRPr lang="en-US" dirty="0"/>
          </a:p>
        </p:txBody>
      </p:sp>
      <p:sp>
        <p:nvSpPr>
          <p:cNvPr id="6" name="Content Placeholder 2">
            <a:extLst>
              <a:ext uri="{FF2B5EF4-FFF2-40B4-BE49-F238E27FC236}">
                <a16:creationId xmlns:a16="http://schemas.microsoft.com/office/drawing/2014/main" id="{729241DD-2224-4AEE-BA55-9B34CBF9267B}"/>
              </a:ext>
            </a:extLst>
          </p:cNvPr>
          <p:cNvSpPr txBox="1">
            <a:spLocks/>
          </p:cNvSpPr>
          <p:nvPr/>
        </p:nvSpPr>
        <p:spPr>
          <a:xfrm>
            <a:off x="9029700" y="4550959"/>
            <a:ext cx="2724150" cy="1232263"/>
          </a:xfrm>
          <a:prstGeom prst="rect">
            <a:avLst/>
          </a:prstGeom>
        </p:spPr>
        <p:txBody>
          <a:bodyPr vert="horz" lIns="91440" tIns="45720" rIns="91440" bIns="45720" rtlCol="0">
            <a:normAutofit fontScale="92500" lnSpcReduction="20000"/>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r>
              <a:rPr lang="en-US" dirty="0"/>
              <a:t>Dessert</a:t>
            </a:r>
          </a:p>
          <a:p>
            <a:pPr lvl="1"/>
            <a:r>
              <a:rPr lang="en-US" dirty="0"/>
              <a:t>Fault Localization</a:t>
            </a:r>
          </a:p>
          <a:p>
            <a:pPr lvl="1"/>
            <a:r>
              <a:rPr lang="en-US" dirty="0"/>
              <a:t>Repair</a:t>
            </a:r>
          </a:p>
          <a:p>
            <a:endParaRPr lang="en-US" dirty="0"/>
          </a:p>
        </p:txBody>
      </p:sp>
      <p:pic>
        <p:nvPicPr>
          <p:cNvPr id="1028" name="Picture 4" descr="Image result for lunch">
            <a:extLst>
              <a:ext uri="{FF2B5EF4-FFF2-40B4-BE49-F238E27FC236}">
                <a16:creationId xmlns:a16="http://schemas.microsoft.com/office/drawing/2014/main" id="{060583D0-8718-4D6A-840D-04477E9503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03000" y="2222863"/>
            <a:ext cx="4450449" cy="3560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5520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6" name="Straight Connector 55"/>
          <p:cNvCxnSpPr>
            <a:stCxn id="17" idx="4"/>
          </p:cNvCxnSpPr>
          <p:nvPr/>
        </p:nvCxnSpPr>
        <p:spPr>
          <a:xfrm rot="5400000">
            <a:off x="3048000" y="3619500"/>
            <a:ext cx="4953000" cy="0"/>
          </a:xfrm>
          <a:prstGeom prst="line">
            <a:avLst/>
          </a:prstGeom>
        </p:spPr>
        <p:style>
          <a:lnRef idx="2">
            <a:schemeClr val="dk1"/>
          </a:lnRef>
          <a:fillRef idx="0">
            <a:schemeClr val="dk1"/>
          </a:fillRef>
          <a:effectRef idx="1">
            <a:schemeClr val="dk1"/>
          </a:effectRef>
          <a:fontRef idx="minor">
            <a:schemeClr val="tx1"/>
          </a:fontRef>
        </p:style>
      </p:cxnSp>
      <p:sp>
        <p:nvSpPr>
          <p:cNvPr id="2" name="Title 1"/>
          <p:cNvSpPr>
            <a:spLocks noGrp="1"/>
          </p:cNvSpPr>
          <p:nvPr>
            <p:ph type="title"/>
          </p:nvPr>
        </p:nvSpPr>
        <p:spPr/>
        <p:txBody>
          <a:bodyPr/>
          <a:lstStyle/>
          <a:p>
            <a:r>
              <a:rPr lang="en-US" dirty="0"/>
              <a:t>Corner-case Differencing</a:t>
            </a:r>
          </a:p>
        </p:txBody>
      </p:sp>
      <p:sp>
        <p:nvSpPr>
          <p:cNvPr id="4" name="Slide Number Placeholder 3"/>
          <p:cNvSpPr>
            <a:spLocks noGrp="1"/>
          </p:cNvSpPr>
          <p:nvPr>
            <p:ph type="sldNum" sz="quarter" idx="12"/>
          </p:nvPr>
        </p:nvSpPr>
        <p:spPr/>
        <p:txBody>
          <a:bodyPr/>
          <a:lstStyle/>
          <a:p>
            <a:fld id="{919E6677-47B7-46DC-8403-1EACAC47B6FA}" type="slidenum">
              <a:rPr lang="en-US" smtClean="0">
                <a:solidFill>
                  <a:prstClr val="black">
                    <a:tint val="75000"/>
                  </a:prstClr>
                </a:solidFill>
              </a:rPr>
              <a:pPr/>
              <a:t>50</a:t>
            </a:fld>
            <a:endParaRPr lang="en-US" dirty="0">
              <a:solidFill>
                <a:prstClr val="black">
                  <a:tint val="75000"/>
                </a:prstClr>
              </a:solidFill>
            </a:endParaRPr>
          </a:p>
        </p:txBody>
      </p:sp>
      <p:grpSp>
        <p:nvGrpSpPr>
          <p:cNvPr id="64" name="Group 63"/>
          <p:cNvGrpSpPr/>
          <p:nvPr/>
        </p:nvGrpSpPr>
        <p:grpSpPr>
          <a:xfrm>
            <a:off x="5334000" y="3429000"/>
            <a:ext cx="533400" cy="381000"/>
            <a:chOff x="457200" y="3810000"/>
            <a:chExt cx="533400" cy="381000"/>
          </a:xfrm>
        </p:grpSpPr>
        <p:sp>
          <p:nvSpPr>
            <p:cNvPr id="9" name="Oval 8"/>
            <p:cNvSpPr/>
            <p:nvPr/>
          </p:nvSpPr>
          <p:spPr>
            <a:xfrm>
              <a:off x="457200" y="38100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10" name="TextBox 9"/>
            <p:cNvSpPr txBox="1"/>
            <p:nvPr/>
          </p:nvSpPr>
          <p:spPr>
            <a:xfrm>
              <a:off x="457200" y="38378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11</a:t>
              </a:r>
            </a:p>
          </p:txBody>
        </p:sp>
      </p:grpSp>
      <p:grpSp>
        <p:nvGrpSpPr>
          <p:cNvPr id="65" name="Group 64"/>
          <p:cNvGrpSpPr/>
          <p:nvPr/>
        </p:nvGrpSpPr>
        <p:grpSpPr>
          <a:xfrm>
            <a:off x="5334000" y="3962400"/>
            <a:ext cx="533400" cy="381000"/>
            <a:chOff x="3733800" y="1066800"/>
            <a:chExt cx="533400" cy="381000"/>
          </a:xfrm>
        </p:grpSpPr>
        <p:sp>
          <p:nvSpPr>
            <p:cNvPr id="11" name="Oval 10"/>
            <p:cNvSpPr/>
            <p:nvPr/>
          </p:nvSpPr>
          <p:spPr>
            <a:xfrm>
              <a:off x="3733800" y="10668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12" name="TextBox 11"/>
            <p:cNvSpPr txBox="1"/>
            <p:nvPr/>
          </p:nvSpPr>
          <p:spPr>
            <a:xfrm>
              <a:off x="3733800" y="10946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12</a:t>
              </a:r>
            </a:p>
          </p:txBody>
        </p:sp>
      </p:grpSp>
      <p:grpSp>
        <p:nvGrpSpPr>
          <p:cNvPr id="69" name="Group 68"/>
          <p:cNvGrpSpPr/>
          <p:nvPr/>
        </p:nvGrpSpPr>
        <p:grpSpPr>
          <a:xfrm>
            <a:off x="5334000" y="4495800"/>
            <a:ext cx="533400" cy="381000"/>
            <a:chOff x="4267200" y="1066800"/>
            <a:chExt cx="533400" cy="381000"/>
          </a:xfrm>
        </p:grpSpPr>
        <p:sp>
          <p:nvSpPr>
            <p:cNvPr id="13" name="Oval 12"/>
            <p:cNvSpPr/>
            <p:nvPr/>
          </p:nvSpPr>
          <p:spPr>
            <a:xfrm>
              <a:off x="4267200" y="10668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14" name="TextBox 13"/>
            <p:cNvSpPr txBox="1"/>
            <p:nvPr/>
          </p:nvSpPr>
          <p:spPr>
            <a:xfrm>
              <a:off x="4267200" y="10946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13</a:t>
              </a:r>
            </a:p>
          </p:txBody>
        </p:sp>
      </p:grpSp>
      <p:grpSp>
        <p:nvGrpSpPr>
          <p:cNvPr id="68" name="Group 67"/>
          <p:cNvGrpSpPr/>
          <p:nvPr/>
        </p:nvGrpSpPr>
        <p:grpSpPr>
          <a:xfrm>
            <a:off x="5334000" y="5029200"/>
            <a:ext cx="533400" cy="381000"/>
            <a:chOff x="4800600" y="1066800"/>
            <a:chExt cx="533400" cy="381000"/>
          </a:xfrm>
        </p:grpSpPr>
        <p:sp>
          <p:nvSpPr>
            <p:cNvPr id="15" name="Oval 14"/>
            <p:cNvSpPr/>
            <p:nvPr/>
          </p:nvSpPr>
          <p:spPr>
            <a:xfrm>
              <a:off x="4800600" y="10668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16" name="TextBox 15"/>
            <p:cNvSpPr txBox="1"/>
            <p:nvPr/>
          </p:nvSpPr>
          <p:spPr>
            <a:xfrm>
              <a:off x="4800600" y="10946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14</a:t>
              </a:r>
            </a:p>
          </p:txBody>
        </p:sp>
      </p:grpSp>
      <p:sp>
        <p:nvSpPr>
          <p:cNvPr id="17" name="Oval 16"/>
          <p:cNvSpPr/>
          <p:nvPr/>
        </p:nvSpPr>
        <p:spPr>
          <a:xfrm>
            <a:off x="5334000" y="7620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1</a:t>
            </a:r>
          </a:p>
        </p:txBody>
      </p:sp>
      <p:sp>
        <p:nvSpPr>
          <p:cNvPr id="18" name="Oval 17"/>
          <p:cNvSpPr/>
          <p:nvPr/>
        </p:nvSpPr>
        <p:spPr>
          <a:xfrm>
            <a:off x="5334000" y="12954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2</a:t>
            </a:r>
          </a:p>
        </p:txBody>
      </p:sp>
      <p:sp>
        <p:nvSpPr>
          <p:cNvPr id="19" name="Oval 18"/>
          <p:cNvSpPr/>
          <p:nvPr/>
        </p:nvSpPr>
        <p:spPr>
          <a:xfrm>
            <a:off x="5334000" y="18288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6</a:t>
            </a:r>
          </a:p>
        </p:txBody>
      </p:sp>
      <p:sp>
        <p:nvSpPr>
          <p:cNvPr id="20" name="Oval 19"/>
          <p:cNvSpPr/>
          <p:nvPr/>
        </p:nvSpPr>
        <p:spPr>
          <a:xfrm>
            <a:off x="5334000" y="23622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7</a:t>
            </a:r>
          </a:p>
        </p:txBody>
      </p:sp>
      <p:sp>
        <p:nvSpPr>
          <p:cNvPr id="21" name="Oval 20"/>
          <p:cNvSpPr/>
          <p:nvPr/>
        </p:nvSpPr>
        <p:spPr>
          <a:xfrm>
            <a:off x="5334000" y="28956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8</a:t>
            </a:r>
          </a:p>
        </p:txBody>
      </p:sp>
      <p:grpSp>
        <p:nvGrpSpPr>
          <p:cNvPr id="67" name="Group 66"/>
          <p:cNvGrpSpPr/>
          <p:nvPr/>
        </p:nvGrpSpPr>
        <p:grpSpPr>
          <a:xfrm>
            <a:off x="5334000" y="5562600"/>
            <a:ext cx="533400" cy="381000"/>
            <a:chOff x="5410200" y="1066800"/>
            <a:chExt cx="533400" cy="381000"/>
          </a:xfrm>
        </p:grpSpPr>
        <p:sp>
          <p:nvSpPr>
            <p:cNvPr id="22" name="Oval 21"/>
            <p:cNvSpPr/>
            <p:nvPr/>
          </p:nvSpPr>
          <p:spPr>
            <a:xfrm>
              <a:off x="5410200" y="10668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23" name="TextBox 22"/>
            <p:cNvSpPr txBox="1"/>
            <p:nvPr/>
          </p:nvSpPr>
          <p:spPr>
            <a:xfrm>
              <a:off x="5410200" y="1094600"/>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15</a:t>
              </a:r>
            </a:p>
          </p:txBody>
        </p:sp>
      </p:grpSp>
      <p:grpSp>
        <p:nvGrpSpPr>
          <p:cNvPr id="66" name="Group 65"/>
          <p:cNvGrpSpPr/>
          <p:nvPr/>
        </p:nvGrpSpPr>
        <p:grpSpPr>
          <a:xfrm>
            <a:off x="5334000" y="6096000"/>
            <a:ext cx="533400" cy="381000"/>
            <a:chOff x="5943600" y="1066800"/>
            <a:chExt cx="533400" cy="381000"/>
          </a:xfrm>
        </p:grpSpPr>
        <p:sp>
          <p:nvSpPr>
            <p:cNvPr id="24" name="Oval 23"/>
            <p:cNvSpPr/>
            <p:nvPr/>
          </p:nvSpPr>
          <p:spPr>
            <a:xfrm>
              <a:off x="5943600" y="10668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25" name="TextBox 24"/>
            <p:cNvSpPr txBox="1"/>
            <p:nvPr/>
          </p:nvSpPr>
          <p:spPr>
            <a:xfrm>
              <a:off x="5943600" y="10946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16</a:t>
              </a:r>
            </a:p>
          </p:txBody>
        </p:sp>
      </p:grpSp>
      <p:graphicFrame>
        <p:nvGraphicFramePr>
          <p:cNvPr id="43" name="Table 42"/>
          <p:cNvGraphicFramePr>
            <a:graphicFrameLocks noGrp="1"/>
          </p:cNvGraphicFramePr>
          <p:nvPr/>
        </p:nvGraphicFramePr>
        <p:xfrm>
          <a:off x="7086600" y="990600"/>
          <a:ext cx="1676400" cy="457200"/>
        </p:xfrm>
        <a:graphic>
          <a:graphicData uri="http://schemas.openxmlformats.org/drawingml/2006/table">
            <a:tbl>
              <a:tblPr firstRow="1" bandRow="1">
                <a:tableStyleId>{5C22544A-7EE6-4342-B048-85BDC9FD1C3A}</a:tableStyleId>
              </a:tblPr>
              <a:tblGrid>
                <a:gridCol w="838200">
                  <a:extLst>
                    <a:ext uri="{9D8B030D-6E8A-4147-A177-3AD203B41FA5}">
                      <a16:colId xmlns:a16="http://schemas.microsoft.com/office/drawing/2014/main" val="20000"/>
                    </a:ext>
                  </a:extLst>
                </a:gridCol>
                <a:gridCol w="838200">
                  <a:extLst>
                    <a:ext uri="{9D8B030D-6E8A-4147-A177-3AD203B41FA5}">
                      <a16:colId xmlns:a16="http://schemas.microsoft.com/office/drawing/2014/main" val="20001"/>
                    </a:ext>
                  </a:extLst>
                </a:gridCol>
              </a:tblGrid>
              <a:tr h="457200">
                <a:tc>
                  <a:txBody>
                    <a:bodyPr/>
                    <a:lstStyle/>
                    <a:p>
                      <a:r>
                        <a:rPr lang="en-US" sz="1200" dirty="0"/>
                        <a:t>2</a:t>
                      </a:r>
                    </a:p>
                  </a:txBody>
                  <a:tcPr>
                    <a:solidFill>
                      <a:srgbClr val="92D050"/>
                    </a:solidFill>
                  </a:tcPr>
                </a:tc>
                <a:tc>
                  <a:txBody>
                    <a:bodyPr/>
                    <a:lstStyle/>
                    <a:p>
                      <a:r>
                        <a:rPr lang="en-US" sz="1200" baseline="0" dirty="0"/>
                        <a:t>  </a:t>
                      </a:r>
                      <a:r>
                        <a:rPr lang="en-US" sz="1200" dirty="0"/>
                        <a:t>7.0</a:t>
                      </a:r>
                    </a:p>
                  </a:txBody>
                  <a:tcPr>
                    <a:solidFill>
                      <a:srgbClr val="92D050"/>
                    </a:solidFill>
                  </a:tcPr>
                </a:tc>
                <a:extLst>
                  <a:ext uri="{0D108BD9-81ED-4DB2-BD59-A6C34878D82A}">
                    <a16:rowId xmlns:a16="http://schemas.microsoft.com/office/drawing/2014/main" val="10000"/>
                  </a:ext>
                </a:extLst>
              </a:tr>
            </a:tbl>
          </a:graphicData>
        </a:graphic>
      </p:graphicFrame>
      <p:sp>
        <p:nvSpPr>
          <p:cNvPr id="44" name="TextBox 43"/>
          <p:cNvSpPr txBox="1"/>
          <p:nvPr/>
        </p:nvSpPr>
        <p:spPr>
          <a:xfrm>
            <a:off x="2895508" y="990600"/>
            <a:ext cx="304892" cy="369332"/>
          </a:xfrm>
          <a:prstGeom prst="rect">
            <a:avLst/>
          </a:prstGeom>
          <a:noFill/>
        </p:spPr>
        <p:txBody>
          <a:bodyPr wrap="none" rtlCol="0">
            <a:spAutoFit/>
          </a:bodyPr>
          <a:lstStyle/>
          <a:p>
            <a:r>
              <a:rPr lang="en-US" dirty="0">
                <a:solidFill>
                  <a:prstClr val="black"/>
                </a:solidFill>
                <a:latin typeface="Calibri"/>
              </a:rPr>
              <a:t>X</a:t>
            </a:r>
          </a:p>
        </p:txBody>
      </p:sp>
      <p:sp>
        <p:nvSpPr>
          <p:cNvPr id="45" name="TextBox 44"/>
          <p:cNvSpPr txBox="1"/>
          <p:nvPr/>
        </p:nvSpPr>
        <p:spPr>
          <a:xfrm>
            <a:off x="8839200" y="990600"/>
            <a:ext cx="304892" cy="369332"/>
          </a:xfrm>
          <a:prstGeom prst="rect">
            <a:avLst/>
          </a:prstGeom>
          <a:noFill/>
        </p:spPr>
        <p:txBody>
          <a:bodyPr wrap="none" rtlCol="0">
            <a:spAutoFit/>
          </a:bodyPr>
          <a:lstStyle/>
          <a:p>
            <a:r>
              <a:rPr lang="en-US" dirty="0">
                <a:solidFill>
                  <a:prstClr val="black"/>
                </a:solidFill>
                <a:latin typeface="msam10"/>
              </a:rPr>
              <a:t>X</a:t>
            </a:r>
          </a:p>
        </p:txBody>
      </p:sp>
      <p:sp>
        <p:nvSpPr>
          <p:cNvPr id="46" name="Rectangle 45"/>
          <p:cNvSpPr/>
          <p:nvPr/>
        </p:nvSpPr>
        <p:spPr>
          <a:xfrm>
            <a:off x="7467601" y="2209801"/>
            <a:ext cx="2956259" cy="646331"/>
          </a:xfrm>
          <a:prstGeom prst="rect">
            <a:avLst/>
          </a:prstGeom>
        </p:spPr>
        <p:txBody>
          <a:bodyPr wrap="none">
            <a:spAutoFit/>
          </a:bodyPr>
          <a:lstStyle/>
          <a:p>
            <a:r>
              <a:rPr lang="en-US" dirty="0">
                <a:solidFill>
                  <a:prstClr val="black"/>
                </a:solidFill>
                <a:latin typeface="Times New Roman" pitchFamily="18" charset="0"/>
              </a:rPr>
              <a:t> 11: read stab into </a:t>
            </a:r>
            <a:r>
              <a:rPr lang="en-US" dirty="0" err="1">
                <a:solidFill>
                  <a:prstClr val="black"/>
                </a:solidFill>
                <a:latin typeface="Times New Roman" pitchFamily="18" charset="0"/>
              </a:rPr>
              <a:t>fa</a:t>
            </a:r>
            <a:r>
              <a:rPr lang="en-US" dirty="0">
                <a:solidFill>
                  <a:prstClr val="black"/>
                </a:solidFill>
                <a:latin typeface="Times New Roman" pitchFamily="18" charset="0"/>
              </a:rPr>
              <a:t> </a:t>
            </a:r>
          </a:p>
          <a:p>
            <a:r>
              <a:rPr lang="en-US" dirty="0">
                <a:solidFill>
                  <a:srgbClr val="F79646"/>
                </a:solidFill>
                <a:latin typeface="Times New Roman" pitchFamily="18" charset="0"/>
              </a:rPr>
              <a:t>     where </a:t>
            </a:r>
            <a:r>
              <a:rPr lang="en-US" dirty="0" err="1">
                <a:solidFill>
                  <a:srgbClr val="F79646"/>
                </a:solidFill>
                <a:latin typeface="Times New Roman" pitchFamily="18" charset="0"/>
              </a:rPr>
              <a:t>CustId</a:t>
            </a:r>
            <a:r>
              <a:rPr lang="en-US" dirty="0">
                <a:solidFill>
                  <a:srgbClr val="F79646"/>
                </a:solidFill>
                <a:latin typeface="Times New Roman" pitchFamily="18" charset="0"/>
              </a:rPr>
              <a:t> = </a:t>
            </a:r>
            <a:r>
              <a:rPr lang="en-US" dirty="0" err="1">
                <a:solidFill>
                  <a:srgbClr val="F79646"/>
                </a:solidFill>
                <a:latin typeface="Times New Roman" pitchFamily="18" charset="0"/>
              </a:rPr>
              <a:t>wa.CustId</a:t>
            </a:r>
            <a:r>
              <a:rPr lang="en-US" dirty="0">
                <a:solidFill>
                  <a:prstClr val="black"/>
                </a:solidFill>
                <a:latin typeface="Times New Roman" pitchFamily="18" charset="0"/>
              </a:rPr>
              <a:t>.</a:t>
            </a:r>
            <a:endParaRPr lang="en-US" dirty="0">
              <a:solidFill>
                <a:prstClr val="black"/>
              </a:solidFill>
              <a:latin typeface="Calibri"/>
            </a:endParaRPr>
          </a:p>
        </p:txBody>
      </p:sp>
      <p:graphicFrame>
        <p:nvGraphicFramePr>
          <p:cNvPr id="47" name="Table 46"/>
          <p:cNvGraphicFramePr>
            <a:graphicFrameLocks noGrp="1"/>
          </p:cNvGraphicFramePr>
          <p:nvPr/>
        </p:nvGraphicFramePr>
        <p:xfrm>
          <a:off x="7696200" y="3337560"/>
          <a:ext cx="2343150" cy="579120"/>
        </p:xfrm>
        <a:graphic>
          <a:graphicData uri="http://schemas.openxmlformats.org/drawingml/2006/table">
            <a:tbl>
              <a:tblPr firstRow="1" bandRow="1">
                <a:tableStyleId>{5C22544A-7EE6-4342-B048-85BDC9FD1C3A}</a:tableStyleId>
              </a:tblPr>
              <a:tblGrid>
                <a:gridCol w="781050">
                  <a:extLst>
                    <a:ext uri="{9D8B030D-6E8A-4147-A177-3AD203B41FA5}">
                      <a16:colId xmlns:a16="http://schemas.microsoft.com/office/drawing/2014/main" val="20000"/>
                    </a:ext>
                  </a:extLst>
                </a:gridCol>
                <a:gridCol w="781050">
                  <a:extLst>
                    <a:ext uri="{9D8B030D-6E8A-4147-A177-3AD203B41FA5}">
                      <a16:colId xmlns:a16="http://schemas.microsoft.com/office/drawing/2014/main" val="20001"/>
                    </a:ext>
                  </a:extLst>
                </a:gridCol>
                <a:gridCol w="781050">
                  <a:extLst>
                    <a:ext uri="{9D8B030D-6E8A-4147-A177-3AD203B41FA5}">
                      <a16:colId xmlns:a16="http://schemas.microsoft.com/office/drawing/2014/main" val="20002"/>
                    </a:ext>
                  </a:extLst>
                </a:gridCol>
              </a:tblGrid>
              <a:tr h="245745">
                <a:tc>
                  <a:txBody>
                    <a:bodyPr/>
                    <a:lstStyle/>
                    <a:p>
                      <a:r>
                        <a:rPr lang="en-US" sz="1200" dirty="0" err="1"/>
                        <a:t>CustId</a:t>
                      </a:r>
                      <a:endParaRPr lang="en-US" sz="1200" dirty="0"/>
                    </a:p>
                  </a:txBody>
                  <a:tcPr/>
                </a:tc>
                <a:tc>
                  <a:txBody>
                    <a:bodyPr/>
                    <a:lstStyle/>
                    <a:p>
                      <a:r>
                        <a:rPr lang="en-US" sz="1200" dirty="0"/>
                        <a:t>Discount</a:t>
                      </a:r>
                    </a:p>
                  </a:txBody>
                  <a:tcPr/>
                </a:tc>
                <a:tc>
                  <a:txBody>
                    <a:bodyPr/>
                    <a:lstStyle/>
                    <a:p>
                      <a:r>
                        <a:rPr lang="en-US" sz="1200" dirty="0"/>
                        <a:t>Year</a:t>
                      </a:r>
                    </a:p>
                  </a:txBody>
                  <a:tcPr/>
                </a:tc>
                <a:extLst>
                  <a:ext uri="{0D108BD9-81ED-4DB2-BD59-A6C34878D82A}">
                    <a16:rowId xmlns:a16="http://schemas.microsoft.com/office/drawing/2014/main" val="10000"/>
                  </a:ext>
                </a:extLst>
              </a:tr>
              <a:tr h="245745">
                <a:tc>
                  <a:txBody>
                    <a:bodyPr/>
                    <a:lstStyle/>
                    <a:p>
                      <a:pPr algn="ctr"/>
                      <a:r>
                        <a:rPr lang="en-US" sz="1400" dirty="0"/>
                        <a:t>2</a:t>
                      </a:r>
                    </a:p>
                  </a:txBody>
                  <a:tcPr>
                    <a:solidFill>
                      <a:srgbClr val="ABDA78"/>
                    </a:solidFill>
                  </a:tcPr>
                </a:tc>
                <a:tc>
                  <a:txBody>
                    <a:bodyPr/>
                    <a:lstStyle/>
                    <a:p>
                      <a:pPr algn="ctr"/>
                      <a:r>
                        <a:rPr lang="en-US" sz="1400" dirty="0"/>
                        <a:t>3.0</a:t>
                      </a:r>
                    </a:p>
                  </a:txBody>
                  <a:tcPr>
                    <a:solidFill>
                      <a:srgbClr val="ABDA78"/>
                    </a:solidFill>
                  </a:tcPr>
                </a:tc>
                <a:tc>
                  <a:txBody>
                    <a:bodyPr/>
                    <a:lstStyle/>
                    <a:p>
                      <a:pPr algn="ctr"/>
                      <a:r>
                        <a:rPr lang="en-US" sz="1400" dirty="0"/>
                        <a:t>2011</a:t>
                      </a:r>
                    </a:p>
                  </a:txBody>
                  <a:tcPr>
                    <a:solidFill>
                      <a:srgbClr val="ABDA78"/>
                    </a:solidFill>
                  </a:tcPr>
                </a:tc>
                <a:extLst>
                  <a:ext uri="{0D108BD9-81ED-4DB2-BD59-A6C34878D82A}">
                    <a16:rowId xmlns:a16="http://schemas.microsoft.com/office/drawing/2014/main" val="10001"/>
                  </a:ext>
                </a:extLst>
              </a:tr>
            </a:tbl>
          </a:graphicData>
        </a:graphic>
      </p:graphicFrame>
      <p:graphicFrame>
        <p:nvGraphicFramePr>
          <p:cNvPr id="49" name="Table 48"/>
          <p:cNvGraphicFramePr>
            <a:graphicFrameLocks noGrp="1"/>
          </p:cNvGraphicFramePr>
          <p:nvPr/>
        </p:nvGraphicFramePr>
        <p:xfrm>
          <a:off x="2000250" y="3291840"/>
          <a:ext cx="2343150" cy="883920"/>
        </p:xfrm>
        <a:graphic>
          <a:graphicData uri="http://schemas.openxmlformats.org/drawingml/2006/table">
            <a:tbl>
              <a:tblPr firstRow="1" bandRow="1">
                <a:tableStyleId>{5C22544A-7EE6-4342-B048-85BDC9FD1C3A}</a:tableStyleId>
              </a:tblPr>
              <a:tblGrid>
                <a:gridCol w="781050">
                  <a:extLst>
                    <a:ext uri="{9D8B030D-6E8A-4147-A177-3AD203B41FA5}">
                      <a16:colId xmlns:a16="http://schemas.microsoft.com/office/drawing/2014/main" val="20000"/>
                    </a:ext>
                  </a:extLst>
                </a:gridCol>
                <a:gridCol w="781050">
                  <a:extLst>
                    <a:ext uri="{9D8B030D-6E8A-4147-A177-3AD203B41FA5}">
                      <a16:colId xmlns:a16="http://schemas.microsoft.com/office/drawing/2014/main" val="20001"/>
                    </a:ext>
                  </a:extLst>
                </a:gridCol>
                <a:gridCol w="781050">
                  <a:extLst>
                    <a:ext uri="{9D8B030D-6E8A-4147-A177-3AD203B41FA5}">
                      <a16:colId xmlns:a16="http://schemas.microsoft.com/office/drawing/2014/main" val="20002"/>
                    </a:ext>
                  </a:extLst>
                </a:gridCol>
              </a:tblGrid>
              <a:tr h="245745">
                <a:tc>
                  <a:txBody>
                    <a:bodyPr/>
                    <a:lstStyle/>
                    <a:p>
                      <a:r>
                        <a:rPr lang="en-US" sz="1200" dirty="0" err="1"/>
                        <a:t>CustId</a:t>
                      </a:r>
                      <a:endParaRPr lang="en-US" sz="1200" dirty="0"/>
                    </a:p>
                  </a:txBody>
                  <a:tcPr/>
                </a:tc>
                <a:tc>
                  <a:txBody>
                    <a:bodyPr/>
                    <a:lstStyle/>
                    <a:p>
                      <a:r>
                        <a:rPr lang="en-US" sz="1200" dirty="0"/>
                        <a:t>Discount</a:t>
                      </a:r>
                    </a:p>
                  </a:txBody>
                  <a:tcPr/>
                </a:tc>
                <a:tc>
                  <a:txBody>
                    <a:bodyPr/>
                    <a:lstStyle/>
                    <a:p>
                      <a:r>
                        <a:rPr lang="en-US" sz="1200" dirty="0"/>
                        <a:t>Year</a:t>
                      </a:r>
                    </a:p>
                  </a:txBody>
                  <a:tcPr/>
                </a:tc>
                <a:extLst>
                  <a:ext uri="{0D108BD9-81ED-4DB2-BD59-A6C34878D82A}">
                    <a16:rowId xmlns:a16="http://schemas.microsoft.com/office/drawing/2014/main" val="10000"/>
                  </a:ext>
                </a:extLst>
              </a:tr>
              <a:tr h="245745">
                <a:tc>
                  <a:txBody>
                    <a:bodyPr/>
                    <a:lstStyle/>
                    <a:p>
                      <a:pPr algn="ctr"/>
                      <a:r>
                        <a:rPr lang="en-US" sz="1400" dirty="0"/>
                        <a:t>1</a:t>
                      </a:r>
                    </a:p>
                  </a:txBody>
                  <a:tcPr>
                    <a:solidFill>
                      <a:srgbClr val="F8AB6C"/>
                    </a:solidFill>
                  </a:tcPr>
                </a:tc>
                <a:tc>
                  <a:txBody>
                    <a:bodyPr/>
                    <a:lstStyle/>
                    <a:p>
                      <a:pPr algn="ctr"/>
                      <a:r>
                        <a:rPr lang="en-US" sz="1400" dirty="0"/>
                        <a:t>2.0</a:t>
                      </a:r>
                    </a:p>
                  </a:txBody>
                  <a:tcPr>
                    <a:solidFill>
                      <a:srgbClr val="F8AB6C"/>
                    </a:solidFill>
                  </a:tcPr>
                </a:tc>
                <a:tc>
                  <a:txBody>
                    <a:bodyPr/>
                    <a:lstStyle/>
                    <a:p>
                      <a:pPr algn="ctr"/>
                      <a:r>
                        <a:rPr lang="en-US" sz="1400" b="0" dirty="0"/>
                        <a:t>2009</a:t>
                      </a:r>
                    </a:p>
                  </a:txBody>
                  <a:tcPr>
                    <a:solidFill>
                      <a:srgbClr val="F8AB6C"/>
                    </a:solidFill>
                  </a:tcPr>
                </a:tc>
                <a:extLst>
                  <a:ext uri="{0D108BD9-81ED-4DB2-BD59-A6C34878D82A}">
                    <a16:rowId xmlns:a16="http://schemas.microsoft.com/office/drawing/2014/main" val="10001"/>
                  </a:ext>
                </a:extLst>
              </a:tr>
              <a:tr h="245745">
                <a:tc>
                  <a:txBody>
                    <a:bodyPr/>
                    <a:lstStyle/>
                    <a:p>
                      <a:pPr algn="ctr"/>
                      <a:r>
                        <a:rPr lang="en-US" sz="1400" dirty="0"/>
                        <a:t>1</a:t>
                      </a:r>
                    </a:p>
                  </a:txBody>
                  <a:tcPr>
                    <a:solidFill>
                      <a:srgbClr val="F8AB6C"/>
                    </a:solidFill>
                  </a:tcPr>
                </a:tc>
                <a:tc>
                  <a:txBody>
                    <a:bodyPr/>
                    <a:lstStyle/>
                    <a:p>
                      <a:pPr algn="ctr"/>
                      <a:r>
                        <a:rPr lang="en-US" sz="1400" dirty="0"/>
                        <a:t>3.0</a:t>
                      </a:r>
                    </a:p>
                  </a:txBody>
                  <a:tcPr>
                    <a:solidFill>
                      <a:srgbClr val="F8AB6C"/>
                    </a:solidFill>
                  </a:tcPr>
                </a:tc>
                <a:tc>
                  <a:txBody>
                    <a:bodyPr/>
                    <a:lstStyle/>
                    <a:p>
                      <a:pPr algn="ctr"/>
                      <a:r>
                        <a:rPr lang="en-US" sz="1400" dirty="0"/>
                        <a:t>2010</a:t>
                      </a:r>
                    </a:p>
                  </a:txBody>
                  <a:tcPr>
                    <a:solidFill>
                      <a:srgbClr val="F8AB6C"/>
                    </a:solidFill>
                  </a:tcPr>
                </a:tc>
                <a:extLst>
                  <a:ext uri="{0D108BD9-81ED-4DB2-BD59-A6C34878D82A}">
                    <a16:rowId xmlns:a16="http://schemas.microsoft.com/office/drawing/2014/main" val="10002"/>
                  </a:ext>
                </a:extLst>
              </a:tr>
            </a:tbl>
          </a:graphicData>
        </a:graphic>
      </p:graphicFrame>
      <p:cxnSp>
        <p:nvCxnSpPr>
          <p:cNvPr id="72" name="Straight Connector 71"/>
          <p:cNvCxnSpPr>
            <a:stCxn id="85" idx="4"/>
          </p:cNvCxnSpPr>
          <p:nvPr/>
        </p:nvCxnSpPr>
        <p:spPr>
          <a:xfrm rot="5400000">
            <a:off x="3810000" y="3619500"/>
            <a:ext cx="4953000" cy="0"/>
          </a:xfrm>
          <a:prstGeom prst="line">
            <a:avLst/>
          </a:prstGeom>
        </p:spPr>
        <p:style>
          <a:lnRef idx="2">
            <a:schemeClr val="dk1"/>
          </a:lnRef>
          <a:fillRef idx="0">
            <a:schemeClr val="dk1"/>
          </a:fillRef>
          <a:effectRef idx="1">
            <a:schemeClr val="dk1"/>
          </a:effectRef>
          <a:fontRef idx="minor">
            <a:schemeClr val="tx1"/>
          </a:fontRef>
        </p:style>
      </p:cxnSp>
      <p:sp>
        <p:nvSpPr>
          <p:cNvPr id="74" name="Oval 73"/>
          <p:cNvSpPr/>
          <p:nvPr/>
        </p:nvSpPr>
        <p:spPr>
          <a:xfrm>
            <a:off x="6096000" y="3429000"/>
            <a:ext cx="381000" cy="381000"/>
          </a:xfrm>
          <a:prstGeom prst="ellipse">
            <a:avLst/>
          </a:prstGeom>
          <a:solidFill>
            <a:srgbClr val="A4D76B"/>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75" name="TextBox 74"/>
          <p:cNvSpPr txBox="1"/>
          <p:nvPr/>
        </p:nvSpPr>
        <p:spPr>
          <a:xfrm>
            <a:off x="6096000" y="34568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11</a:t>
            </a:r>
          </a:p>
        </p:txBody>
      </p:sp>
      <p:sp>
        <p:nvSpPr>
          <p:cNvPr id="77" name="Oval 76"/>
          <p:cNvSpPr/>
          <p:nvPr/>
        </p:nvSpPr>
        <p:spPr>
          <a:xfrm>
            <a:off x="6096000" y="3962400"/>
            <a:ext cx="381000" cy="381000"/>
          </a:xfrm>
          <a:prstGeom prst="ellipse">
            <a:avLst/>
          </a:prstGeom>
          <a:solidFill>
            <a:srgbClr val="A4D76B"/>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78" name="TextBox 77"/>
          <p:cNvSpPr txBox="1"/>
          <p:nvPr/>
        </p:nvSpPr>
        <p:spPr>
          <a:xfrm>
            <a:off x="6096000" y="39902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12</a:t>
            </a:r>
          </a:p>
        </p:txBody>
      </p:sp>
      <p:sp>
        <p:nvSpPr>
          <p:cNvPr id="80" name="Oval 79"/>
          <p:cNvSpPr/>
          <p:nvPr/>
        </p:nvSpPr>
        <p:spPr>
          <a:xfrm>
            <a:off x="6096000" y="4495800"/>
            <a:ext cx="381000" cy="381000"/>
          </a:xfrm>
          <a:prstGeom prst="ellipse">
            <a:avLst/>
          </a:prstGeom>
          <a:solidFill>
            <a:srgbClr val="A4D76B"/>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81" name="TextBox 80"/>
          <p:cNvSpPr txBox="1"/>
          <p:nvPr/>
        </p:nvSpPr>
        <p:spPr>
          <a:xfrm>
            <a:off x="6096000" y="45236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13</a:t>
            </a:r>
          </a:p>
        </p:txBody>
      </p:sp>
      <p:sp>
        <p:nvSpPr>
          <p:cNvPr id="83" name="Oval 82"/>
          <p:cNvSpPr/>
          <p:nvPr/>
        </p:nvSpPr>
        <p:spPr>
          <a:xfrm>
            <a:off x="6096000" y="5029200"/>
            <a:ext cx="381000" cy="381000"/>
          </a:xfrm>
          <a:prstGeom prst="ellipse">
            <a:avLst/>
          </a:prstGeom>
          <a:solidFill>
            <a:srgbClr val="A4D76B"/>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84" name="TextBox 83"/>
          <p:cNvSpPr txBox="1"/>
          <p:nvPr/>
        </p:nvSpPr>
        <p:spPr>
          <a:xfrm>
            <a:off x="6096000" y="50570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14</a:t>
            </a:r>
          </a:p>
        </p:txBody>
      </p:sp>
      <p:sp>
        <p:nvSpPr>
          <p:cNvPr id="85" name="Oval 84"/>
          <p:cNvSpPr/>
          <p:nvPr/>
        </p:nvSpPr>
        <p:spPr>
          <a:xfrm>
            <a:off x="6096000" y="762000"/>
            <a:ext cx="381000" cy="381000"/>
          </a:xfrm>
          <a:prstGeom prst="ellipse">
            <a:avLst/>
          </a:prstGeom>
          <a:solidFill>
            <a:srgbClr val="A4D76B"/>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1</a:t>
            </a:r>
          </a:p>
        </p:txBody>
      </p:sp>
      <p:sp>
        <p:nvSpPr>
          <p:cNvPr id="86" name="Oval 85"/>
          <p:cNvSpPr/>
          <p:nvPr/>
        </p:nvSpPr>
        <p:spPr>
          <a:xfrm>
            <a:off x="6096000" y="1295400"/>
            <a:ext cx="381000" cy="381000"/>
          </a:xfrm>
          <a:prstGeom prst="ellipse">
            <a:avLst/>
          </a:prstGeom>
          <a:solidFill>
            <a:srgbClr val="A4D76B"/>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2</a:t>
            </a:r>
          </a:p>
        </p:txBody>
      </p:sp>
      <p:sp>
        <p:nvSpPr>
          <p:cNvPr id="87" name="Oval 86"/>
          <p:cNvSpPr/>
          <p:nvPr/>
        </p:nvSpPr>
        <p:spPr>
          <a:xfrm>
            <a:off x="6096000" y="1828800"/>
            <a:ext cx="381000" cy="381000"/>
          </a:xfrm>
          <a:prstGeom prst="ellipse">
            <a:avLst/>
          </a:prstGeom>
          <a:solidFill>
            <a:srgbClr val="A4D76B"/>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6</a:t>
            </a:r>
          </a:p>
        </p:txBody>
      </p:sp>
      <p:sp>
        <p:nvSpPr>
          <p:cNvPr id="88" name="Oval 87"/>
          <p:cNvSpPr/>
          <p:nvPr/>
        </p:nvSpPr>
        <p:spPr>
          <a:xfrm>
            <a:off x="6096000" y="2362200"/>
            <a:ext cx="381000" cy="381000"/>
          </a:xfrm>
          <a:prstGeom prst="ellipse">
            <a:avLst/>
          </a:prstGeom>
          <a:solidFill>
            <a:srgbClr val="A4D76B"/>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7</a:t>
            </a:r>
          </a:p>
        </p:txBody>
      </p:sp>
      <p:sp>
        <p:nvSpPr>
          <p:cNvPr id="89" name="Oval 88"/>
          <p:cNvSpPr/>
          <p:nvPr/>
        </p:nvSpPr>
        <p:spPr>
          <a:xfrm>
            <a:off x="6096000" y="2895600"/>
            <a:ext cx="381000" cy="381000"/>
          </a:xfrm>
          <a:prstGeom prst="ellipse">
            <a:avLst/>
          </a:prstGeom>
          <a:solidFill>
            <a:srgbClr val="A4D76B"/>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8</a:t>
            </a:r>
          </a:p>
        </p:txBody>
      </p:sp>
      <p:sp>
        <p:nvSpPr>
          <p:cNvPr id="91" name="Oval 90"/>
          <p:cNvSpPr/>
          <p:nvPr/>
        </p:nvSpPr>
        <p:spPr>
          <a:xfrm>
            <a:off x="6096000" y="5562600"/>
            <a:ext cx="381000" cy="381000"/>
          </a:xfrm>
          <a:prstGeom prst="ellipse">
            <a:avLst/>
          </a:prstGeom>
          <a:solidFill>
            <a:srgbClr val="A4D76B"/>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92" name="TextBox 91"/>
          <p:cNvSpPr txBox="1"/>
          <p:nvPr/>
        </p:nvSpPr>
        <p:spPr>
          <a:xfrm>
            <a:off x="6096000" y="5590400"/>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15</a:t>
            </a:r>
          </a:p>
        </p:txBody>
      </p:sp>
      <p:sp>
        <p:nvSpPr>
          <p:cNvPr id="94" name="Oval 93"/>
          <p:cNvSpPr/>
          <p:nvPr/>
        </p:nvSpPr>
        <p:spPr>
          <a:xfrm>
            <a:off x="6096000" y="6096000"/>
            <a:ext cx="381000" cy="381000"/>
          </a:xfrm>
          <a:prstGeom prst="ellipse">
            <a:avLst/>
          </a:prstGeom>
          <a:solidFill>
            <a:srgbClr val="A4D76B"/>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95" name="TextBox 94"/>
          <p:cNvSpPr txBox="1"/>
          <p:nvPr/>
        </p:nvSpPr>
        <p:spPr>
          <a:xfrm>
            <a:off x="6096000" y="61238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16</a:t>
            </a:r>
          </a:p>
        </p:txBody>
      </p:sp>
      <p:graphicFrame>
        <p:nvGraphicFramePr>
          <p:cNvPr id="96" name="Table 95"/>
          <p:cNvGraphicFramePr>
            <a:graphicFrameLocks noGrp="1"/>
          </p:cNvGraphicFramePr>
          <p:nvPr/>
        </p:nvGraphicFramePr>
        <p:xfrm>
          <a:off x="3200400" y="990600"/>
          <a:ext cx="1676400" cy="457200"/>
        </p:xfrm>
        <a:graphic>
          <a:graphicData uri="http://schemas.openxmlformats.org/drawingml/2006/table">
            <a:tbl>
              <a:tblPr firstRow="1" bandRow="1">
                <a:tableStyleId>{5C22544A-7EE6-4342-B048-85BDC9FD1C3A}</a:tableStyleId>
              </a:tblPr>
              <a:tblGrid>
                <a:gridCol w="838200">
                  <a:extLst>
                    <a:ext uri="{9D8B030D-6E8A-4147-A177-3AD203B41FA5}">
                      <a16:colId xmlns:a16="http://schemas.microsoft.com/office/drawing/2014/main" val="20000"/>
                    </a:ext>
                  </a:extLst>
                </a:gridCol>
                <a:gridCol w="838200">
                  <a:extLst>
                    <a:ext uri="{9D8B030D-6E8A-4147-A177-3AD203B41FA5}">
                      <a16:colId xmlns:a16="http://schemas.microsoft.com/office/drawing/2014/main" val="20001"/>
                    </a:ext>
                  </a:extLst>
                </a:gridCol>
              </a:tblGrid>
              <a:tr h="457200">
                <a:tc>
                  <a:txBody>
                    <a:bodyPr/>
                    <a:lstStyle/>
                    <a:p>
                      <a:r>
                        <a:rPr lang="en-US" sz="1400" b="0" dirty="0">
                          <a:solidFill>
                            <a:schemeClr val="bg1"/>
                          </a:solidFill>
                        </a:rPr>
                        <a:t>1</a:t>
                      </a:r>
                    </a:p>
                  </a:txBody>
                  <a:tcPr>
                    <a:solidFill>
                      <a:schemeClr val="accent6"/>
                    </a:solidFill>
                  </a:tcPr>
                </a:tc>
                <a:tc>
                  <a:txBody>
                    <a:bodyPr/>
                    <a:lstStyle/>
                    <a:p>
                      <a:r>
                        <a:rPr lang="en-US" sz="1400" dirty="0">
                          <a:solidFill>
                            <a:srgbClr val="FF0000"/>
                          </a:solidFill>
                        </a:rPr>
                        <a:t>   </a:t>
                      </a:r>
                      <a:r>
                        <a:rPr lang="en-US" sz="1400" dirty="0">
                          <a:solidFill>
                            <a:schemeClr val="bg1"/>
                          </a:solidFill>
                        </a:rPr>
                        <a:t>8.0</a:t>
                      </a:r>
                    </a:p>
                  </a:txBody>
                  <a:tcPr>
                    <a:solidFill>
                      <a:schemeClr val="accent6"/>
                    </a:solidFill>
                  </a:tcPr>
                </a:tc>
                <a:extLst>
                  <a:ext uri="{0D108BD9-81ED-4DB2-BD59-A6C34878D82A}">
                    <a16:rowId xmlns:a16="http://schemas.microsoft.com/office/drawing/2014/main" val="10000"/>
                  </a:ext>
                </a:extLst>
              </a:tr>
            </a:tbl>
          </a:graphicData>
        </a:graphic>
      </p:graphicFrame>
      <p:sp>
        <p:nvSpPr>
          <p:cNvPr id="98" name="Rectangle 97"/>
          <p:cNvSpPr/>
          <p:nvPr/>
        </p:nvSpPr>
        <p:spPr>
          <a:xfrm>
            <a:off x="5029200" y="3352800"/>
            <a:ext cx="1828800" cy="533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8" name="TextBox 57"/>
          <p:cNvSpPr txBox="1"/>
          <p:nvPr/>
        </p:nvSpPr>
        <p:spPr>
          <a:xfrm>
            <a:off x="1981201" y="4648200"/>
            <a:ext cx="2819400" cy="923330"/>
          </a:xfrm>
          <a:prstGeom prst="rect">
            <a:avLst/>
          </a:prstGeom>
          <a:noFill/>
        </p:spPr>
        <p:txBody>
          <a:bodyPr wrap="square" rtlCol="0">
            <a:spAutoFit/>
          </a:bodyPr>
          <a:lstStyle/>
          <a:p>
            <a:r>
              <a:rPr lang="en-US" dirty="0">
                <a:solidFill>
                  <a:prstClr val="black"/>
                </a:solidFill>
                <a:latin typeface="Calibri"/>
              </a:rPr>
              <a:t>Selects the lowest index row out of the multiple matching rows</a:t>
            </a:r>
          </a:p>
        </p:txBody>
      </p:sp>
      <p:sp>
        <p:nvSpPr>
          <p:cNvPr id="59" name="TextBox 58"/>
          <p:cNvSpPr txBox="1"/>
          <p:nvPr/>
        </p:nvSpPr>
        <p:spPr>
          <a:xfrm>
            <a:off x="7391400" y="4572000"/>
            <a:ext cx="2819400" cy="369332"/>
          </a:xfrm>
          <a:prstGeom prst="rect">
            <a:avLst/>
          </a:prstGeom>
          <a:noFill/>
        </p:spPr>
        <p:txBody>
          <a:bodyPr wrap="square" rtlCol="0">
            <a:spAutoFit/>
          </a:bodyPr>
          <a:lstStyle/>
          <a:p>
            <a:r>
              <a:rPr lang="en-US" dirty="0">
                <a:solidFill>
                  <a:prstClr val="black"/>
                </a:solidFill>
                <a:latin typeface="Calibri"/>
              </a:rPr>
              <a:t>Single row is matched</a:t>
            </a:r>
          </a:p>
        </p:txBody>
      </p:sp>
      <p:sp>
        <p:nvSpPr>
          <p:cNvPr id="71" name="Chevron 70"/>
          <p:cNvSpPr/>
          <p:nvPr/>
        </p:nvSpPr>
        <p:spPr>
          <a:xfrm>
            <a:off x="1752600" y="3581400"/>
            <a:ext cx="152400" cy="228600"/>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spTree>
    <p:extLst>
      <p:ext uri="{BB962C8B-B14F-4D97-AF65-F5344CB8AC3E}">
        <p14:creationId xmlns:p14="http://schemas.microsoft.com/office/powerpoint/2010/main" val="115234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blinds(horizontal)">
                                      <p:cBhvr>
                                        <p:cTn id="7" dur="500"/>
                                        <p:tgtEl>
                                          <p:spTgt spid="9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6"/>
                                        </p:tgtEl>
                                        <p:attrNameLst>
                                          <p:attrName>style.visibility</p:attrName>
                                        </p:attrNameLst>
                                      </p:cBhvr>
                                      <p:to>
                                        <p:strVal val="visible"/>
                                      </p:to>
                                    </p:set>
                                    <p:animEffect transition="in" filter="blinds(horizontal)">
                                      <p:cBhvr>
                                        <p:cTn id="10" dur="500"/>
                                        <p:tgtEl>
                                          <p:spTgt spid="46"/>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47"/>
                                        </p:tgtEl>
                                        <p:attrNameLst>
                                          <p:attrName>style.visibility</p:attrName>
                                        </p:attrNameLst>
                                      </p:cBhvr>
                                      <p:to>
                                        <p:strVal val="visible"/>
                                      </p:to>
                                    </p:set>
                                    <p:animEffect transition="in" filter="blinds(horizontal)">
                                      <p:cBhvr>
                                        <p:cTn id="15" dur="500"/>
                                        <p:tgtEl>
                                          <p:spTgt spid="47"/>
                                        </p:tgtEl>
                                      </p:cBhvr>
                                    </p:animEffect>
                                  </p:childTnLst>
                                </p:cTn>
                              </p:par>
                              <p:par>
                                <p:cTn id="16" presetID="3" presetClass="entr" presetSubtype="10" fill="hold" nodeType="withEffect">
                                  <p:stCondLst>
                                    <p:cond delay="0"/>
                                  </p:stCondLst>
                                  <p:childTnLst>
                                    <p:set>
                                      <p:cBhvr>
                                        <p:cTn id="17" dur="1" fill="hold">
                                          <p:stCondLst>
                                            <p:cond delay="0"/>
                                          </p:stCondLst>
                                        </p:cTn>
                                        <p:tgtEl>
                                          <p:spTgt spid="49"/>
                                        </p:tgtEl>
                                        <p:attrNameLst>
                                          <p:attrName>style.visibility</p:attrName>
                                        </p:attrNameLst>
                                      </p:cBhvr>
                                      <p:to>
                                        <p:strVal val="visible"/>
                                      </p:to>
                                    </p:set>
                                    <p:animEffect transition="in" filter="blinds(horizontal)">
                                      <p:cBhvr>
                                        <p:cTn id="18" dur="500"/>
                                        <p:tgtEl>
                                          <p:spTgt spid="49"/>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71"/>
                                        </p:tgtEl>
                                        <p:attrNameLst>
                                          <p:attrName>style.visibility</p:attrName>
                                        </p:attrNameLst>
                                      </p:cBhvr>
                                      <p:to>
                                        <p:strVal val="visible"/>
                                      </p:to>
                                    </p:set>
                                    <p:animEffect transition="in" filter="blinds(horizontal)">
                                      <p:cBhvr>
                                        <p:cTn id="21" dur="500"/>
                                        <p:tgtEl>
                                          <p:spTgt spid="71"/>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59"/>
                                        </p:tgtEl>
                                        <p:attrNameLst>
                                          <p:attrName>style.visibility</p:attrName>
                                        </p:attrNameLst>
                                      </p:cBhvr>
                                      <p:to>
                                        <p:strVal val="visible"/>
                                      </p:to>
                                    </p:set>
                                    <p:animEffect transition="in" filter="blinds(horizontal)">
                                      <p:cBhvr>
                                        <p:cTn id="24" dur="500"/>
                                        <p:tgtEl>
                                          <p:spTgt spid="59"/>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58"/>
                                        </p:tgtEl>
                                        <p:attrNameLst>
                                          <p:attrName>style.visibility</p:attrName>
                                        </p:attrNameLst>
                                      </p:cBhvr>
                                      <p:to>
                                        <p:strVal val="visible"/>
                                      </p:to>
                                    </p:set>
                                    <p:animEffect transition="in" filter="blinds(horizontal)">
                                      <p:cBhvr>
                                        <p:cTn id="27"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98" grpId="0" animBg="1"/>
      <p:bldP spid="58" grpId="0"/>
      <p:bldP spid="59" grpId="0"/>
      <p:bldP spid="71"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Corner-case Differencing</a:t>
            </a:r>
          </a:p>
        </p:txBody>
      </p:sp>
      <p:sp>
        <p:nvSpPr>
          <p:cNvPr id="3" name="Content Placeholder 2"/>
          <p:cNvSpPr>
            <a:spLocks noGrp="1"/>
          </p:cNvSpPr>
          <p:nvPr>
            <p:ph idx="1"/>
          </p:nvPr>
        </p:nvSpPr>
        <p:spPr>
          <a:xfrm>
            <a:off x="5791200" y="1066801"/>
            <a:ext cx="4419600" cy="5059363"/>
          </a:xfrm>
        </p:spPr>
        <p:txBody>
          <a:bodyPr>
            <a:normAutofit/>
          </a:bodyPr>
          <a:lstStyle/>
          <a:p>
            <a:pPr lvl="0">
              <a:buNone/>
              <a:defRPr/>
            </a:pPr>
            <a:endParaRPr lang="en-US" dirty="0"/>
          </a:p>
          <a:p>
            <a:pPr lvl="0">
              <a:defRPr/>
            </a:pPr>
            <a:r>
              <a:rPr lang="en-US" dirty="0"/>
              <a:t>The semantic of a statement is classified into two separate categories: a normal case and one/more corner cases with respect to certain properties</a:t>
            </a:r>
          </a:p>
          <a:p>
            <a:pPr lvl="0">
              <a:defRPr/>
            </a:pPr>
            <a:r>
              <a:rPr lang="en-US" dirty="0"/>
              <a:t>Difference on the outcome of those properties</a:t>
            </a:r>
          </a:p>
          <a:p>
            <a:pPr lvl="0">
              <a:defRPr/>
            </a:pPr>
            <a:r>
              <a:rPr lang="en-US" dirty="0"/>
              <a:t>Most errors in tested code occur due to non-handling of corner cases that are revealed in the incorrect slice, and not in the correct slice</a:t>
            </a:r>
          </a:p>
          <a:p>
            <a:endParaRPr lang="en-US" dirty="0"/>
          </a:p>
        </p:txBody>
      </p:sp>
      <p:sp>
        <p:nvSpPr>
          <p:cNvPr id="5" name="Slide Number Placeholder 4"/>
          <p:cNvSpPr>
            <a:spLocks noGrp="1"/>
          </p:cNvSpPr>
          <p:nvPr>
            <p:ph type="sldNum" sz="quarter" idx="12"/>
          </p:nvPr>
        </p:nvSpPr>
        <p:spPr/>
        <p:txBody>
          <a:bodyPr/>
          <a:lstStyle/>
          <a:p>
            <a:fld id="{919E6677-47B7-46DC-8403-1EACAC47B6FA}" type="slidenum">
              <a:rPr lang="en-US" smtClean="0">
                <a:solidFill>
                  <a:prstClr val="black">
                    <a:tint val="75000"/>
                  </a:prstClr>
                </a:solidFill>
              </a:rPr>
              <a:pPr/>
              <a:t>51</a:t>
            </a:fld>
            <a:endParaRPr lang="en-US" dirty="0">
              <a:solidFill>
                <a:prstClr val="black">
                  <a:tint val="75000"/>
                </a:prstClr>
              </a:solidFill>
            </a:endParaRPr>
          </a:p>
        </p:txBody>
      </p:sp>
      <p:cxnSp>
        <p:nvCxnSpPr>
          <p:cNvPr id="7" name="Straight Connector 6"/>
          <p:cNvCxnSpPr/>
          <p:nvPr/>
        </p:nvCxnSpPr>
        <p:spPr>
          <a:xfrm rot="5400000">
            <a:off x="990600" y="3505200"/>
            <a:ext cx="4267200" cy="0"/>
          </a:xfrm>
          <a:prstGeom prst="line">
            <a:avLst/>
          </a:prstGeom>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3048000" y="3733800"/>
            <a:ext cx="152400" cy="152400"/>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prstClr val="white"/>
              </a:solidFill>
            </a:endParaRPr>
          </a:p>
        </p:txBody>
      </p:sp>
      <p:sp>
        <p:nvSpPr>
          <p:cNvPr id="11" name="Oval 10"/>
          <p:cNvSpPr/>
          <p:nvPr/>
        </p:nvSpPr>
        <p:spPr>
          <a:xfrm>
            <a:off x="3048000" y="4038600"/>
            <a:ext cx="152400" cy="152400"/>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prstClr val="white"/>
              </a:solidFill>
            </a:endParaRPr>
          </a:p>
        </p:txBody>
      </p:sp>
      <p:cxnSp>
        <p:nvCxnSpPr>
          <p:cNvPr id="13" name="Straight Connector 12"/>
          <p:cNvCxnSpPr/>
          <p:nvPr/>
        </p:nvCxnSpPr>
        <p:spPr>
          <a:xfrm rot="5400000">
            <a:off x="1828800" y="3505200"/>
            <a:ext cx="4267200" cy="0"/>
          </a:xfrm>
          <a:prstGeom prst="line">
            <a:avLst/>
          </a:prstGeom>
        </p:spPr>
        <p:style>
          <a:lnRef idx="2">
            <a:schemeClr val="accent1"/>
          </a:lnRef>
          <a:fillRef idx="0">
            <a:schemeClr val="accent1"/>
          </a:fillRef>
          <a:effectRef idx="1">
            <a:schemeClr val="accent1"/>
          </a:effectRef>
          <a:fontRef idx="minor">
            <a:schemeClr val="tx1"/>
          </a:fontRef>
        </p:style>
      </p:cxnSp>
      <p:sp>
        <p:nvSpPr>
          <p:cNvPr id="14" name="Oval 13"/>
          <p:cNvSpPr/>
          <p:nvPr/>
        </p:nvSpPr>
        <p:spPr>
          <a:xfrm>
            <a:off x="3886200" y="2133600"/>
            <a:ext cx="152400" cy="1524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prstClr val="white"/>
              </a:solidFill>
            </a:endParaRPr>
          </a:p>
        </p:txBody>
      </p:sp>
      <p:sp>
        <p:nvSpPr>
          <p:cNvPr id="15" name="Oval 14"/>
          <p:cNvSpPr/>
          <p:nvPr/>
        </p:nvSpPr>
        <p:spPr>
          <a:xfrm>
            <a:off x="3886200" y="1676400"/>
            <a:ext cx="152400" cy="1524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dirty="0">
              <a:solidFill>
                <a:prstClr val="white"/>
              </a:solidFill>
            </a:endParaRPr>
          </a:p>
        </p:txBody>
      </p:sp>
      <p:sp>
        <p:nvSpPr>
          <p:cNvPr id="16" name="Oval 15"/>
          <p:cNvSpPr/>
          <p:nvPr/>
        </p:nvSpPr>
        <p:spPr>
          <a:xfrm>
            <a:off x="3886200" y="3733800"/>
            <a:ext cx="152400" cy="1524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prstClr val="white"/>
              </a:solidFill>
            </a:endParaRPr>
          </a:p>
        </p:txBody>
      </p:sp>
      <p:sp>
        <p:nvSpPr>
          <p:cNvPr id="17" name="Oval 16"/>
          <p:cNvSpPr/>
          <p:nvPr/>
        </p:nvSpPr>
        <p:spPr>
          <a:xfrm>
            <a:off x="3886200" y="4038600"/>
            <a:ext cx="152400" cy="1524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prstClr val="white"/>
              </a:solidFill>
            </a:endParaRPr>
          </a:p>
        </p:txBody>
      </p:sp>
      <p:sp>
        <p:nvSpPr>
          <p:cNvPr id="18" name="Oval 17"/>
          <p:cNvSpPr/>
          <p:nvPr/>
        </p:nvSpPr>
        <p:spPr>
          <a:xfrm>
            <a:off x="3886200" y="1219200"/>
            <a:ext cx="152400" cy="1524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prstClr val="white"/>
              </a:solidFill>
            </a:endParaRPr>
          </a:p>
        </p:txBody>
      </p:sp>
      <p:graphicFrame>
        <p:nvGraphicFramePr>
          <p:cNvPr id="19" name="Table 18"/>
          <p:cNvGraphicFramePr>
            <a:graphicFrameLocks noGrp="1"/>
          </p:cNvGraphicFramePr>
          <p:nvPr/>
        </p:nvGraphicFramePr>
        <p:xfrm>
          <a:off x="2743200" y="5730240"/>
          <a:ext cx="762000" cy="213360"/>
        </p:xfrm>
        <a:graphic>
          <a:graphicData uri="http://schemas.openxmlformats.org/drawingml/2006/table">
            <a:tbl>
              <a:tblPr firstRow="1" bandRow="1">
                <a:tableStyleId>{5C22544A-7EE6-4342-B048-85BDC9FD1C3A}</a:tableStyleId>
              </a:tblPr>
              <a:tblGrid>
                <a:gridCol w="381000">
                  <a:extLst>
                    <a:ext uri="{9D8B030D-6E8A-4147-A177-3AD203B41FA5}">
                      <a16:colId xmlns:a16="http://schemas.microsoft.com/office/drawing/2014/main" val="20000"/>
                    </a:ext>
                  </a:extLst>
                </a:gridCol>
                <a:gridCol w="381000">
                  <a:extLst>
                    <a:ext uri="{9D8B030D-6E8A-4147-A177-3AD203B41FA5}">
                      <a16:colId xmlns:a16="http://schemas.microsoft.com/office/drawing/2014/main" val="20001"/>
                    </a:ext>
                  </a:extLst>
                </a:gridCol>
              </a:tblGrid>
              <a:tr h="175260">
                <a:tc>
                  <a:txBody>
                    <a:bodyPr/>
                    <a:lstStyle/>
                    <a:p>
                      <a:endParaRPr lang="en-US" sz="800" b="0" dirty="0">
                        <a:solidFill>
                          <a:schemeClr val="tx1"/>
                        </a:solidFill>
                      </a:endParaRPr>
                    </a:p>
                  </a:txBody>
                  <a:tcPr>
                    <a:solidFill>
                      <a:schemeClr val="accent6"/>
                    </a:solidFill>
                  </a:tcPr>
                </a:tc>
                <a:tc>
                  <a:txBody>
                    <a:bodyPr/>
                    <a:lstStyle/>
                    <a:p>
                      <a:endParaRPr lang="en-US" sz="800" dirty="0">
                        <a:solidFill>
                          <a:srgbClr val="FF0000"/>
                        </a:solidFill>
                      </a:endParaRPr>
                    </a:p>
                  </a:txBody>
                  <a:tcPr>
                    <a:solidFill>
                      <a:schemeClr val="accent6"/>
                    </a:solidFill>
                  </a:tcPr>
                </a:tc>
                <a:extLst>
                  <a:ext uri="{0D108BD9-81ED-4DB2-BD59-A6C34878D82A}">
                    <a16:rowId xmlns:a16="http://schemas.microsoft.com/office/drawing/2014/main" val="10000"/>
                  </a:ext>
                </a:extLst>
              </a:tr>
            </a:tbl>
          </a:graphicData>
        </a:graphic>
      </p:graphicFrame>
      <p:graphicFrame>
        <p:nvGraphicFramePr>
          <p:cNvPr id="20" name="Table 19"/>
          <p:cNvGraphicFramePr>
            <a:graphicFrameLocks noGrp="1"/>
          </p:cNvGraphicFramePr>
          <p:nvPr/>
        </p:nvGraphicFramePr>
        <p:xfrm>
          <a:off x="3581400" y="5730240"/>
          <a:ext cx="762000" cy="213360"/>
        </p:xfrm>
        <a:graphic>
          <a:graphicData uri="http://schemas.openxmlformats.org/drawingml/2006/table">
            <a:tbl>
              <a:tblPr firstRow="1" bandRow="1">
                <a:tableStyleId>{5C22544A-7EE6-4342-B048-85BDC9FD1C3A}</a:tableStyleId>
              </a:tblPr>
              <a:tblGrid>
                <a:gridCol w="381000">
                  <a:extLst>
                    <a:ext uri="{9D8B030D-6E8A-4147-A177-3AD203B41FA5}">
                      <a16:colId xmlns:a16="http://schemas.microsoft.com/office/drawing/2014/main" val="20000"/>
                    </a:ext>
                  </a:extLst>
                </a:gridCol>
                <a:gridCol w="381000">
                  <a:extLst>
                    <a:ext uri="{9D8B030D-6E8A-4147-A177-3AD203B41FA5}">
                      <a16:colId xmlns:a16="http://schemas.microsoft.com/office/drawing/2014/main" val="20001"/>
                    </a:ext>
                  </a:extLst>
                </a:gridCol>
              </a:tblGrid>
              <a:tr h="175260">
                <a:tc>
                  <a:txBody>
                    <a:bodyPr/>
                    <a:lstStyle/>
                    <a:p>
                      <a:endParaRPr lang="en-US" sz="800" dirty="0"/>
                    </a:p>
                  </a:txBody>
                  <a:tcPr>
                    <a:solidFill>
                      <a:srgbClr val="92D050"/>
                    </a:solidFill>
                  </a:tcPr>
                </a:tc>
                <a:tc>
                  <a:txBody>
                    <a:bodyPr/>
                    <a:lstStyle/>
                    <a:p>
                      <a:endParaRPr lang="en-US" sz="800" dirty="0"/>
                    </a:p>
                  </a:txBody>
                  <a:tcPr>
                    <a:solidFill>
                      <a:srgbClr val="92D050"/>
                    </a:solidFill>
                  </a:tcPr>
                </a:tc>
                <a:extLst>
                  <a:ext uri="{0D108BD9-81ED-4DB2-BD59-A6C34878D82A}">
                    <a16:rowId xmlns:a16="http://schemas.microsoft.com/office/drawing/2014/main" val="10000"/>
                  </a:ext>
                </a:extLst>
              </a:tr>
            </a:tbl>
          </a:graphicData>
        </a:graphic>
      </p:graphicFrame>
      <p:sp>
        <p:nvSpPr>
          <p:cNvPr id="21" name="Oval 20"/>
          <p:cNvSpPr/>
          <p:nvPr/>
        </p:nvSpPr>
        <p:spPr>
          <a:xfrm>
            <a:off x="3048000" y="3124200"/>
            <a:ext cx="152400" cy="152400"/>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prstClr val="white"/>
              </a:solidFill>
            </a:endParaRPr>
          </a:p>
        </p:txBody>
      </p:sp>
      <p:sp>
        <p:nvSpPr>
          <p:cNvPr id="22" name="Oval 21"/>
          <p:cNvSpPr/>
          <p:nvPr/>
        </p:nvSpPr>
        <p:spPr>
          <a:xfrm>
            <a:off x="3886200" y="3124200"/>
            <a:ext cx="152400" cy="1524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prstClr val="white"/>
              </a:solidFill>
            </a:endParaRPr>
          </a:p>
        </p:txBody>
      </p:sp>
      <p:sp>
        <p:nvSpPr>
          <p:cNvPr id="23" name="Oval 22"/>
          <p:cNvSpPr/>
          <p:nvPr/>
        </p:nvSpPr>
        <p:spPr>
          <a:xfrm>
            <a:off x="3048000" y="4495800"/>
            <a:ext cx="152400" cy="152400"/>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prstClr val="white"/>
              </a:solidFill>
            </a:endParaRPr>
          </a:p>
        </p:txBody>
      </p:sp>
      <p:sp>
        <p:nvSpPr>
          <p:cNvPr id="24" name="Oval 23"/>
          <p:cNvSpPr/>
          <p:nvPr/>
        </p:nvSpPr>
        <p:spPr>
          <a:xfrm>
            <a:off x="3886200" y="4495800"/>
            <a:ext cx="152400" cy="1524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prstClr val="white"/>
              </a:solidFill>
            </a:endParaRPr>
          </a:p>
        </p:txBody>
      </p:sp>
      <p:sp>
        <p:nvSpPr>
          <p:cNvPr id="25" name="Oval 24"/>
          <p:cNvSpPr/>
          <p:nvPr/>
        </p:nvSpPr>
        <p:spPr>
          <a:xfrm>
            <a:off x="3048000" y="5257800"/>
            <a:ext cx="152400" cy="152400"/>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prstClr val="white"/>
              </a:solidFill>
            </a:endParaRPr>
          </a:p>
        </p:txBody>
      </p:sp>
      <p:sp>
        <p:nvSpPr>
          <p:cNvPr id="26" name="Oval 25"/>
          <p:cNvSpPr/>
          <p:nvPr/>
        </p:nvSpPr>
        <p:spPr>
          <a:xfrm>
            <a:off x="3886200" y="5257800"/>
            <a:ext cx="152400" cy="1524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prstClr val="white"/>
              </a:solidFill>
            </a:endParaRPr>
          </a:p>
        </p:txBody>
      </p:sp>
      <p:cxnSp>
        <p:nvCxnSpPr>
          <p:cNvPr id="40" name="Straight Connector 39"/>
          <p:cNvCxnSpPr/>
          <p:nvPr/>
        </p:nvCxnSpPr>
        <p:spPr>
          <a:xfrm rot="5400000">
            <a:off x="4610100" y="3543300"/>
            <a:ext cx="228600" cy="0"/>
          </a:xfrm>
          <a:prstGeom prst="line">
            <a:avLst/>
          </a:prstGeom>
          <a:ln w="28575">
            <a:solidFill>
              <a:srgbClr val="A4D76B"/>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4533900" y="3695700"/>
            <a:ext cx="228600" cy="152400"/>
          </a:xfrm>
          <a:prstGeom prst="line">
            <a:avLst/>
          </a:prstGeom>
          <a:ln w="28575">
            <a:solidFill>
              <a:srgbClr val="A4D76B"/>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16200000" flipH="1">
            <a:off x="4686300" y="3695700"/>
            <a:ext cx="2286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4267200" y="4038600"/>
            <a:ext cx="4572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4495800" y="3962400"/>
            <a:ext cx="228600" cy="76200"/>
          </a:xfrm>
          <a:prstGeom prst="line">
            <a:avLst/>
          </a:prstGeom>
          <a:ln w="28575">
            <a:solidFill>
              <a:srgbClr val="A4D76B"/>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5400000">
            <a:off x="4572000" y="4038600"/>
            <a:ext cx="4572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4800600" y="3962400"/>
            <a:ext cx="2286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4572000" y="4191000"/>
            <a:ext cx="228600" cy="76200"/>
          </a:xfrm>
          <a:prstGeom prst="line">
            <a:avLst/>
          </a:prstGeom>
          <a:ln w="28575">
            <a:solidFill>
              <a:srgbClr val="A4D76B"/>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4800600" y="4191000"/>
            <a:ext cx="2286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16200000" flipH="1">
            <a:off x="4876800" y="4191000"/>
            <a:ext cx="228600" cy="76200"/>
          </a:xfrm>
          <a:prstGeom prst="line">
            <a:avLst/>
          </a:prstGeom>
        </p:spPr>
        <p:style>
          <a:lnRef idx="1">
            <a:schemeClr val="accent1"/>
          </a:lnRef>
          <a:fillRef idx="0">
            <a:schemeClr val="accent1"/>
          </a:fillRef>
          <a:effectRef idx="0">
            <a:schemeClr val="accent1"/>
          </a:effectRef>
          <a:fontRef idx="minor">
            <a:schemeClr val="tx1"/>
          </a:fontRef>
        </p:style>
      </p:cxnSp>
      <p:sp>
        <p:nvSpPr>
          <p:cNvPr id="60" name="Rectangle 59"/>
          <p:cNvSpPr/>
          <p:nvPr/>
        </p:nvSpPr>
        <p:spPr>
          <a:xfrm>
            <a:off x="1828800" y="3352800"/>
            <a:ext cx="914400" cy="1143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58" name="Straight Connector 57"/>
          <p:cNvCxnSpPr/>
          <p:nvPr/>
        </p:nvCxnSpPr>
        <p:spPr>
          <a:xfrm rot="5400000">
            <a:off x="4495800" y="4191000"/>
            <a:ext cx="228600" cy="76200"/>
          </a:xfrm>
          <a:prstGeom prst="line">
            <a:avLst/>
          </a:prstGeom>
        </p:spPr>
        <p:style>
          <a:lnRef idx="1">
            <a:schemeClr val="accent1"/>
          </a:lnRef>
          <a:fillRef idx="0">
            <a:schemeClr val="accent1"/>
          </a:fillRef>
          <a:effectRef idx="0">
            <a:schemeClr val="accent1"/>
          </a:effectRef>
          <a:fontRef idx="minor">
            <a:schemeClr val="tx1"/>
          </a:fontRef>
        </p:style>
      </p:cxnSp>
      <p:sp>
        <p:nvSpPr>
          <p:cNvPr id="62" name="Rectangle 61"/>
          <p:cNvSpPr/>
          <p:nvPr/>
        </p:nvSpPr>
        <p:spPr>
          <a:xfrm>
            <a:off x="4267200" y="3352800"/>
            <a:ext cx="914400" cy="1143000"/>
          </a:xfrm>
          <a:prstGeom prst="rect">
            <a:avLst/>
          </a:prstGeom>
          <a:solidFill>
            <a:schemeClr val="accent1">
              <a:alpha val="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cxnSp>
        <p:nvCxnSpPr>
          <p:cNvPr id="37" name="Straight Connector 36"/>
          <p:cNvCxnSpPr/>
          <p:nvPr/>
        </p:nvCxnSpPr>
        <p:spPr>
          <a:xfrm rot="5400000">
            <a:off x="2095500" y="3543299"/>
            <a:ext cx="228600" cy="0"/>
          </a:xfrm>
          <a:prstGeom prst="line">
            <a:avLst/>
          </a:prstGeom>
          <a:ln w="22225">
            <a:solidFill>
              <a:srgbClr val="FF9900"/>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5400000">
            <a:off x="2019300" y="3695699"/>
            <a:ext cx="228600" cy="152400"/>
          </a:xfrm>
          <a:prstGeom prst="line">
            <a:avLst/>
          </a:prstGeom>
          <a:ln w="22225">
            <a:solidFill>
              <a:srgbClr val="FF9900"/>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16200000" flipH="1">
            <a:off x="2171700" y="3695699"/>
            <a:ext cx="2286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1752600" y="4038599"/>
            <a:ext cx="4572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16200000" flipH="1">
            <a:off x="1981200" y="3962399"/>
            <a:ext cx="228600" cy="76200"/>
          </a:xfrm>
          <a:prstGeom prst="line">
            <a:avLst/>
          </a:prstGeom>
          <a:ln w="22225">
            <a:solidFill>
              <a:srgbClr val="FF9900"/>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2057400" y="4038599"/>
            <a:ext cx="4572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2286000" y="3962399"/>
            <a:ext cx="2286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1981200" y="4190999"/>
            <a:ext cx="228600" cy="76200"/>
          </a:xfrm>
          <a:prstGeom prst="line">
            <a:avLst/>
          </a:prstGeom>
          <a:ln w="22225">
            <a:solidFill>
              <a:srgbClr val="FF9900"/>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2057400" y="4190999"/>
            <a:ext cx="2286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2286000" y="4190999"/>
            <a:ext cx="2286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362200" y="4190999"/>
            <a:ext cx="228600" cy="76200"/>
          </a:xfrm>
          <a:prstGeom prst="line">
            <a:avLst/>
          </a:prstGeom>
        </p:spPr>
        <p:style>
          <a:lnRef idx="1">
            <a:schemeClr val="accent1"/>
          </a:lnRef>
          <a:fillRef idx="0">
            <a:schemeClr val="accent1"/>
          </a:fillRef>
          <a:effectRef idx="0">
            <a:schemeClr val="accent1"/>
          </a:effectRef>
          <a:fontRef idx="minor">
            <a:schemeClr val="tx1"/>
          </a:fontRef>
        </p:style>
      </p:cxnSp>
      <p:sp>
        <p:nvSpPr>
          <p:cNvPr id="69" name="Oval 68"/>
          <p:cNvSpPr/>
          <p:nvPr/>
        </p:nvSpPr>
        <p:spPr>
          <a:xfrm>
            <a:off x="3048000" y="2133600"/>
            <a:ext cx="152400" cy="152400"/>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prstClr val="white"/>
              </a:solidFill>
            </a:endParaRPr>
          </a:p>
        </p:txBody>
      </p:sp>
      <p:sp>
        <p:nvSpPr>
          <p:cNvPr id="70" name="Oval 69"/>
          <p:cNvSpPr/>
          <p:nvPr/>
        </p:nvSpPr>
        <p:spPr>
          <a:xfrm>
            <a:off x="3048000" y="1676400"/>
            <a:ext cx="152400" cy="152400"/>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dirty="0">
              <a:solidFill>
                <a:prstClr val="white"/>
              </a:solidFill>
            </a:endParaRPr>
          </a:p>
        </p:txBody>
      </p:sp>
      <p:sp>
        <p:nvSpPr>
          <p:cNvPr id="71" name="Oval 70"/>
          <p:cNvSpPr/>
          <p:nvPr/>
        </p:nvSpPr>
        <p:spPr>
          <a:xfrm>
            <a:off x="3048000" y="1219200"/>
            <a:ext cx="152400" cy="152400"/>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prstClr val="white"/>
              </a:solidFill>
            </a:endParaRPr>
          </a:p>
        </p:txBody>
      </p:sp>
      <p:cxnSp>
        <p:nvCxnSpPr>
          <p:cNvPr id="73" name="Shape 72"/>
          <p:cNvCxnSpPr>
            <a:stCxn id="21" idx="2"/>
            <a:endCxn id="60" idx="0"/>
          </p:cNvCxnSpPr>
          <p:nvPr/>
        </p:nvCxnSpPr>
        <p:spPr>
          <a:xfrm rot="10800000" flipV="1">
            <a:off x="2286000" y="3200400"/>
            <a:ext cx="762000" cy="152400"/>
          </a:xfrm>
          <a:prstGeom prst="bentConnector2">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75" name="Shape 74"/>
          <p:cNvCxnSpPr>
            <a:stCxn id="22" idx="6"/>
            <a:endCxn id="62" idx="0"/>
          </p:cNvCxnSpPr>
          <p:nvPr/>
        </p:nvCxnSpPr>
        <p:spPr>
          <a:xfrm>
            <a:off x="4038600" y="3200400"/>
            <a:ext cx="685800" cy="152400"/>
          </a:xfrm>
          <a:prstGeom prst="bentConnector2">
            <a:avLst/>
          </a:prstGeom>
          <a:ln w="1905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47417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6" name="Straight Connector 55"/>
          <p:cNvCxnSpPr>
            <a:stCxn id="17" idx="4"/>
          </p:cNvCxnSpPr>
          <p:nvPr/>
        </p:nvCxnSpPr>
        <p:spPr>
          <a:xfrm rot="5400000">
            <a:off x="3048000" y="3619500"/>
            <a:ext cx="4953000" cy="0"/>
          </a:xfrm>
          <a:prstGeom prst="line">
            <a:avLst/>
          </a:prstGeom>
        </p:spPr>
        <p:style>
          <a:lnRef idx="2">
            <a:schemeClr val="dk1"/>
          </a:lnRef>
          <a:fillRef idx="0">
            <a:schemeClr val="dk1"/>
          </a:fillRef>
          <a:effectRef idx="1">
            <a:schemeClr val="dk1"/>
          </a:effectRef>
          <a:fontRef idx="minor">
            <a:schemeClr val="tx1"/>
          </a:fontRef>
        </p:style>
      </p:cxnSp>
      <p:sp>
        <p:nvSpPr>
          <p:cNvPr id="2" name="Title 1"/>
          <p:cNvSpPr>
            <a:spLocks noGrp="1"/>
          </p:cNvSpPr>
          <p:nvPr>
            <p:ph type="title"/>
          </p:nvPr>
        </p:nvSpPr>
        <p:spPr/>
        <p:txBody>
          <a:bodyPr/>
          <a:lstStyle/>
          <a:p>
            <a:r>
              <a:rPr lang="en-US" dirty="0"/>
              <a:t>Mutability Differencing</a:t>
            </a:r>
          </a:p>
        </p:txBody>
      </p:sp>
      <p:sp>
        <p:nvSpPr>
          <p:cNvPr id="4" name="Slide Number Placeholder 3"/>
          <p:cNvSpPr>
            <a:spLocks noGrp="1"/>
          </p:cNvSpPr>
          <p:nvPr>
            <p:ph type="sldNum" sz="quarter" idx="12"/>
          </p:nvPr>
        </p:nvSpPr>
        <p:spPr/>
        <p:txBody>
          <a:bodyPr/>
          <a:lstStyle/>
          <a:p>
            <a:fld id="{919E6677-47B7-46DC-8403-1EACAC47B6FA}" type="slidenum">
              <a:rPr lang="en-US" smtClean="0">
                <a:solidFill>
                  <a:prstClr val="black">
                    <a:tint val="75000"/>
                  </a:prstClr>
                </a:solidFill>
              </a:rPr>
              <a:pPr/>
              <a:t>52</a:t>
            </a:fld>
            <a:endParaRPr lang="en-US" dirty="0">
              <a:solidFill>
                <a:prstClr val="black">
                  <a:tint val="75000"/>
                </a:prstClr>
              </a:solidFill>
            </a:endParaRPr>
          </a:p>
        </p:txBody>
      </p:sp>
      <p:grpSp>
        <p:nvGrpSpPr>
          <p:cNvPr id="3" name="Group 63"/>
          <p:cNvGrpSpPr/>
          <p:nvPr/>
        </p:nvGrpSpPr>
        <p:grpSpPr>
          <a:xfrm>
            <a:off x="5334000" y="3429000"/>
            <a:ext cx="533400" cy="381000"/>
            <a:chOff x="457200" y="3810000"/>
            <a:chExt cx="533400" cy="381000"/>
          </a:xfrm>
        </p:grpSpPr>
        <p:sp>
          <p:nvSpPr>
            <p:cNvPr id="9" name="Oval 8"/>
            <p:cNvSpPr/>
            <p:nvPr/>
          </p:nvSpPr>
          <p:spPr>
            <a:xfrm>
              <a:off x="457200" y="38100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10" name="TextBox 9"/>
            <p:cNvSpPr txBox="1"/>
            <p:nvPr/>
          </p:nvSpPr>
          <p:spPr>
            <a:xfrm>
              <a:off x="457200" y="38378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11</a:t>
              </a:r>
            </a:p>
          </p:txBody>
        </p:sp>
      </p:grpSp>
      <p:grpSp>
        <p:nvGrpSpPr>
          <p:cNvPr id="6" name="Group 64"/>
          <p:cNvGrpSpPr/>
          <p:nvPr/>
        </p:nvGrpSpPr>
        <p:grpSpPr>
          <a:xfrm>
            <a:off x="5334000" y="3962400"/>
            <a:ext cx="533400" cy="381000"/>
            <a:chOff x="3733800" y="1066800"/>
            <a:chExt cx="533400" cy="381000"/>
          </a:xfrm>
        </p:grpSpPr>
        <p:sp>
          <p:nvSpPr>
            <p:cNvPr id="11" name="Oval 10"/>
            <p:cNvSpPr/>
            <p:nvPr/>
          </p:nvSpPr>
          <p:spPr>
            <a:xfrm>
              <a:off x="3733800" y="10668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12" name="TextBox 11"/>
            <p:cNvSpPr txBox="1"/>
            <p:nvPr/>
          </p:nvSpPr>
          <p:spPr>
            <a:xfrm>
              <a:off x="3733800" y="10946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12</a:t>
              </a:r>
            </a:p>
          </p:txBody>
        </p:sp>
      </p:grpSp>
      <p:grpSp>
        <p:nvGrpSpPr>
          <p:cNvPr id="7" name="Group 68"/>
          <p:cNvGrpSpPr/>
          <p:nvPr/>
        </p:nvGrpSpPr>
        <p:grpSpPr>
          <a:xfrm>
            <a:off x="5334000" y="4495800"/>
            <a:ext cx="533400" cy="381000"/>
            <a:chOff x="4267200" y="1066800"/>
            <a:chExt cx="533400" cy="381000"/>
          </a:xfrm>
        </p:grpSpPr>
        <p:sp>
          <p:nvSpPr>
            <p:cNvPr id="13" name="Oval 12"/>
            <p:cNvSpPr/>
            <p:nvPr/>
          </p:nvSpPr>
          <p:spPr>
            <a:xfrm>
              <a:off x="4267200" y="10668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14" name="TextBox 13"/>
            <p:cNvSpPr txBox="1"/>
            <p:nvPr/>
          </p:nvSpPr>
          <p:spPr>
            <a:xfrm>
              <a:off x="4267200" y="10946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13</a:t>
              </a:r>
            </a:p>
          </p:txBody>
        </p:sp>
      </p:grpSp>
      <p:grpSp>
        <p:nvGrpSpPr>
          <p:cNvPr id="8" name="Group 67"/>
          <p:cNvGrpSpPr/>
          <p:nvPr/>
        </p:nvGrpSpPr>
        <p:grpSpPr>
          <a:xfrm>
            <a:off x="5334000" y="5029200"/>
            <a:ext cx="533400" cy="381000"/>
            <a:chOff x="4800600" y="1066800"/>
            <a:chExt cx="533400" cy="381000"/>
          </a:xfrm>
        </p:grpSpPr>
        <p:sp>
          <p:nvSpPr>
            <p:cNvPr id="15" name="Oval 14"/>
            <p:cNvSpPr/>
            <p:nvPr/>
          </p:nvSpPr>
          <p:spPr>
            <a:xfrm>
              <a:off x="4800600" y="10668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16" name="TextBox 15"/>
            <p:cNvSpPr txBox="1"/>
            <p:nvPr/>
          </p:nvSpPr>
          <p:spPr>
            <a:xfrm>
              <a:off x="4800600" y="10946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14</a:t>
              </a:r>
            </a:p>
          </p:txBody>
        </p:sp>
      </p:grpSp>
      <p:sp>
        <p:nvSpPr>
          <p:cNvPr id="17" name="Oval 16"/>
          <p:cNvSpPr/>
          <p:nvPr/>
        </p:nvSpPr>
        <p:spPr>
          <a:xfrm>
            <a:off x="5334000" y="7620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1</a:t>
            </a:r>
          </a:p>
        </p:txBody>
      </p:sp>
      <p:sp>
        <p:nvSpPr>
          <p:cNvPr id="18" name="Oval 17"/>
          <p:cNvSpPr/>
          <p:nvPr/>
        </p:nvSpPr>
        <p:spPr>
          <a:xfrm>
            <a:off x="5334000" y="12954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2</a:t>
            </a:r>
          </a:p>
        </p:txBody>
      </p:sp>
      <p:sp>
        <p:nvSpPr>
          <p:cNvPr id="19" name="Oval 18"/>
          <p:cNvSpPr/>
          <p:nvPr/>
        </p:nvSpPr>
        <p:spPr>
          <a:xfrm>
            <a:off x="5334000" y="18288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6</a:t>
            </a:r>
          </a:p>
        </p:txBody>
      </p:sp>
      <p:sp>
        <p:nvSpPr>
          <p:cNvPr id="20" name="Oval 19"/>
          <p:cNvSpPr/>
          <p:nvPr/>
        </p:nvSpPr>
        <p:spPr>
          <a:xfrm>
            <a:off x="5334000" y="23622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7</a:t>
            </a:r>
          </a:p>
        </p:txBody>
      </p:sp>
      <p:sp>
        <p:nvSpPr>
          <p:cNvPr id="21" name="Oval 20"/>
          <p:cNvSpPr/>
          <p:nvPr/>
        </p:nvSpPr>
        <p:spPr>
          <a:xfrm>
            <a:off x="5334000" y="28956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8</a:t>
            </a:r>
          </a:p>
        </p:txBody>
      </p:sp>
      <p:grpSp>
        <p:nvGrpSpPr>
          <p:cNvPr id="26" name="Group 66"/>
          <p:cNvGrpSpPr/>
          <p:nvPr/>
        </p:nvGrpSpPr>
        <p:grpSpPr>
          <a:xfrm>
            <a:off x="5334000" y="5562600"/>
            <a:ext cx="533400" cy="381000"/>
            <a:chOff x="5410200" y="1066800"/>
            <a:chExt cx="533400" cy="381000"/>
          </a:xfrm>
        </p:grpSpPr>
        <p:sp>
          <p:nvSpPr>
            <p:cNvPr id="22" name="Oval 21"/>
            <p:cNvSpPr/>
            <p:nvPr/>
          </p:nvSpPr>
          <p:spPr>
            <a:xfrm>
              <a:off x="5410200" y="10668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23" name="TextBox 22"/>
            <p:cNvSpPr txBox="1"/>
            <p:nvPr/>
          </p:nvSpPr>
          <p:spPr>
            <a:xfrm>
              <a:off x="5410200" y="1094600"/>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15</a:t>
              </a:r>
            </a:p>
          </p:txBody>
        </p:sp>
      </p:grpSp>
      <p:grpSp>
        <p:nvGrpSpPr>
          <p:cNvPr id="27" name="Group 65"/>
          <p:cNvGrpSpPr/>
          <p:nvPr/>
        </p:nvGrpSpPr>
        <p:grpSpPr>
          <a:xfrm>
            <a:off x="5334000" y="6096000"/>
            <a:ext cx="533400" cy="381000"/>
            <a:chOff x="5943600" y="1066800"/>
            <a:chExt cx="533400" cy="381000"/>
          </a:xfrm>
        </p:grpSpPr>
        <p:sp>
          <p:nvSpPr>
            <p:cNvPr id="24" name="Oval 23"/>
            <p:cNvSpPr/>
            <p:nvPr/>
          </p:nvSpPr>
          <p:spPr>
            <a:xfrm>
              <a:off x="5943600" y="1066800"/>
              <a:ext cx="381000" cy="381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25" name="TextBox 24"/>
            <p:cNvSpPr txBox="1"/>
            <p:nvPr/>
          </p:nvSpPr>
          <p:spPr>
            <a:xfrm>
              <a:off x="5943600" y="10946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16</a:t>
              </a:r>
            </a:p>
          </p:txBody>
        </p:sp>
      </p:grpSp>
      <p:graphicFrame>
        <p:nvGraphicFramePr>
          <p:cNvPr id="43" name="Table 42"/>
          <p:cNvGraphicFramePr>
            <a:graphicFrameLocks noGrp="1"/>
          </p:cNvGraphicFramePr>
          <p:nvPr/>
        </p:nvGraphicFramePr>
        <p:xfrm>
          <a:off x="7086600" y="990600"/>
          <a:ext cx="1676400" cy="457200"/>
        </p:xfrm>
        <a:graphic>
          <a:graphicData uri="http://schemas.openxmlformats.org/drawingml/2006/table">
            <a:tbl>
              <a:tblPr firstRow="1" bandRow="1">
                <a:tableStyleId>{5C22544A-7EE6-4342-B048-85BDC9FD1C3A}</a:tableStyleId>
              </a:tblPr>
              <a:tblGrid>
                <a:gridCol w="838200">
                  <a:extLst>
                    <a:ext uri="{9D8B030D-6E8A-4147-A177-3AD203B41FA5}">
                      <a16:colId xmlns:a16="http://schemas.microsoft.com/office/drawing/2014/main" val="20000"/>
                    </a:ext>
                  </a:extLst>
                </a:gridCol>
                <a:gridCol w="838200">
                  <a:extLst>
                    <a:ext uri="{9D8B030D-6E8A-4147-A177-3AD203B41FA5}">
                      <a16:colId xmlns:a16="http://schemas.microsoft.com/office/drawing/2014/main" val="20001"/>
                    </a:ext>
                  </a:extLst>
                </a:gridCol>
              </a:tblGrid>
              <a:tr h="457200">
                <a:tc>
                  <a:txBody>
                    <a:bodyPr/>
                    <a:lstStyle/>
                    <a:p>
                      <a:pPr algn="ctr"/>
                      <a:r>
                        <a:rPr lang="en-US" sz="1400" dirty="0"/>
                        <a:t>2</a:t>
                      </a:r>
                    </a:p>
                  </a:txBody>
                  <a:tcPr>
                    <a:solidFill>
                      <a:srgbClr val="92D050"/>
                    </a:solidFill>
                  </a:tcPr>
                </a:tc>
                <a:tc>
                  <a:txBody>
                    <a:bodyPr/>
                    <a:lstStyle/>
                    <a:p>
                      <a:pPr algn="ctr"/>
                      <a:r>
                        <a:rPr lang="en-US" sz="1400" baseline="0" dirty="0"/>
                        <a:t>  </a:t>
                      </a:r>
                      <a:r>
                        <a:rPr lang="en-US" sz="1400" dirty="0"/>
                        <a:t>7.0</a:t>
                      </a:r>
                    </a:p>
                  </a:txBody>
                  <a:tcPr>
                    <a:solidFill>
                      <a:srgbClr val="92D050"/>
                    </a:solidFill>
                  </a:tcPr>
                </a:tc>
                <a:extLst>
                  <a:ext uri="{0D108BD9-81ED-4DB2-BD59-A6C34878D82A}">
                    <a16:rowId xmlns:a16="http://schemas.microsoft.com/office/drawing/2014/main" val="10000"/>
                  </a:ext>
                </a:extLst>
              </a:tr>
            </a:tbl>
          </a:graphicData>
        </a:graphic>
      </p:graphicFrame>
      <p:sp>
        <p:nvSpPr>
          <p:cNvPr id="44" name="TextBox 43"/>
          <p:cNvSpPr txBox="1"/>
          <p:nvPr/>
        </p:nvSpPr>
        <p:spPr>
          <a:xfrm>
            <a:off x="2895508" y="990600"/>
            <a:ext cx="304892" cy="369332"/>
          </a:xfrm>
          <a:prstGeom prst="rect">
            <a:avLst/>
          </a:prstGeom>
          <a:noFill/>
        </p:spPr>
        <p:txBody>
          <a:bodyPr wrap="none" rtlCol="0">
            <a:spAutoFit/>
          </a:bodyPr>
          <a:lstStyle/>
          <a:p>
            <a:r>
              <a:rPr lang="en-US" dirty="0">
                <a:solidFill>
                  <a:prstClr val="black"/>
                </a:solidFill>
                <a:latin typeface="Calibri"/>
              </a:rPr>
              <a:t>X</a:t>
            </a:r>
          </a:p>
        </p:txBody>
      </p:sp>
      <p:sp>
        <p:nvSpPr>
          <p:cNvPr id="45" name="TextBox 44"/>
          <p:cNvSpPr txBox="1"/>
          <p:nvPr/>
        </p:nvSpPr>
        <p:spPr>
          <a:xfrm>
            <a:off x="8839200" y="990600"/>
            <a:ext cx="304892" cy="369332"/>
          </a:xfrm>
          <a:prstGeom prst="rect">
            <a:avLst/>
          </a:prstGeom>
          <a:noFill/>
        </p:spPr>
        <p:txBody>
          <a:bodyPr wrap="none" rtlCol="0">
            <a:spAutoFit/>
          </a:bodyPr>
          <a:lstStyle/>
          <a:p>
            <a:r>
              <a:rPr lang="en-US" dirty="0">
                <a:solidFill>
                  <a:prstClr val="black"/>
                </a:solidFill>
                <a:latin typeface="msam10"/>
              </a:rPr>
              <a:t>X</a:t>
            </a:r>
          </a:p>
        </p:txBody>
      </p:sp>
      <p:sp>
        <p:nvSpPr>
          <p:cNvPr id="46" name="Rectangle 45"/>
          <p:cNvSpPr/>
          <p:nvPr/>
        </p:nvSpPr>
        <p:spPr>
          <a:xfrm>
            <a:off x="2209801" y="1828801"/>
            <a:ext cx="2956259" cy="646331"/>
          </a:xfrm>
          <a:prstGeom prst="rect">
            <a:avLst/>
          </a:prstGeom>
        </p:spPr>
        <p:txBody>
          <a:bodyPr wrap="none">
            <a:spAutoFit/>
          </a:bodyPr>
          <a:lstStyle/>
          <a:p>
            <a:r>
              <a:rPr lang="en-US" dirty="0">
                <a:solidFill>
                  <a:prstClr val="black"/>
                </a:solidFill>
                <a:latin typeface="Times New Roman" pitchFamily="18" charset="0"/>
              </a:rPr>
              <a:t> 11: read stab into </a:t>
            </a:r>
            <a:r>
              <a:rPr lang="en-US" dirty="0" err="1">
                <a:solidFill>
                  <a:prstClr val="black"/>
                </a:solidFill>
                <a:latin typeface="Times New Roman" pitchFamily="18" charset="0"/>
              </a:rPr>
              <a:t>fa</a:t>
            </a:r>
            <a:r>
              <a:rPr lang="en-US" dirty="0">
                <a:solidFill>
                  <a:prstClr val="black"/>
                </a:solidFill>
                <a:latin typeface="Times New Roman" pitchFamily="18" charset="0"/>
              </a:rPr>
              <a:t> </a:t>
            </a:r>
          </a:p>
          <a:p>
            <a:r>
              <a:rPr lang="en-US" dirty="0">
                <a:solidFill>
                  <a:srgbClr val="F79646"/>
                </a:solidFill>
                <a:latin typeface="Times New Roman" pitchFamily="18" charset="0"/>
              </a:rPr>
              <a:t>     where </a:t>
            </a:r>
            <a:r>
              <a:rPr lang="en-US" dirty="0" err="1">
                <a:solidFill>
                  <a:srgbClr val="F79646"/>
                </a:solidFill>
                <a:latin typeface="Times New Roman" pitchFamily="18" charset="0"/>
              </a:rPr>
              <a:t>CustId</a:t>
            </a:r>
            <a:r>
              <a:rPr lang="en-US" dirty="0">
                <a:solidFill>
                  <a:srgbClr val="F79646"/>
                </a:solidFill>
                <a:latin typeface="Times New Roman" pitchFamily="18" charset="0"/>
              </a:rPr>
              <a:t> = </a:t>
            </a:r>
            <a:r>
              <a:rPr lang="en-US" dirty="0" err="1">
                <a:solidFill>
                  <a:srgbClr val="F79646"/>
                </a:solidFill>
                <a:latin typeface="Times New Roman" pitchFamily="18" charset="0"/>
              </a:rPr>
              <a:t>wa.CustId</a:t>
            </a:r>
            <a:r>
              <a:rPr lang="en-US" dirty="0">
                <a:solidFill>
                  <a:prstClr val="black"/>
                </a:solidFill>
                <a:latin typeface="Times New Roman" pitchFamily="18" charset="0"/>
              </a:rPr>
              <a:t>.</a:t>
            </a:r>
            <a:endParaRPr lang="en-US" dirty="0">
              <a:solidFill>
                <a:prstClr val="black"/>
              </a:solidFill>
              <a:latin typeface="Calibri"/>
            </a:endParaRPr>
          </a:p>
        </p:txBody>
      </p:sp>
      <p:graphicFrame>
        <p:nvGraphicFramePr>
          <p:cNvPr id="47" name="Table 46"/>
          <p:cNvGraphicFramePr>
            <a:graphicFrameLocks noGrp="1"/>
          </p:cNvGraphicFramePr>
          <p:nvPr/>
        </p:nvGraphicFramePr>
        <p:xfrm>
          <a:off x="7315200" y="2575560"/>
          <a:ext cx="2343150" cy="579120"/>
        </p:xfrm>
        <a:graphic>
          <a:graphicData uri="http://schemas.openxmlformats.org/drawingml/2006/table">
            <a:tbl>
              <a:tblPr firstRow="1" bandRow="1">
                <a:tableStyleId>{5C22544A-7EE6-4342-B048-85BDC9FD1C3A}</a:tableStyleId>
              </a:tblPr>
              <a:tblGrid>
                <a:gridCol w="781050">
                  <a:extLst>
                    <a:ext uri="{9D8B030D-6E8A-4147-A177-3AD203B41FA5}">
                      <a16:colId xmlns:a16="http://schemas.microsoft.com/office/drawing/2014/main" val="20000"/>
                    </a:ext>
                  </a:extLst>
                </a:gridCol>
                <a:gridCol w="781050">
                  <a:extLst>
                    <a:ext uri="{9D8B030D-6E8A-4147-A177-3AD203B41FA5}">
                      <a16:colId xmlns:a16="http://schemas.microsoft.com/office/drawing/2014/main" val="20001"/>
                    </a:ext>
                  </a:extLst>
                </a:gridCol>
                <a:gridCol w="781050">
                  <a:extLst>
                    <a:ext uri="{9D8B030D-6E8A-4147-A177-3AD203B41FA5}">
                      <a16:colId xmlns:a16="http://schemas.microsoft.com/office/drawing/2014/main" val="20002"/>
                    </a:ext>
                  </a:extLst>
                </a:gridCol>
              </a:tblGrid>
              <a:tr h="245745">
                <a:tc>
                  <a:txBody>
                    <a:bodyPr/>
                    <a:lstStyle/>
                    <a:p>
                      <a:r>
                        <a:rPr lang="en-US" sz="1200" dirty="0" err="1"/>
                        <a:t>CustId</a:t>
                      </a:r>
                      <a:endParaRPr lang="en-US" sz="1200" dirty="0"/>
                    </a:p>
                  </a:txBody>
                  <a:tcPr/>
                </a:tc>
                <a:tc>
                  <a:txBody>
                    <a:bodyPr/>
                    <a:lstStyle/>
                    <a:p>
                      <a:r>
                        <a:rPr lang="en-US" sz="1200" dirty="0"/>
                        <a:t>Discount</a:t>
                      </a:r>
                    </a:p>
                  </a:txBody>
                  <a:tcPr/>
                </a:tc>
                <a:tc>
                  <a:txBody>
                    <a:bodyPr/>
                    <a:lstStyle/>
                    <a:p>
                      <a:r>
                        <a:rPr lang="en-US" sz="1200" dirty="0"/>
                        <a:t>Year</a:t>
                      </a:r>
                    </a:p>
                  </a:txBody>
                  <a:tcPr/>
                </a:tc>
                <a:extLst>
                  <a:ext uri="{0D108BD9-81ED-4DB2-BD59-A6C34878D82A}">
                    <a16:rowId xmlns:a16="http://schemas.microsoft.com/office/drawing/2014/main" val="10000"/>
                  </a:ext>
                </a:extLst>
              </a:tr>
              <a:tr h="245745">
                <a:tc>
                  <a:txBody>
                    <a:bodyPr/>
                    <a:lstStyle/>
                    <a:p>
                      <a:pPr algn="ctr"/>
                      <a:r>
                        <a:rPr lang="en-US" sz="1400" dirty="0"/>
                        <a:t>2</a:t>
                      </a:r>
                    </a:p>
                  </a:txBody>
                  <a:tcPr>
                    <a:solidFill>
                      <a:srgbClr val="ABDA78"/>
                    </a:solidFill>
                  </a:tcPr>
                </a:tc>
                <a:tc>
                  <a:txBody>
                    <a:bodyPr/>
                    <a:lstStyle/>
                    <a:p>
                      <a:pPr algn="ctr"/>
                      <a:r>
                        <a:rPr lang="en-US" sz="1400" dirty="0"/>
                        <a:t>3.0</a:t>
                      </a:r>
                    </a:p>
                  </a:txBody>
                  <a:tcPr>
                    <a:solidFill>
                      <a:srgbClr val="ABDA78"/>
                    </a:solidFill>
                  </a:tcPr>
                </a:tc>
                <a:tc>
                  <a:txBody>
                    <a:bodyPr/>
                    <a:lstStyle/>
                    <a:p>
                      <a:pPr algn="ctr"/>
                      <a:r>
                        <a:rPr lang="en-US" sz="1400" dirty="0"/>
                        <a:t>2011</a:t>
                      </a:r>
                    </a:p>
                  </a:txBody>
                  <a:tcPr>
                    <a:solidFill>
                      <a:srgbClr val="ABDA78"/>
                    </a:solidFill>
                  </a:tcPr>
                </a:tc>
                <a:extLst>
                  <a:ext uri="{0D108BD9-81ED-4DB2-BD59-A6C34878D82A}">
                    <a16:rowId xmlns:a16="http://schemas.microsoft.com/office/drawing/2014/main" val="10001"/>
                  </a:ext>
                </a:extLst>
              </a:tr>
            </a:tbl>
          </a:graphicData>
        </a:graphic>
      </p:graphicFrame>
      <p:graphicFrame>
        <p:nvGraphicFramePr>
          <p:cNvPr id="49" name="Table 48"/>
          <p:cNvGraphicFramePr>
            <a:graphicFrameLocks noGrp="1"/>
          </p:cNvGraphicFramePr>
          <p:nvPr/>
        </p:nvGraphicFramePr>
        <p:xfrm>
          <a:off x="2381250" y="2529840"/>
          <a:ext cx="2343150" cy="883920"/>
        </p:xfrm>
        <a:graphic>
          <a:graphicData uri="http://schemas.openxmlformats.org/drawingml/2006/table">
            <a:tbl>
              <a:tblPr firstRow="1" bandRow="1">
                <a:tableStyleId>{5C22544A-7EE6-4342-B048-85BDC9FD1C3A}</a:tableStyleId>
              </a:tblPr>
              <a:tblGrid>
                <a:gridCol w="781050">
                  <a:extLst>
                    <a:ext uri="{9D8B030D-6E8A-4147-A177-3AD203B41FA5}">
                      <a16:colId xmlns:a16="http://schemas.microsoft.com/office/drawing/2014/main" val="20000"/>
                    </a:ext>
                  </a:extLst>
                </a:gridCol>
                <a:gridCol w="781050">
                  <a:extLst>
                    <a:ext uri="{9D8B030D-6E8A-4147-A177-3AD203B41FA5}">
                      <a16:colId xmlns:a16="http://schemas.microsoft.com/office/drawing/2014/main" val="20001"/>
                    </a:ext>
                  </a:extLst>
                </a:gridCol>
                <a:gridCol w="781050">
                  <a:extLst>
                    <a:ext uri="{9D8B030D-6E8A-4147-A177-3AD203B41FA5}">
                      <a16:colId xmlns:a16="http://schemas.microsoft.com/office/drawing/2014/main" val="20002"/>
                    </a:ext>
                  </a:extLst>
                </a:gridCol>
              </a:tblGrid>
              <a:tr h="245745">
                <a:tc>
                  <a:txBody>
                    <a:bodyPr/>
                    <a:lstStyle/>
                    <a:p>
                      <a:r>
                        <a:rPr lang="en-US" sz="1200" dirty="0" err="1"/>
                        <a:t>CustId</a:t>
                      </a:r>
                      <a:endParaRPr lang="en-US" sz="1200" dirty="0"/>
                    </a:p>
                  </a:txBody>
                  <a:tcPr/>
                </a:tc>
                <a:tc>
                  <a:txBody>
                    <a:bodyPr/>
                    <a:lstStyle/>
                    <a:p>
                      <a:r>
                        <a:rPr lang="en-US" sz="1200" dirty="0"/>
                        <a:t>Discount</a:t>
                      </a:r>
                    </a:p>
                  </a:txBody>
                  <a:tcPr/>
                </a:tc>
                <a:tc>
                  <a:txBody>
                    <a:bodyPr/>
                    <a:lstStyle/>
                    <a:p>
                      <a:r>
                        <a:rPr lang="en-US" sz="1200" dirty="0"/>
                        <a:t>Year</a:t>
                      </a:r>
                    </a:p>
                  </a:txBody>
                  <a:tcPr/>
                </a:tc>
                <a:extLst>
                  <a:ext uri="{0D108BD9-81ED-4DB2-BD59-A6C34878D82A}">
                    <a16:rowId xmlns:a16="http://schemas.microsoft.com/office/drawing/2014/main" val="10000"/>
                  </a:ext>
                </a:extLst>
              </a:tr>
              <a:tr h="245745">
                <a:tc>
                  <a:txBody>
                    <a:bodyPr/>
                    <a:lstStyle/>
                    <a:p>
                      <a:pPr algn="ctr"/>
                      <a:r>
                        <a:rPr lang="en-US" sz="1400" dirty="0"/>
                        <a:t>1</a:t>
                      </a:r>
                    </a:p>
                  </a:txBody>
                  <a:tcPr>
                    <a:solidFill>
                      <a:srgbClr val="F8AB6C"/>
                    </a:solidFill>
                  </a:tcPr>
                </a:tc>
                <a:tc>
                  <a:txBody>
                    <a:bodyPr/>
                    <a:lstStyle/>
                    <a:p>
                      <a:pPr algn="ctr"/>
                      <a:r>
                        <a:rPr lang="en-US" sz="1400" dirty="0"/>
                        <a:t>2.0</a:t>
                      </a:r>
                    </a:p>
                  </a:txBody>
                  <a:tcPr>
                    <a:solidFill>
                      <a:srgbClr val="F8AB6C"/>
                    </a:solidFill>
                  </a:tcPr>
                </a:tc>
                <a:tc>
                  <a:txBody>
                    <a:bodyPr/>
                    <a:lstStyle/>
                    <a:p>
                      <a:pPr algn="ctr"/>
                      <a:r>
                        <a:rPr lang="en-US" sz="1400" b="0" dirty="0"/>
                        <a:t>2009</a:t>
                      </a:r>
                    </a:p>
                  </a:txBody>
                  <a:tcPr>
                    <a:solidFill>
                      <a:srgbClr val="F8AB6C"/>
                    </a:solidFill>
                  </a:tcPr>
                </a:tc>
                <a:extLst>
                  <a:ext uri="{0D108BD9-81ED-4DB2-BD59-A6C34878D82A}">
                    <a16:rowId xmlns:a16="http://schemas.microsoft.com/office/drawing/2014/main" val="10001"/>
                  </a:ext>
                </a:extLst>
              </a:tr>
              <a:tr h="245745">
                <a:tc>
                  <a:txBody>
                    <a:bodyPr/>
                    <a:lstStyle/>
                    <a:p>
                      <a:pPr algn="ctr"/>
                      <a:r>
                        <a:rPr lang="en-US" sz="1400" dirty="0"/>
                        <a:t>1</a:t>
                      </a:r>
                    </a:p>
                  </a:txBody>
                  <a:tcPr>
                    <a:solidFill>
                      <a:srgbClr val="F8AB6C"/>
                    </a:solidFill>
                  </a:tcPr>
                </a:tc>
                <a:tc>
                  <a:txBody>
                    <a:bodyPr/>
                    <a:lstStyle/>
                    <a:p>
                      <a:pPr algn="ctr"/>
                      <a:r>
                        <a:rPr lang="en-US" sz="1400" dirty="0"/>
                        <a:t>3.0</a:t>
                      </a:r>
                    </a:p>
                  </a:txBody>
                  <a:tcPr>
                    <a:solidFill>
                      <a:srgbClr val="F8AB6C"/>
                    </a:solidFill>
                  </a:tcPr>
                </a:tc>
                <a:tc>
                  <a:txBody>
                    <a:bodyPr/>
                    <a:lstStyle/>
                    <a:p>
                      <a:pPr algn="ctr"/>
                      <a:r>
                        <a:rPr lang="en-US" sz="1400" dirty="0"/>
                        <a:t>2010</a:t>
                      </a:r>
                    </a:p>
                  </a:txBody>
                  <a:tcPr>
                    <a:solidFill>
                      <a:srgbClr val="F8AB6C"/>
                    </a:solidFill>
                  </a:tcPr>
                </a:tc>
                <a:extLst>
                  <a:ext uri="{0D108BD9-81ED-4DB2-BD59-A6C34878D82A}">
                    <a16:rowId xmlns:a16="http://schemas.microsoft.com/office/drawing/2014/main" val="10002"/>
                  </a:ext>
                </a:extLst>
              </a:tr>
            </a:tbl>
          </a:graphicData>
        </a:graphic>
      </p:graphicFrame>
      <p:cxnSp>
        <p:nvCxnSpPr>
          <p:cNvPr id="72" name="Straight Connector 71"/>
          <p:cNvCxnSpPr>
            <a:stCxn id="85" idx="4"/>
          </p:cNvCxnSpPr>
          <p:nvPr/>
        </p:nvCxnSpPr>
        <p:spPr>
          <a:xfrm rot="5400000">
            <a:off x="3810000" y="3619500"/>
            <a:ext cx="4953000" cy="0"/>
          </a:xfrm>
          <a:prstGeom prst="line">
            <a:avLst/>
          </a:prstGeom>
        </p:spPr>
        <p:style>
          <a:lnRef idx="2">
            <a:schemeClr val="dk1"/>
          </a:lnRef>
          <a:fillRef idx="0">
            <a:schemeClr val="dk1"/>
          </a:fillRef>
          <a:effectRef idx="1">
            <a:schemeClr val="dk1"/>
          </a:effectRef>
          <a:fontRef idx="minor">
            <a:schemeClr val="tx1"/>
          </a:fontRef>
        </p:style>
      </p:cxnSp>
      <p:sp>
        <p:nvSpPr>
          <p:cNvPr id="74" name="Oval 73"/>
          <p:cNvSpPr/>
          <p:nvPr/>
        </p:nvSpPr>
        <p:spPr>
          <a:xfrm>
            <a:off x="6096000" y="3429000"/>
            <a:ext cx="381000" cy="381000"/>
          </a:xfrm>
          <a:prstGeom prst="ellipse">
            <a:avLst/>
          </a:prstGeom>
          <a:solidFill>
            <a:srgbClr val="A4D76B"/>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75" name="TextBox 74"/>
          <p:cNvSpPr txBox="1"/>
          <p:nvPr/>
        </p:nvSpPr>
        <p:spPr>
          <a:xfrm>
            <a:off x="6096000" y="34568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11</a:t>
            </a:r>
          </a:p>
        </p:txBody>
      </p:sp>
      <p:sp>
        <p:nvSpPr>
          <p:cNvPr id="77" name="Oval 76"/>
          <p:cNvSpPr/>
          <p:nvPr/>
        </p:nvSpPr>
        <p:spPr>
          <a:xfrm>
            <a:off x="6096000" y="3962400"/>
            <a:ext cx="381000" cy="381000"/>
          </a:xfrm>
          <a:prstGeom prst="ellipse">
            <a:avLst/>
          </a:prstGeom>
          <a:solidFill>
            <a:srgbClr val="A4D76B"/>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78" name="TextBox 77"/>
          <p:cNvSpPr txBox="1"/>
          <p:nvPr/>
        </p:nvSpPr>
        <p:spPr>
          <a:xfrm>
            <a:off x="6096000" y="39902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12</a:t>
            </a:r>
          </a:p>
        </p:txBody>
      </p:sp>
      <p:sp>
        <p:nvSpPr>
          <p:cNvPr id="80" name="Oval 79"/>
          <p:cNvSpPr/>
          <p:nvPr/>
        </p:nvSpPr>
        <p:spPr>
          <a:xfrm>
            <a:off x="6096000" y="4495800"/>
            <a:ext cx="381000" cy="381000"/>
          </a:xfrm>
          <a:prstGeom prst="ellipse">
            <a:avLst/>
          </a:prstGeom>
          <a:solidFill>
            <a:srgbClr val="A4D76B"/>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81" name="TextBox 80"/>
          <p:cNvSpPr txBox="1"/>
          <p:nvPr/>
        </p:nvSpPr>
        <p:spPr>
          <a:xfrm>
            <a:off x="6096000" y="45236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13</a:t>
            </a:r>
          </a:p>
        </p:txBody>
      </p:sp>
      <p:sp>
        <p:nvSpPr>
          <p:cNvPr id="83" name="Oval 82"/>
          <p:cNvSpPr/>
          <p:nvPr/>
        </p:nvSpPr>
        <p:spPr>
          <a:xfrm>
            <a:off x="6096000" y="5029200"/>
            <a:ext cx="381000" cy="381000"/>
          </a:xfrm>
          <a:prstGeom prst="ellipse">
            <a:avLst/>
          </a:prstGeom>
          <a:solidFill>
            <a:srgbClr val="A4D76B"/>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84" name="TextBox 83"/>
          <p:cNvSpPr txBox="1"/>
          <p:nvPr/>
        </p:nvSpPr>
        <p:spPr>
          <a:xfrm>
            <a:off x="6096000" y="50570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14</a:t>
            </a:r>
          </a:p>
        </p:txBody>
      </p:sp>
      <p:sp>
        <p:nvSpPr>
          <p:cNvPr id="85" name="Oval 84"/>
          <p:cNvSpPr/>
          <p:nvPr/>
        </p:nvSpPr>
        <p:spPr>
          <a:xfrm>
            <a:off x="6096000" y="762000"/>
            <a:ext cx="381000" cy="381000"/>
          </a:xfrm>
          <a:prstGeom prst="ellipse">
            <a:avLst/>
          </a:prstGeom>
          <a:solidFill>
            <a:srgbClr val="A4D76B"/>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1</a:t>
            </a:r>
          </a:p>
        </p:txBody>
      </p:sp>
      <p:sp>
        <p:nvSpPr>
          <p:cNvPr id="86" name="Oval 85"/>
          <p:cNvSpPr/>
          <p:nvPr/>
        </p:nvSpPr>
        <p:spPr>
          <a:xfrm>
            <a:off x="6096000" y="1295400"/>
            <a:ext cx="381000" cy="381000"/>
          </a:xfrm>
          <a:prstGeom prst="ellipse">
            <a:avLst/>
          </a:prstGeom>
          <a:solidFill>
            <a:srgbClr val="A4D76B"/>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2</a:t>
            </a:r>
          </a:p>
        </p:txBody>
      </p:sp>
      <p:sp>
        <p:nvSpPr>
          <p:cNvPr id="87" name="Oval 86"/>
          <p:cNvSpPr/>
          <p:nvPr/>
        </p:nvSpPr>
        <p:spPr>
          <a:xfrm>
            <a:off x="6096000" y="1828800"/>
            <a:ext cx="381000" cy="381000"/>
          </a:xfrm>
          <a:prstGeom prst="ellipse">
            <a:avLst/>
          </a:prstGeom>
          <a:solidFill>
            <a:srgbClr val="A4D76B"/>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6</a:t>
            </a:r>
          </a:p>
        </p:txBody>
      </p:sp>
      <p:sp>
        <p:nvSpPr>
          <p:cNvPr id="88" name="Oval 87"/>
          <p:cNvSpPr/>
          <p:nvPr/>
        </p:nvSpPr>
        <p:spPr>
          <a:xfrm>
            <a:off x="6096000" y="2362200"/>
            <a:ext cx="381000" cy="381000"/>
          </a:xfrm>
          <a:prstGeom prst="ellipse">
            <a:avLst/>
          </a:prstGeom>
          <a:solidFill>
            <a:srgbClr val="A4D76B"/>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7</a:t>
            </a:r>
          </a:p>
        </p:txBody>
      </p:sp>
      <p:sp>
        <p:nvSpPr>
          <p:cNvPr id="89" name="Oval 88"/>
          <p:cNvSpPr/>
          <p:nvPr/>
        </p:nvSpPr>
        <p:spPr>
          <a:xfrm>
            <a:off x="6096000" y="2895600"/>
            <a:ext cx="381000" cy="381000"/>
          </a:xfrm>
          <a:prstGeom prst="ellipse">
            <a:avLst/>
          </a:prstGeom>
          <a:solidFill>
            <a:srgbClr val="A4D76B"/>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1600" dirty="0">
                <a:solidFill>
                  <a:prstClr val="white"/>
                </a:solidFill>
              </a:rPr>
              <a:t>8</a:t>
            </a:r>
          </a:p>
        </p:txBody>
      </p:sp>
      <p:sp>
        <p:nvSpPr>
          <p:cNvPr id="91" name="Oval 90"/>
          <p:cNvSpPr/>
          <p:nvPr/>
        </p:nvSpPr>
        <p:spPr>
          <a:xfrm>
            <a:off x="6096000" y="5562600"/>
            <a:ext cx="381000" cy="381000"/>
          </a:xfrm>
          <a:prstGeom prst="ellipse">
            <a:avLst/>
          </a:prstGeom>
          <a:solidFill>
            <a:srgbClr val="A4D76B"/>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92" name="TextBox 91"/>
          <p:cNvSpPr txBox="1"/>
          <p:nvPr/>
        </p:nvSpPr>
        <p:spPr>
          <a:xfrm>
            <a:off x="6096000" y="5590400"/>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15</a:t>
            </a:r>
          </a:p>
        </p:txBody>
      </p:sp>
      <p:sp>
        <p:nvSpPr>
          <p:cNvPr id="94" name="Oval 93"/>
          <p:cNvSpPr/>
          <p:nvPr/>
        </p:nvSpPr>
        <p:spPr>
          <a:xfrm>
            <a:off x="6096000" y="6096000"/>
            <a:ext cx="381000" cy="381000"/>
          </a:xfrm>
          <a:prstGeom prst="ellipse">
            <a:avLst/>
          </a:prstGeom>
          <a:solidFill>
            <a:srgbClr val="A4D76B"/>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1400" dirty="0">
              <a:solidFill>
                <a:prstClr val="white"/>
              </a:solidFill>
            </a:endParaRPr>
          </a:p>
        </p:txBody>
      </p:sp>
      <p:sp>
        <p:nvSpPr>
          <p:cNvPr id="95" name="TextBox 94"/>
          <p:cNvSpPr txBox="1"/>
          <p:nvPr/>
        </p:nvSpPr>
        <p:spPr>
          <a:xfrm>
            <a:off x="6096000" y="6123801"/>
            <a:ext cx="533400" cy="338554"/>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rtlCol="0">
            <a:spAutoFit/>
          </a:bodyPr>
          <a:lstStyle/>
          <a:p>
            <a:r>
              <a:rPr lang="en-US" sz="1600" dirty="0">
                <a:solidFill>
                  <a:prstClr val="white"/>
                </a:solidFill>
              </a:rPr>
              <a:t>16</a:t>
            </a:r>
          </a:p>
        </p:txBody>
      </p:sp>
      <p:graphicFrame>
        <p:nvGraphicFramePr>
          <p:cNvPr id="96" name="Table 95"/>
          <p:cNvGraphicFramePr>
            <a:graphicFrameLocks noGrp="1"/>
          </p:cNvGraphicFramePr>
          <p:nvPr/>
        </p:nvGraphicFramePr>
        <p:xfrm>
          <a:off x="3200400" y="990600"/>
          <a:ext cx="1676400" cy="457200"/>
        </p:xfrm>
        <a:graphic>
          <a:graphicData uri="http://schemas.openxmlformats.org/drawingml/2006/table">
            <a:tbl>
              <a:tblPr firstRow="1" bandRow="1">
                <a:tableStyleId>{5C22544A-7EE6-4342-B048-85BDC9FD1C3A}</a:tableStyleId>
              </a:tblPr>
              <a:tblGrid>
                <a:gridCol w="838200">
                  <a:extLst>
                    <a:ext uri="{9D8B030D-6E8A-4147-A177-3AD203B41FA5}">
                      <a16:colId xmlns:a16="http://schemas.microsoft.com/office/drawing/2014/main" val="20000"/>
                    </a:ext>
                  </a:extLst>
                </a:gridCol>
                <a:gridCol w="838200">
                  <a:extLst>
                    <a:ext uri="{9D8B030D-6E8A-4147-A177-3AD203B41FA5}">
                      <a16:colId xmlns:a16="http://schemas.microsoft.com/office/drawing/2014/main" val="20001"/>
                    </a:ext>
                  </a:extLst>
                </a:gridCol>
              </a:tblGrid>
              <a:tr h="457200">
                <a:tc>
                  <a:txBody>
                    <a:bodyPr/>
                    <a:lstStyle/>
                    <a:p>
                      <a:pPr algn="ctr"/>
                      <a:r>
                        <a:rPr lang="en-US" sz="1400" b="0" dirty="0">
                          <a:solidFill>
                            <a:schemeClr val="tx1"/>
                          </a:solidFill>
                        </a:rPr>
                        <a:t>1</a:t>
                      </a:r>
                    </a:p>
                  </a:txBody>
                  <a:tcPr>
                    <a:solidFill>
                      <a:schemeClr val="accent6"/>
                    </a:solidFill>
                  </a:tcPr>
                </a:tc>
                <a:tc>
                  <a:txBody>
                    <a:bodyPr/>
                    <a:lstStyle/>
                    <a:p>
                      <a:pPr algn="ctr"/>
                      <a:r>
                        <a:rPr lang="en-US" sz="1400" dirty="0">
                          <a:solidFill>
                            <a:srgbClr val="FF0000"/>
                          </a:solidFill>
                        </a:rPr>
                        <a:t>  </a:t>
                      </a:r>
                      <a:r>
                        <a:rPr lang="en-US" sz="1400" dirty="0">
                          <a:solidFill>
                            <a:schemeClr val="bg1"/>
                          </a:solidFill>
                        </a:rPr>
                        <a:t> 8.0</a:t>
                      </a:r>
                    </a:p>
                  </a:txBody>
                  <a:tcPr>
                    <a:solidFill>
                      <a:schemeClr val="accent6"/>
                    </a:solidFill>
                  </a:tcPr>
                </a:tc>
                <a:extLst>
                  <a:ext uri="{0D108BD9-81ED-4DB2-BD59-A6C34878D82A}">
                    <a16:rowId xmlns:a16="http://schemas.microsoft.com/office/drawing/2014/main" val="10000"/>
                  </a:ext>
                </a:extLst>
              </a:tr>
            </a:tbl>
          </a:graphicData>
        </a:graphic>
      </p:graphicFrame>
      <p:sp>
        <p:nvSpPr>
          <p:cNvPr id="98" name="Rectangle 97"/>
          <p:cNvSpPr/>
          <p:nvPr/>
        </p:nvSpPr>
        <p:spPr>
          <a:xfrm>
            <a:off x="5029200" y="3352800"/>
            <a:ext cx="1828800" cy="533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8" name="Curved Right Arrow 57"/>
          <p:cNvSpPr/>
          <p:nvPr/>
        </p:nvSpPr>
        <p:spPr>
          <a:xfrm>
            <a:off x="1752600" y="2057400"/>
            <a:ext cx="533400" cy="236220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sp>
        <p:nvSpPr>
          <p:cNvPr id="59" name="Rectangle 58"/>
          <p:cNvSpPr/>
          <p:nvPr/>
        </p:nvSpPr>
        <p:spPr>
          <a:xfrm>
            <a:off x="2209800" y="3925669"/>
            <a:ext cx="2895600" cy="923330"/>
          </a:xfrm>
          <a:prstGeom prst="rect">
            <a:avLst/>
          </a:prstGeom>
        </p:spPr>
        <p:txBody>
          <a:bodyPr wrap="square">
            <a:spAutoFit/>
          </a:bodyPr>
          <a:lstStyle/>
          <a:p>
            <a:r>
              <a:rPr lang="en-US" dirty="0">
                <a:solidFill>
                  <a:prstClr val="black"/>
                </a:solidFill>
                <a:latin typeface="Times New Roman" pitchFamily="18" charset="0"/>
              </a:rPr>
              <a:t> 11: read stab into </a:t>
            </a:r>
            <a:r>
              <a:rPr lang="en-US" dirty="0" err="1">
                <a:solidFill>
                  <a:prstClr val="black"/>
                </a:solidFill>
                <a:latin typeface="Times New Roman" pitchFamily="18" charset="0"/>
              </a:rPr>
              <a:t>fa</a:t>
            </a:r>
            <a:r>
              <a:rPr lang="en-US" dirty="0">
                <a:solidFill>
                  <a:prstClr val="black"/>
                </a:solidFill>
                <a:latin typeface="Times New Roman" pitchFamily="18" charset="0"/>
              </a:rPr>
              <a:t> </a:t>
            </a:r>
          </a:p>
          <a:p>
            <a:r>
              <a:rPr lang="en-US" dirty="0">
                <a:solidFill>
                  <a:srgbClr val="F79646"/>
                </a:solidFill>
                <a:latin typeface="Times New Roman" pitchFamily="18" charset="0"/>
              </a:rPr>
              <a:t>     where </a:t>
            </a:r>
            <a:r>
              <a:rPr lang="en-US" dirty="0" err="1">
                <a:solidFill>
                  <a:srgbClr val="F79646"/>
                </a:solidFill>
                <a:latin typeface="Times New Roman" pitchFamily="18" charset="0"/>
              </a:rPr>
              <a:t>CustId</a:t>
            </a:r>
            <a:r>
              <a:rPr lang="en-US" dirty="0">
                <a:solidFill>
                  <a:srgbClr val="F79646"/>
                </a:solidFill>
                <a:latin typeface="Times New Roman" pitchFamily="18" charset="0"/>
              </a:rPr>
              <a:t> = </a:t>
            </a:r>
            <a:r>
              <a:rPr lang="en-US" dirty="0" err="1">
                <a:solidFill>
                  <a:srgbClr val="F79646"/>
                </a:solidFill>
                <a:latin typeface="Times New Roman" pitchFamily="18" charset="0"/>
              </a:rPr>
              <a:t>wa.CustId</a:t>
            </a:r>
            <a:r>
              <a:rPr lang="en-US" dirty="0">
                <a:solidFill>
                  <a:srgbClr val="F79646"/>
                </a:solidFill>
                <a:latin typeface="Times New Roman" pitchFamily="18" charset="0"/>
              </a:rPr>
              <a:t> </a:t>
            </a:r>
            <a:r>
              <a:rPr lang="en-US" b="1" i="1" dirty="0">
                <a:solidFill>
                  <a:srgbClr val="F79646"/>
                </a:solidFill>
                <a:latin typeface="Times New Roman" pitchFamily="18" charset="0"/>
              </a:rPr>
              <a:t>and Year = </a:t>
            </a:r>
            <a:r>
              <a:rPr lang="en-US" b="1" i="1" dirty="0" err="1">
                <a:solidFill>
                  <a:srgbClr val="F79646"/>
                </a:solidFill>
                <a:latin typeface="Times New Roman" pitchFamily="18" charset="0"/>
              </a:rPr>
              <a:t>wa.Year</a:t>
            </a:r>
            <a:endParaRPr lang="en-US" b="1" i="1" dirty="0">
              <a:solidFill>
                <a:prstClr val="black"/>
              </a:solidFill>
              <a:latin typeface="Times New Roman" pitchFamily="18" charset="0"/>
            </a:endParaRPr>
          </a:p>
        </p:txBody>
      </p:sp>
      <p:graphicFrame>
        <p:nvGraphicFramePr>
          <p:cNvPr id="60" name="Table 59"/>
          <p:cNvGraphicFramePr>
            <a:graphicFrameLocks noGrp="1"/>
          </p:cNvGraphicFramePr>
          <p:nvPr/>
        </p:nvGraphicFramePr>
        <p:xfrm>
          <a:off x="7315200" y="5013960"/>
          <a:ext cx="2343150" cy="579120"/>
        </p:xfrm>
        <a:graphic>
          <a:graphicData uri="http://schemas.openxmlformats.org/drawingml/2006/table">
            <a:tbl>
              <a:tblPr firstRow="1" bandRow="1">
                <a:tableStyleId>{5C22544A-7EE6-4342-B048-85BDC9FD1C3A}</a:tableStyleId>
              </a:tblPr>
              <a:tblGrid>
                <a:gridCol w="781050">
                  <a:extLst>
                    <a:ext uri="{9D8B030D-6E8A-4147-A177-3AD203B41FA5}">
                      <a16:colId xmlns:a16="http://schemas.microsoft.com/office/drawing/2014/main" val="20000"/>
                    </a:ext>
                  </a:extLst>
                </a:gridCol>
                <a:gridCol w="781050">
                  <a:extLst>
                    <a:ext uri="{9D8B030D-6E8A-4147-A177-3AD203B41FA5}">
                      <a16:colId xmlns:a16="http://schemas.microsoft.com/office/drawing/2014/main" val="20001"/>
                    </a:ext>
                  </a:extLst>
                </a:gridCol>
                <a:gridCol w="781050">
                  <a:extLst>
                    <a:ext uri="{9D8B030D-6E8A-4147-A177-3AD203B41FA5}">
                      <a16:colId xmlns:a16="http://schemas.microsoft.com/office/drawing/2014/main" val="20002"/>
                    </a:ext>
                  </a:extLst>
                </a:gridCol>
              </a:tblGrid>
              <a:tr h="245745">
                <a:tc>
                  <a:txBody>
                    <a:bodyPr/>
                    <a:lstStyle/>
                    <a:p>
                      <a:r>
                        <a:rPr lang="en-US" sz="1200" dirty="0" err="1"/>
                        <a:t>CustId</a:t>
                      </a:r>
                      <a:endParaRPr lang="en-US" sz="1200" dirty="0"/>
                    </a:p>
                  </a:txBody>
                  <a:tcPr/>
                </a:tc>
                <a:tc>
                  <a:txBody>
                    <a:bodyPr/>
                    <a:lstStyle/>
                    <a:p>
                      <a:r>
                        <a:rPr lang="en-US" sz="1200" dirty="0"/>
                        <a:t>Discount</a:t>
                      </a:r>
                    </a:p>
                  </a:txBody>
                  <a:tcPr/>
                </a:tc>
                <a:tc>
                  <a:txBody>
                    <a:bodyPr/>
                    <a:lstStyle/>
                    <a:p>
                      <a:r>
                        <a:rPr lang="en-US" sz="1200" dirty="0"/>
                        <a:t>Year</a:t>
                      </a:r>
                    </a:p>
                  </a:txBody>
                  <a:tcPr/>
                </a:tc>
                <a:extLst>
                  <a:ext uri="{0D108BD9-81ED-4DB2-BD59-A6C34878D82A}">
                    <a16:rowId xmlns:a16="http://schemas.microsoft.com/office/drawing/2014/main" val="10000"/>
                  </a:ext>
                </a:extLst>
              </a:tr>
              <a:tr h="245745">
                <a:tc>
                  <a:txBody>
                    <a:bodyPr/>
                    <a:lstStyle/>
                    <a:p>
                      <a:pPr algn="ctr"/>
                      <a:r>
                        <a:rPr lang="en-US" sz="1400" dirty="0"/>
                        <a:t>2</a:t>
                      </a:r>
                    </a:p>
                  </a:txBody>
                  <a:tcPr>
                    <a:solidFill>
                      <a:srgbClr val="ABDA78"/>
                    </a:solidFill>
                  </a:tcPr>
                </a:tc>
                <a:tc>
                  <a:txBody>
                    <a:bodyPr/>
                    <a:lstStyle/>
                    <a:p>
                      <a:pPr algn="ctr"/>
                      <a:r>
                        <a:rPr lang="en-US" sz="1400" dirty="0"/>
                        <a:t>3.0</a:t>
                      </a:r>
                    </a:p>
                  </a:txBody>
                  <a:tcPr>
                    <a:solidFill>
                      <a:srgbClr val="ABDA78"/>
                    </a:solidFill>
                  </a:tcPr>
                </a:tc>
                <a:tc>
                  <a:txBody>
                    <a:bodyPr/>
                    <a:lstStyle/>
                    <a:p>
                      <a:pPr algn="ctr"/>
                      <a:r>
                        <a:rPr lang="en-US" sz="1400" dirty="0"/>
                        <a:t>2011</a:t>
                      </a:r>
                    </a:p>
                  </a:txBody>
                  <a:tcPr>
                    <a:solidFill>
                      <a:srgbClr val="ABDA78"/>
                    </a:solidFill>
                  </a:tcPr>
                </a:tc>
                <a:extLst>
                  <a:ext uri="{0D108BD9-81ED-4DB2-BD59-A6C34878D82A}">
                    <a16:rowId xmlns:a16="http://schemas.microsoft.com/office/drawing/2014/main" val="10001"/>
                  </a:ext>
                </a:extLst>
              </a:tr>
            </a:tbl>
          </a:graphicData>
        </a:graphic>
      </p:graphicFrame>
      <p:graphicFrame>
        <p:nvGraphicFramePr>
          <p:cNvPr id="61" name="Table 60"/>
          <p:cNvGraphicFramePr>
            <a:graphicFrameLocks noGrp="1"/>
          </p:cNvGraphicFramePr>
          <p:nvPr/>
        </p:nvGraphicFramePr>
        <p:xfrm>
          <a:off x="2305050" y="5013960"/>
          <a:ext cx="2343150" cy="579120"/>
        </p:xfrm>
        <a:graphic>
          <a:graphicData uri="http://schemas.openxmlformats.org/drawingml/2006/table">
            <a:tbl>
              <a:tblPr firstRow="1" bandRow="1">
                <a:tableStyleId>{5C22544A-7EE6-4342-B048-85BDC9FD1C3A}</a:tableStyleId>
              </a:tblPr>
              <a:tblGrid>
                <a:gridCol w="781050">
                  <a:extLst>
                    <a:ext uri="{9D8B030D-6E8A-4147-A177-3AD203B41FA5}">
                      <a16:colId xmlns:a16="http://schemas.microsoft.com/office/drawing/2014/main" val="20000"/>
                    </a:ext>
                  </a:extLst>
                </a:gridCol>
                <a:gridCol w="781050">
                  <a:extLst>
                    <a:ext uri="{9D8B030D-6E8A-4147-A177-3AD203B41FA5}">
                      <a16:colId xmlns:a16="http://schemas.microsoft.com/office/drawing/2014/main" val="20001"/>
                    </a:ext>
                  </a:extLst>
                </a:gridCol>
                <a:gridCol w="781050">
                  <a:extLst>
                    <a:ext uri="{9D8B030D-6E8A-4147-A177-3AD203B41FA5}">
                      <a16:colId xmlns:a16="http://schemas.microsoft.com/office/drawing/2014/main" val="20002"/>
                    </a:ext>
                  </a:extLst>
                </a:gridCol>
              </a:tblGrid>
              <a:tr h="245745">
                <a:tc>
                  <a:txBody>
                    <a:bodyPr/>
                    <a:lstStyle/>
                    <a:p>
                      <a:r>
                        <a:rPr lang="en-US" sz="1200" dirty="0" err="1"/>
                        <a:t>CustId</a:t>
                      </a:r>
                      <a:endParaRPr lang="en-US" sz="1200" dirty="0"/>
                    </a:p>
                  </a:txBody>
                  <a:tcPr/>
                </a:tc>
                <a:tc>
                  <a:txBody>
                    <a:bodyPr/>
                    <a:lstStyle/>
                    <a:p>
                      <a:r>
                        <a:rPr lang="en-US" sz="1200" dirty="0"/>
                        <a:t>Discount</a:t>
                      </a:r>
                    </a:p>
                  </a:txBody>
                  <a:tcPr/>
                </a:tc>
                <a:tc>
                  <a:txBody>
                    <a:bodyPr/>
                    <a:lstStyle/>
                    <a:p>
                      <a:r>
                        <a:rPr lang="en-US" sz="1200" dirty="0"/>
                        <a:t>Year</a:t>
                      </a:r>
                    </a:p>
                  </a:txBody>
                  <a:tcPr/>
                </a:tc>
                <a:extLst>
                  <a:ext uri="{0D108BD9-81ED-4DB2-BD59-A6C34878D82A}">
                    <a16:rowId xmlns:a16="http://schemas.microsoft.com/office/drawing/2014/main" val="10000"/>
                  </a:ext>
                </a:extLst>
              </a:tr>
              <a:tr h="245745">
                <a:tc>
                  <a:txBody>
                    <a:bodyPr/>
                    <a:lstStyle/>
                    <a:p>
                      <a:pPr algn="ctr"/>
                      <a:r>
                        <a:rPr lang="en-US" sz="1400" dirty="0"/>
                        <a:t>1</a:t>
                      </a:r>
                    </a:p>
                  </a:txBody>
                  <a:tcPr>
                    <a:solidFill>
                      <a:srgbClr val="F8AB6C"/>
                    </a:solidFill>
                  </a:tcPr>
                </a:tc>
                <a:tc>
                  <a:txBody>
                    <a:bodyPr/>
                    <a:lstStyle/>
                    <a:p>
                      <a:pPr algn="ctr"/>
                      <a:r>
                        <a:rPr lang="en-US" sz="1400" dirty="0"/>
                        <a:t>3.0</a:t>
                      </a:r>
                    </a:p>
                  </a:txBody>
                  <a:tcPr>
                    <a:solidFill>
                      <a:srgbClr val="F8AB6C"/>
                    </a:solidFill>
                  </a:tcPr>
                </a:tc>
                <a:tc>
                  <a:txBody>
                    <a:bodyPr/>
                    <a:lstStyle/>
                    <a:p>
                      <a:pPr algn="ctr"/>
                      <a:r>
                        <a:rPr lang="en-US" sz="1400" dirty="0"/>
                        <a:t>2010</a:t>
                      </a:r>
                    </a:p>
                  </a:txBody>
                  <a:tcPr>
                    <a:solidFill>
                      <a:srgbClr val="F8AB6C"/>
                    </a:solidFill>
                  </a:tcPr>
                </a:tc>
                <a:extLst>
                  <a:ext uri="{0D108BD9-81ED-4DB2-BD59-A6C34878D82A}">
                    <a16:rowId xmlns:a16="http://schemas.microsoft.com/office/drawing/2014/main" val="10001"/>
                  </a:ext>
                </a:extLst>
              </a:tr>
            </a:tbl>
          </a:graphicData>
        </a:graphic>
      </p:graphicFrame>
      <p:sp>
        <p:nvSpPr>
          <p:cNvPr id="62" name="Chevron 61"/>
          <p:cNvSpPr/>
          <p:nvPr/>
        </p:nvSpPr>
        <p:spPr>
          <a:xfrm>
            <a:off x="2209800" y="2819400"/>
            <a:ext cx="152400" cy="228600"/>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sp>
        <p:nvSpPr>
          <p:cNvPr id="63" name="Chevron 62"/>
          <p:cNvSpPr/>
          <p:nvPr/>
        </p:nvSpPr>
        <p:spPr>
          <a:xfrm>
            <a:off x="2133600" y="5257800"/>
            <a:ext cx="152400" cy="228600"/>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spTree>
    <p:extLst>
      <p:ext uri="{BB962C8B-B14F-4D97-AF65-F5344CB8AC3E}">
        <p14:creationId xmlns:p14="http://schemas.microsoft.com/office/powerpoint/2010/main" val="3117629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blinds(horizontal)">
                                      <p:cBhvr>
                                        <p:cTn id="7" dur="500"/>
                                        <p:tgtEl>
                                          <p:spTgt spid="5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9"/>
                                        </p:tgtEl>
                                        <p:attrNameLst>
                                          <p:attrName>style.visibility</p:attrName>
                                        </p:attrNameLst>
                                      </p:cBhvr>
                                      <p:to>
                                        <p:strVal val="visible"/>
                                      </p:to>
                                    </p:set>
                                    <p:animEffect transition="in" filter="blinds(horizontal)">
                                      <p:cBhvr>
                                        <p:cTn id="10" dur="500"/>
                                        <p:tgtEl>
                                          <p:spTgt spid="59"/>
                                        </p:tgtEl>
                                      </p:cBhvr>
                                    </p:animEffect>
                                  </p:childTnLst>
                                </p:cTn>
                              </p:par>
                              <p:par>
                                <p:cTn id="11" presetID="3" presetClass="entr" presetSubtype="10" fill="hold" nodeType="withEffect">
                                  <p:stCondLst>
                                    <p:cond delay="0"/>
                                  </p:stCondLst>
                                  <p:childTnLst>
                                    <p:set>
                                      <p:cBhvr>
                                        <p:cTn id="12" dur="1" fill="hold">
                                          <p:stCondLst>
                                            <p:cond delay="0"/>
                                          </p:stCondLst>
                                        </p:cTn>
                                        <p:tgtEl>
                                          <p:spTgt spid="61"/>
                                        </p:tgtEl>
                                        <p:attrNameLst>
                                          <p:attrName>style.visibility</p:attrName>
                                        </p:attrNameLst>
                                      </p:cBhvr>
                                      <p:to>
                                        <p:strVal val="visible"/>
                                      </p:to>
                                    </p:set>
                                    <p:animEffect transition="in" filter="blinds(horizontal)">
                                      <p:cBhvr>
                                        <p:cTn id="13" dur="500"/>
                                        <p:tgtEl>
                                          <p:spTgt spid="61"/>
                                        </p:tgtEl>
                                      </p:cBhvr>
                                    </p:animEffect>
                                  </p:childTnLst>
                                </p:cTn>
                              </p:par>
                              <p:par>
                                <p:cTn id="14" presetID="3" presetClass="entr" presetSubtype="10" fill="hold" nodeType="withEffect">
                                  <p:stCondLst>
                                    <p:cond delay="0"/>
                                  </p:stCondLst>
                                  <p:childTnLst>
                                    <p:set>
                                      <p:cBhvr>
                                        <p:cTn id="15" dur="1" fill="hold">
                                          <p:stCondLst>
                                            <p:cond delay="0"/>
                                          </p:stCondLst>
                                        </p:cTn>
                                        <p:tgtEl>
                                          <p:spTgt spid="60"/>
                                        </p:tgtEl>
                                        <p:attrNameLst>
                                          <p:attrName>style.visibility</p:attrName>
                                        </p:attrNameLst>
                                      </p:cBhvr>
                                      <p:to>
                                        <p:strVal val="visible"/>
                                      </p:to>
                                    </p:set>
                                    <p:animEffect transition="in" filter="blinds(horizontal)">
                                      <p:cBhvr>
                                        <p:cTn id="16" dur="500"/>
                                        <p:tgtEl>
                                          <p:spTgt spid="60"/>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63"/>
                                        </p:tgtEl>
                                        <p:attrNameLst>
                                          <p:attrName>style.visibility</p:attrName>
                                        </p:attrNameLst>
                                      </p:cBhvr>
                                      <p:to>
                                        <p:strVal val="visible"/>
                                      </p:to>
                                    </p:set>
                                    <p:animEffect transition="in" filter="blinds(horizontal)">
                                      <p:cBhvr>
                                        <p:cTn id="19"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59" grpId="0"/>
      <p:bldP spid="63"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Mutability Differencing</a:t>
            </a:r>
          </a:p>
        </p:txBody>
      </p:sp>
      <p:sp>
        <p:nvSpPr>
          <p:cNvPr id="3" name="Content Placeholder 2"/>
          <p:cNvSpPr>
            <a:spLocks noGrp="1"/>
          </p:cNvSpPr>
          <p:nvPr>
            <p:ph idx="1"/>
          </p:nvPr>
        </p:nvSpPr>
        <p:spPr>
          <a:xfrm>
            <a:off x="6248400" y="990600"/>
            <a:ext cx="4191000" cy="5410200"/>
          </a:xfrm>
        </p:spPr>
        <p:txBody>
          <a:bodyPr>
            <a:normAutofit fontScale="85000" lnSpcReduction="10000"/>
          </a:bodyPr>
          <a:lstStyle/>
          <a:p>
            <a:r>
              <a:rPr lang="en-US" dirty="0"/>
              <a:t>Mutability differencing tries to make an intelligent guess on the correct form of a statement in slice, such that the mutation</a:t>
            </a:r>
          </a:p>
          <a:p>
            <a:pPr lvl="1"/>
            <a:r>
              <a:rPr lang="en-US" dirty="0"/>
              <a:t>produces </a:t>
            </a:r>
            <a:r>
              <a:rPr lang="en-US" b="1" dirty="0"/>
              <a:t>different behavior</a:t>
            </a:r>
            <a:r>
              <a:rPr lang="en-US" dirty="0"/>
              <a:t> of the statement than the observed behavior in the </a:t>
            </a:r>
            <a:r>
              <a:rPr lang="en-US" b="1" dirty="0"/>
              <a:t>incorrect slice</a:t>
            </a:r>
          </a:p>
          <a:p>
            <a:pPr lvl="1"/>
            <a:r>
              <a:rPr lang="en-US" b="1" dirty="0"/>
              <a:t>Preserves the behavior </a:t>
            </a:r>
            <a:r>
              <a:rPr lang="en-US" dirty="0"/>
              <a:t>of the statement in the </a:t>
            </a:r>
            <a:r>
              <a:rPr lang="en-US" b="1" dirty="0"/>
              <a:t>correct slice</a:t>
            </a:r>
          </a:p>
          <a:p>
            <a:r>
              <a:rPr lang="en-US" dirty="0"/>
              <a:t>The mutation considered are based on identification of the key-fields</a:t>
            </a:r>
          </a:p>
          <a:p>
            <a:r>
              <a:rPr lang="en-US" dirty="0"/>
              <a:t>Examples of mutation</a:t>
            </a:r>
          </a:p>
          <a:p>
            <a:pPr lvl="1"/>
            <a:r>
              <a:rPr lang="en-US" dirty="0"/>
              <a:t>Similarity of field names in joining two tables</a:t>
            </a:r>
          </a:p>
          <a:p>
            <a:pPr lvl="1"/>
            <a:r>
              <a:rPr lang="en-US" dirty="0"/>
              <a:t>Matching field names in sort and delete adjacent</a:t>
            </a:r>
          </a:p>
          <a:p>
            <a:pPr lvl="1"/>
            <a:r>
              <a:rPr lang="en-US" dirty="0"/>
              <a:t>Matching field names in sort and at-new/at-end statement</a:t>
            </a:r>
          </a:p>
          <a:p>
            <a:pPr lvl="1"/>
            <a:r>
              <a:rPr lang="en-US" dirty="0"/>
              <a:t>Matching field names in sort and binary search in read</a:t>
            </a:r>
          </a:p>
          <a:p>
            <a:pPr>
              <a:buNone/>
            </a:pPr>
            <a:endParaRPr lang="en-US" dirty="0"/>
          </a:p>
          <a:p>
            <a:pPr lvl="1"/>
            <a:endParaRPr lang="en-US" dirty="0"/>
          </a:p>
          <a:p>
            <a:pPr lvl="1"/>
            <a:endParaRPr lang="en-US" dirty="0"/>
          </a:p>
          <a:p>
            <a:pPr>
              <a:buNone/>
            </a:pPr>
            <a:endParaRPr lang="en-US" dirty="0"/>
          </a:p>
        </p:txBody>
      </p:sp>
      <p:sp>
        <p:nvSpPr>
          <p:cNvPr id="4" name="Slide Number Placeholder 3"/>
          <p:cNvSpPr>
            <a:spLocks noGrp="1"/>
          </p:cNvSpPr>
          <p:nvPr>
            <p:ph type="sldNum" sz="quarter" idx="12"/>
          </p:nvPr>
        </p:nvSpPr>
        <p:spPr/>
        <p:txBody>
          <a:bodyPr/>
          <a:lstStyle/>
          <a:p>
            <a:fld id="{919E6677-47B7-46DC-8403-1EACAC47B6FA}" type="slidenum">
              <a:rPr lang="en-US" smtClean="0">
                <a:solidFill>
                  <a:prstClr val="black">
                    <a:tint val="75000"/>
                  </a:prstClr>
                </a:solidFill>
              </a:rPr>
              <a:pPr/>
              <a:t>53</a:t>
            </a:fld>
            <a:endParaRPr lang="en-US">
              <a:solidFill>
                <a:prstClr val="black">
                  <a:tint val="75000"/>
                </a:prstClr>
              </a:solidFill>
            </a:endParaRPr>
          </a:p>
        </p:txBody>
      </p:sp>
      <p:cxnSp>
        <p:nvCxnSpPr>
          <p:cNvPr id="6" name="Straight Connector 5"/>
          <p:cNvCxnSpPr/>
          <p:nvPr/>
        </p:nvCxnSpPr>
        <p:spPr>
          <a:xfrm rot="5400000">
            <a:off x="990600" y="3505200"/>
            <a:ext cx="4267200" cy="0"/>
          </a:xfrm>
          <a:prstGeom prst="line">
            <a:avLst/>
          </a:prstGeom>
        </p:spPr>
        <p:style>
          <a:lnRef idx="2">
            <a:schemeClr val="accent1"/>
          </a:lnRef>
          <a:fillRef idx="0">
            <a:schemeClr val="accent1"/>
          </a:fillRef>
          <a:effectRef idx="1">
            <a:schemeClr val="accent1"/>
          </a:effectRef>
          <a:fontRef idx="minor">
            <a:schemeClr val="tx1"/>
          </a:fontRef>
        </p:style>
      </p:cxnSp>
      <p:sp>
        <p:nvSpPr>
          <p:cNvPr id="7" name="Oval 6"/>
          <p:cNvSpPr/>
          <p:nvPr/>
        </p:nvSpPr>
        <p:spPr>
          <a:xfrm>
            <a:off x="3048000" y="3733800"/>
            <a:ext cx="152400" cy="152400"/>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prstClr val="white"/>
              </a:solidFill>
            </a:endParaRPr>
          </a:p>
        </p:txBody>
      </p:sp>
      <p:sp>
        <p:nvSpPr>
          <p:cNvPr id="8" name="Oval 7"/>
          <p:cNvSpPr/>
          <p:nvPr/>
        </p:nvSpPr>
        <p:spPr>
          <a:xfrm>
            <a:off x="3048000" y="4038600"/>
            <a:ext cx="152400" cy="152400"/>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prstClr val="white"/>
              </a:solidFill>
            </a:endParaRPr>
          </a:p>
        </p:txBody>
      </p:sp>
      <p:cxnSp>
        <p:nvCxnSpPr>
          <p:cNvPr id="9" name="Straight Connector 8"/>
          <p:cNvCxnSpPr/>
          <p:nvPr/>
        </p:nvCxnSpPr>
        <p:spPr>
          <a:xfrm rot="5400000">
            <a:off x="1828800" y="3505200"/>
            <a:ext cx="4267200" cy="0"/>
          </a:xfrm>
          <a:prstGeom prst="line">
            <a:avLst/>
          </a:prstGeom>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3886200" y="2133600"/>
            <a:ext cx="152400" cy="1524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prstClr val="white"/>
              </a:solidFill>
            </a:endParaRPr>
          </a:p>
        </p:txBody>
      </p:sp>
      <p:sp>
        <p:nvSpPr>
          <p:cNvPr id="11" name="Oval 10"/>
          <p:cNvSpPr/>
          <p:nvPr/>
        </p:nvSpPr>
        <p:spPr>
          <a:xfrm>
            <a:off x="3886200" y="1676400"/>
            <a:ext cx="152400" cy="1524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dirty="0">
              <a:solidFill>
                <a:prstClr val="white"/>
              </a:solidFill>
            </a:endParaRPr>
          </a:p>
        </p:txBody>
      </p:sp>
      <p:sp>
        <p:nvSpPr>
          <p:cNvPr id="12" name="Oval 11"/>
          <p:cNvSpPr/>
          <p:nvPr/>
        </p:nvSpPr>
        <p:spPr>
          <a:xfrm>
            <a:off x="3886200" y="3733800"/>
            <a:ext cx="152400" cy="1524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prstClr val="white"/>
              </a:solidFill>
            </a:endParaRPr>
          </a:p>
        </p:txBody>
      </p:sp>
      <p:sp>
        <p:nvSpPr>
          <p:cNvPr id="13" name="Oval 12"/>
          <p:cNvSpPr/>
          <p:nvPr/>
        </p:nvSpPr>
        <p:spPr>
          <a:xfrm>
            <a:off x="3886200" y="4038600"/>
            <a:ext cx="152400" cy="1524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prstClr val="white"/>
              </a:solidFill>
            </a:endParaRPr>
          </a:p>
        </p:txBody>
      </p:sp>
      <p:sp>
        <p:nvSpPr>
          <p:cNvPr id="14" name="Oval 13"/>
          <p:cNvSpPr/>
          <p:nvPr/>
        </p:nvSpPr>
        <p:spPr>
          <a:xfrm>
            <a:off x="3886200" y="1219200"/>
            <a:ext cx="152400" cy="1524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prstClr val="white"/>
              </a:solidFill>
            </a:endParaRPr>
          </a:p>
        </p:txBody>
      </p:sp>
      <p:graphicFrame>
        <p:nvGraphicFramePr>
          <p:cNvPr id="15" name="Table 14"/>
          <p:cNvGraphicFramePr>
            <a:graphicFrameLocks noGrp="1"/>
          </p:cNvGraphicFramePr>
          <p:nvPr/>
        </p:nvGraphicFramePr>
        <p:xfrm>
          <a:off x="2743200" y="5730240"/>
          <a:ext cx="762000" cy="213360"/>
        </p:xfrm>
        <a:graphic>
          <a:graphicData uri="http://schemas.openxmlformats.org/drawingml/2006/table">
            <a:tbl>
              <a:tblPr firstRow="1" bandRow="1">
                <a:tableStyleId>{5C22544A-7EE6-4342-B048-85BDC9FD1C3A}</a:tableStyleId>
              </a:tblPr>
              <a:tblGrid>
                <a:gridCol w="381000">
                  <a:extLst>
                    <a:ext uri="{9D8B030D-6E8A-4147-A177-3AD203B41FA5}">
                      <a16:colId xmlns:a16="http://schemas.microsoft.com/office/drawing/2014/main" val="20000"/>
                    </a:ext>
                  </a:extLst>
                </a:gridCol>
                <a:gridCol w="381000">
                  <a:extLst>
                    <a:ext uri="{9D8B030D-6E8A-4147-A177-3AD203B41FA5}">
                      <a16:colId xmlns:a16="http://schemas.microsoft.com/office/drawing/2014/main" val="20001"/>
                    </a:ext>
                  </a:extLst>
                </a:gridCol>
              </a:tblGrid>
              <a:tr h="175260">
                <a:tc>
                  <a:txBody>
                    <a:bodyPr/>
                    <a:lstStyle/>
                    <a:p>
                      <a:endParaRPr lang="en-US" sz="800" b="0" dirty="0">
                        <a:solidFill>
                          <a:schemeClr val="tx1"/>
                        </a:solidFill>
                      </a:endParaRPr>
                    </a:p>
                  </a:txBody>
                  <a:tcPr>
                    <a:solidFill>
                      <a:schemeClr val="accent6"/>
                    </a:solidFill>
                  </a:tcPr>
                </a:tc>
                <a:tc>
                  <a:txBody>
                    <a:bodyPr/>
                    <a:lstStyle/>
                    <a:p>
                      <a:endParaRPr lang="en-US" sz="800" dirty="0">
                        <a:solidFill>
                          <a:srgbClr val="FF0000"/>
                        </a:solidFill>
                      </a:endParaRPr>
                    </a:p>
                  </a:txBody>
                  <a:tcPr>
                    <a:solidFill>
                      <a:schemeClr val="accent6"/>
                    </a:solidFill>
                  </a:tcPr>
                </a:tc>
                <a:extLst>
                  <a:ext uri="{0D108BD9-81ED-4DB2-BD59-A6C34878D82A}">
                    <a16:rowId xmlns:a16="http://schemas.microsoft.com/office/drawing/2014/main" val="10000"/>
                  </a:ext>
                </a:extLst>
              </a:tr>
            </a:tbl>
          </a:graphicData>
        </a:graphic>
      </p:graphicFrame>
      <p:graphicFrame>
        <p:nvGraphicFramePr>
          <p:cNvPr id="16" name="Table 15"/>
          <p:cNvGraphicFramePr>
            <a:graphicFrameLocks noGrp="1"/>
          </p:cNvGraphicFramePr>
          <p:nvPr/>
        </p:nvGraphicFramePr>
        <p:xfrm>
          <a:off x="3581400" y="5730240"/>
          <a:ext cx="762000" cy="213360"/>
        </p:xfrm>
        <a:graphic>
          <a:graphicData uri="http://schemas.openxmlformats.org/drawingml/2006/table">
            <a:tbl>
              <a:tblPr firstRow="1" bandRow="1">
                <a:tableStyleId>{5C22544A-7EE6-4342-B048-85BDC9FD1C3A}</a:tableStyleId>
              </a:tblPr>
              <a:tblGrid>
                <a:gridCol w="381000">
                  <a:extLst>
                    <a:ext uri="{9D8B030D-6E8A-4147-A177-3AD203B41FA5}">
                      <a16:colId xmlns:a16="http://schemas.microsoft.com/office/drawing/2014/main" val="20000"/>
                    </a:ext>
                  </a:extLst>
                </a:gridCol>
                <a:gridCol w="381000">
                  <a:extLst>
                    <a:ext uri="{9D8B030D-6E8A-4147-A177-3AD203B41FA5}">
                      <a16:colId xmlns:a16="http://schemas.microsoft.com/office/drawing/2014/main" val="20001"/>
                    </a:ext>
                  </a:extLst>
                </a:gridCol>
              </a:tblGrid>
              <a:tr h="175260">
                <a:tc>
                  <a:txBody>
                    <a:bodyPr/>
                    <a:lstStyle/>
                    <a:p>
                      <a:endParaRPr lang="en-US" sz="800" dirty="0"/>
                    </a:p>
                  </a:txBody>
                  <a:tcPr>
                    <a:solidFill>
                      <a:srgbClr val="92D050"/>
                    </a:solidFill>
                  </a:tcPr>
                </a:tc>
                <a:tc>
                  <a:txBody>
                    <a:bodyPr/>
                    <a:lstStyle/>
                    <a:p>
                      <a:endParaRPr lang="en-US" sz="800" dirty="0"/>
                    </a:p>
                  </a:txBody>
                  <a:tcPr>
                    <a:solidFill>
                      <a:srgbClr val="92D050"/>
                    </a:solidFill>
                  </a:tcPr>
                </a:tc>
                <a:extLst>
                  <a:ext uri="{0D108BD9-81ED-4DB2-BD59-A6C34878D82A}">
                    <a16:rowId xmlns:a16="http://schemas.microsoft.com/office/drawing/2014/main" val="10000"/>
                  </a:ext>
                </a:extLst>
              </a:tr>
            </a:tbl>
          </a:graphicData>
        </a:graphic>
      </p:graphicFrame>
      <p:sp>
        <p:nvSpPr>
          <p:cNvPr id="17" name="Oval 16"/>
          <p:cNvSpPr/>
          <p:nvPr/>
        </p:nvSpPr>
        <p:spPr>
          <a:xfrm>
            <a:off x="3048000" y="3124200"/>
            <a:ext cx="152400" cy="152400"/>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prstClr val="white"/>
              </a:solidFill>
            </a:endParaRPr>
          </a:p>
        </p:txBody>
      </p:sp>
      <p:sp>
        <p:nvSpPr>
          <p:cNvPr id="18" name="Oval 17"/>
          <p:cNvSpPr/>
          <p:nvPr/>
        </p:nvSpPr>
        <p:spPr>
          <a:xfrm>
            <a:off x="3886200" y="3124200"/>
            <a:ext cx="152400" cy="1524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prstClr val="white"/>
              </a:solidFill>
            </a:endParaRPr>
          </a:p>
        </p:txBody>
      </p:sp>
      <p:sp>
        <p:nvSpPr>
          <p:cNvPr id="19" name="Oval 18"/>
          <p:cNvSpPr/>
          <p:nvPr/>
        </p:nvSpPr>
        <p:spPr>
          <a:xfrm>
            <a:off x="3048000" y="4495800"/>
            <a:ext cx="152400" cy="152400"/>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prstClr val="white"/>
              </a:solidFill>
            </a:endParaRPr>
          </a:p>
        </p:txBody>
      </p:sp>
      <p:sp>
        <p:nvSpPr>
          <p:cNvPr id="20" name="Oval 19"/>
          <p:cNvSpPr/>
          <p:nvPr/>
        </p:nvSpPr>
        <p:spPr>
          <a:xfrm>
            <a:off x="3886200" y="4495800"/>
            <a:ext cx="152400" cy="1524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prstClr val="white"/>
              </a:solidFill>
            </a:endParaRPr>
          </a:p>
        </p:txBody>
      </p:sp>
      <p:sp>
        <p:nvSpPr>
          <p:cNvPr id="21" name="Oval 20"/>
          <p:cNvSpPr/>
          <p:nvPr/>
        </p:nvSpPr>
        <p:spPr>
          <a:xfrm>
            <a:off x="3048000" y="5257800"/>
            <a:ext cx="152400" cy="152400"/>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prstClr val="white"/>
              </a:solidFill>
            </a:endParaRPr>
          </a:p>
        </p:txBody>
      </p:sp>
      <p:sp>
        <p:nvSpPr>
          <p:cNvPr id="22" name="Oval 21"/>
          <p:cNvSpPr/>
          <p:nvPr/>
        </p:nvSpPr>
        <p:spPr>
          <a:xfrm>
            <a:off x="3886200" y="5257800"/>
            <a:ext cx="152400" cy="152400"/>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prstClr val="white"/>
              </a:solidFill>
            </a:endParaRPr>
          </a:p>
        </p:txBody>
      </p:sp>
      <p:sp>
        <p:nvSpPr>
          <p:cNvPr id="47" name="Oval 46"/>
          <p:cNvSpPr/>
          <p:nvPr/>
        </p:nvSpPr>
        <p:spPr>
          <a:xfrm>
            <a:off x="3048000" y="2133600"/>
            <a:ext cx="152400" cy="152400"/>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prstClr val="white"/>
              </a:solidFill>
            </a:endParaRPr>
          </a:p>
        </p:txBody>
      </p:sp>
      <p:sp>
        <p:nvSpPr>
          <p:cNvPr id="48" name="Oval 47"/>
          <p:cNvSpPr/>
          <p:nvPr/>
        </p:nvSpPr>
        <p:spPr>
          <a:xfrm>
            <a:off x="3048000" y="1676400"/>
            <a:ext cx="152400" cy="152400"/>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dirty="0">
              <a:solidFill>
                <a:prstClr val="white"/>
              </a:solidFill>
            </a:endParaRPr>
          </a:p>
        </p:txBody>
      </p:sp>
      <p:sp>
        <p:nvSpPr>
          <p:cNvPr id="49" name="Oval 48"/>
          <p:cNvSpPr/>
          <p:nvPr/>
        </p:nvSpPr>
        <p:spPr>
          <a:xfrm>
            <a:off x="3048000" y="1219200"/>
            <a:ext cx="152400" cy="152400"/>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prstClr val="white"/>
              </a:solidFill>
            </a:endParaRPr>
          </a:p>
        </p:txBody>
      </p:sp>
      <p:sp>
        <p:nvSpPr>
          <p:cNvPr id="53" name="TextBox 52"/>
          <p:cNvSpPr txBox="1"/>
          <p:nvPr/>
        </p:nvSpPr>
        <p:spPr>
          <a:xfrm>
            <a:off x="4324417" y="2600981"/>
            <a:ext cx="325730" cy="461665"/>
          </a:xfrm>
          <a:prstGeom prst="rect">
            <a:avLst/>
          </a:prstGeom>
          <a:noFill/>
        </p:spPr>
        <p:txBody>
          <a:bodyPr wrap="none" rtlCol="0">
            <a:spAutoFit/>
          </a:bodyPr>
          <a:lstStyle/>
          <a:p>
            <a:r>
              <a:rPr lang="en-US" sz="2400" dirty="0">
                <a:solidFill>
                  <a:prstClr val="black"/>
                </a:solidFill>
                <a:latin typeface="Calibri"/>
              </a:rPr>
              <a:t>S</a:t>
            </a:r>
          </a:p>
        </p:txBody>
      </p:sp>
      <p:sp>
        <p:nvSpPr>
          <p:cNvPr id="54" name="TextBox 53"/>
          <p:cNvSpPr txBox="1"/>
          <p:nvPr/>
        </p:nvSpPr>
        <p:spPr>
          <a:xfrm>
            <a:off x="4476818" y="2438400"/>
            <a:ext cx="627095" cy="338554"/>
          </a:xfrm>
          <a:prstGeom prst="rect">
            <a:avLst/>
          </a:prstGeom>
          <a:noFill/>
        </p:spPr>
        <p:txBody>
          <a:bodyPr wrap="none" rtlCol="0">
            <a:spAutoFit/>
          </a:bodyPr>
          <a:lstStyle/>
          <a:p>
            <a:r>
              <a:rPr lang="en-US" sz="1600" dirty="0">
                <a:solidFill>
                  <a:prstClr val="black"/>
                </a:solidFill>
                <a:latin typeface="Calibri"/>
              </a:rPr>
              <a:t>Input</a:t>
            </a:r>
          </a:p>
        </p:txBody>
      </p:sp>
      <p:sp>
        <p:nvSpPr>
          <p:cNvPr id="55" name="TextBox 54"/>
          <p:cNvSpPr txBox="1"/>
          <p:nvPr/>
        </p:nvSpPr>
        <p:spPr>
          <a:xfrm>
            <a:off x="4476818" y="2819400"/>
            <a:ext cx="780983" cy="338554"/>
          </a:xfrm>
          <a:prstGeom prst="rect">
            <a:avLst/>
          </a:prstGeom>
          <a:noFill/>
        </p:spPr>
        <p:txBody>
          <a:bodyPr wrap="none" rtlCol="0">
            <a:spAutoFit/>
          </a:bodyPr>
          <a:lstStyle/>
          <a:p>
            <a:r>
              <a:rPr lang="en-US" sz="1600" dirty="0">
                <a:solidFill>
                  <a:prstClr val="black"/>
                </a:solidFill>
                <a:latin typeface="Calibri"/>
              </a:rPr>
              <a:t>Output</a:t>
            </a:r>
          </a:p>
        </p:txBody>
      </p:sp>
      <p:sp>
        <p:nvSpPr>
          <p:cNvPr id="58" name="TextBox 57"/>
          <p:cNvSpPr txBox="1"/>
          <p:nvPr/>
        </p:nvSpPr>
        <p:spPr>
          <a:xfrm>
            <a:off x="4553018" y="3247311"/>
            <a:ext cx="627095" cy="338554"/>
          </a:xfrm>
          <a:prstGeom prst="rect">
            <a:avLst/>
          </a:prstGeom>
          <a:noFill/>
        </p:spPr>
        <p:txBody>
          <a:bodyPr wrap="none" rtlCol="0">
            <a:spAutoFit/>
          </a:bodyPr>
          <a:lstStyle/>
          <a:p>
            <a:r>
              <a:rPr lang="en-US" sz="1600" dirty="0">
                <a:solidFill>
                  <a:prstClr val="black"/>
                </a:solidFill>
                <a:latin typeface="Calibri"/>
              </a:rPr>
              <a:t>Input</a:t>
            </a:r>
          </a:p>
        </p:txBody>
      </p:sp>
      <p:sp>
        <p:nvSpPr>
          <p:cNvPr id="59" name="TextBox 58"/>
          <p:cNvSpPr txBox="1"/>
          <p:nvPr/>
        </p:nvSpPr>
        <p:spPr>
          <a:xfrm>
            <a:off x="4553018" y="3623846"/>
            <a:ext cx="780983" cy="338554"/>
          </a:xfrm>
          <a:prstGeom prst="rect">
            <a:avLst/>
          </a:prstGeom>
          <a:noFill/>
        </p:spPr>
        <p:txBody>
          <a:bodyPr wrap="none" rtlCol="0">
            <a:spAutoFit/>
          </a:bodyPr>
          <a:lstStyle/>
          <a:p>
            <a:r>
              <a:rPr lang="en-US" sz="1600" dirty="0">
                <a:solidFill>
                  <a:prstClr val="black"/>
                </a:solidFill>
                <a:latin typeface="Calibri"/>
              </a:rPr>
              <a:t>Output</a:t>
            </a:r>
          </a:p>
        </p:txBody>
      </p:sp>
      <p:sp>
        <p:nvSpPr>
          <p:cNvPr id="61" name="TextBox 60"/>
          <p:cNvSpPr txBox="1"/>
          <p:nvPr/>
        </p:nvSpPr>
        <p:spPr>
          <a:xfrm>
            <a:off x="4324418" y="3399712"/>
            <a:ext cx="400559" cy="461665"/>
          </a:xfrm>
          <a:prstGeom prst="rect">
            <a:avLst/>
          </a:prstGeom>
          <a:noFill/>
        </p:spPr>
        <p:txBody>
          <a:bodyPr wrap="none" rtlCol="0">
            <a:spAutoFit/>
          </a:bodyPr>
          <a:lstStyle/>
          <a:p>
            <a:r>
              <a:rPr lang="en-US" sz="2400" dirty="0">
                <a:solidFill>
                  <a:prstClr val="black"/>
                </a:solidFill>
                <a:latin typeface="Calibri"/>
              </a:rPr>
              <a:t>S’</a:t>
            </a:r>
          </a:p>
        </p:txBody>
      </p:sp>
      <p:sp>
        <p:nvSpPr>
          <p:cNvPr id="68" name="Down Arrow 67"/>
          <p:cNvSpPr/>
          <p:nvPr/>
        </p:nvSpPr>
        <p:spPr>
          <a:xfrm>
            <a:off x="4476817" y="3124200"/>
            <a:ext cx="76200" cy="152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9" name="TextBox 68"/>
          <p:cNvSpPr txBox="1"/>
          <p:nvPr/>
        </p:nvSpPr>
        <p:spPr>
          <a:xfrm>
            <a:off x="1752600" y="2677181"/>
            <a:ext cx="325730" cy="461665"/>
          </a:xfrm>
          <a:prstGeom prst="rect">
            <a:avLst/>
          </a:prstGeom>
          <a:noFill/>
        </p:spPr>
        <p:txBody>
          <a:bodyPr wrap="none" rtlCol="0">
            <a:spAutoFit/>
          </a:bodyPr>
          <a:lstStyle/>
          <a:p>
            <a:r>
              <a:rPr lang="en-US" sz="2400" dirty="0">
                <a:solidFill>
                  <a:prstClr val="black"/>
                </a:solidFill>
                <a:latin typeface="Calibri"/>
              </a:rPr>
              <a:t>S</a:t>
            </a:r>
          </a:p>
        </p:txBody>
      </p:sp>
      <p:sp>
        <p:nvSpPr>
          <p:cNvPr id="70" name="TextBox 69"/>
          <p:cNvSpPr txBox="1"/>
          <p:nvPr/>
        </p:nvSpPr>
        <p:spPr>
          <a:xfrm>
            <a:off x="1905001" y="2514600"/>
            <a:ext cx="627095" cy="338554"/>
          </a:xfrm>
          <a:prstGeom prst="rect">
            <a:avLst/>
          </a:prstGeom>
          <a:noFill/>
        </p:spPr>
        <p:txBody>
          <a:bodyPr wrap="none" rtlCol="0">
            <a:spAutoFit/>
          </a:bodyPr>
          <a:lstStyle/>
          <a:p>
            <a:r>
              <a:rPr lang="en-US" sz="1600" dirty="0">
                <a:solidFill>
                  <a:prstClr val="black"/>
                </a:solidFill>
                <a:latin typeface="Calibri"/>
              </a:rPr>
              <a:t>Input</a:t>
            </a:r>
          </a:p>
        </p:txBody>
      </p:sp>
      <p:sp>
        <p:nvSpPr>
          <p:cNvPr id="71" name="TextBox 70"/>
          <p:cNvSpPr txBox="1"/>
          <p:nvPr/>
        </p:nvSpPr>
        <p:spPr>
          <a:xfrm>
            <a:off x="1905001" y="2895600"/>
            <a:ext cx="780983" cy="338554"/>
          </a:xfrm>
          <a:prstGeom prst="rect">
            <a:avLst/>
          </a:prstGeom>
          <a:noFill/>
        </p:spPr>
        <p:txBody>
          <a:bodyPr wrap="none" rtlCol="0">
            <a:spAutoFit/>
          </a:bodyPr>
          <a:lstStyle/>
          <a:p>
            <a:r>
              <a:rPr lang="en-US" sz="1600" dirty="0">
                <a:solidFill>
                  <a:prstClr val="black"/>
                </a:solidFill>
                <a:latin typeface="Calibri"/>
              </a:rPr>
              <a:t>Output</a:t>
            </a:r>
          </a:p>
        </p:txBody>
      </p:sp>
      <p:sp>
        <p:nvSpPr>
          <p:cNvPr id="72" name="TextBox 71"/>
          <p:cNvSpPr txBox="1"/>
          <p:nvPr/>
        </p:nvSpPr>
        <p:spPr>
          <a:xfrm>
            <a:off x="1981201" y="3323511"/>
            <a:ext cx="627095" cy="338554"/>
          </a:xfrm>
          <a:prstGeom prst="rect">
            <a:avLst/>
          </a:prstGeom>
          <a:noFill/>
        </p:spPr>
        <p:txBody>
          <a:bodyPr wrap="none" rtlCol="0">
            <a:spAutoFit/>
          </a:bodyPr>
          <a:lstStyle/>
          <a:p>
            <a:r>
              <a:rPr lang="en-US" sz="1600" dirty="0">
                <a:solidFill>
                  <a:prstClr val="black"/>
                </a:solidFill>
                <a:latin typeface="Calibri"/>
              </a:rPr>
              <a:t>Input</a:t>
            </a:r>
          </a:p>
        </p:txBody>
      </p:sp>
      <p:sp>
        <p:nvSpPr>
          <p:cNvPr id="73" name="TextBox 72"/>
          <p:cNvSpPr txBox="1"/>
          <p:nvPr/>
        </p:nvSpPr>
        <p:spPr>
          <a:xfrm>
            <a:off x="1981201" y="3700046"/>
            <a:ext cx="839397" cy="338554"/>
          </a:xfrm>
          <a:prstGeom prst="rect">
            <a:avLst/>
          </a:prstGeom>
          <a:noFill/>
        </p:spPr>
        <p:txBody>
          <a:bodyPr wrap="none" rtlCol="0">
            <a:spAutoFit/>
          </a:bodyPr>
          <a:lstStyle/>
          <a:p>
            <a:r>
              <a:rPr lang="en-US" sz="1600" dirty="0">
                <a:solidFill>
                  <a:prstClr val="black"/>
                </a:solidFill>
                <a:latin typeface="Calibri"/>
              </a:rPr>
              <a:t>Output’</a:t>
            </a:r>
          </a:p>
        </p:txBody>
      </p:sp>
      <p:sp>
        <p:nvSpPr>
          <p:cNvPr id="74" name="TextBox 73"/>
          <p:cNvSpPr txBox="1"/>
          <p:nvPr/>
        </p:nvSpPr>
        <p:spPr>
          <a:xfrm>
            <a:off x="1752601" y="3475912"/>
            <a:ext cx="400559" cy="461665"/>
          </a:xfrm>
          <a:prstGeom prst="rect">
            <a:avLst/>
          </a:prstGeom>
          <a:noFill/>
        </p:spPr>
        <p:txBody>
          <a:bodyPr wrap="none" rtlCol="0">
            <a:spAutoFit/>
          </a:bodyPr>
          <a:lstStyle/>
          <a:p>
            <a:r>
              <a:rPr lang="en-US" sz="2400" dirty="0">
                <a:solidFill>
                  <a:prstClr val="black"/>
                </a:solidFill>
                <a:latin typeface="Calibri"/>
              </a:rPr>
              <a:t>S’</a:t>
            </a:r>
          </a:p>
        </p:txBody>
      </p:sp>
      <p:sp>
        <p:nvSpPr>
          <p:cNvPr id="75" name="Down Arrow 74"/>
          <p:cNvSpPr/>
          <p:nvPr/>
        </p:nvSpPr>
        <p:spPr>
          <a:xfrm>
            <a:off x="1905000" y="3200400"/>
            <a:ext cx="76200" cy="152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6" name="TextBox 75"/>
          <p:cNvSpPr txBox="1"/>
          <p:nvPr/>
        </p:nvSpPr>
        <p:spPr>
          <a:xfrm>
            <a:off x="2819400" y="2895600"/>
            <a:ext cx="290464" cy="369332"/>
          </a:xfrm>
          <a:prstGeom prst="rect">
            <a:avLst/>
          </a:prstGeom>
          <a:noFill/>
        </p:spPr>
        <p:txBody>
          <a:bodyPr wrap="none" rtlCol="0">
            <a:spAutoFit/>
          </a:bodyPr>
          <a:lstStyle/>
          <a:p>
            <a:r>
              <a:rPr lang="en-US" dirty="0">
                <a:solidFill>
                  <a:prstClr val="black"/>
                </a:solidFill>
                <a:latin typeface="Calibri"/>
              </a:rPr>
              <a:t>S</a:t>
            </a:r>
          </a:p>
        </p:txBody>
      </p:sp>
      <p:sp>
        <p:nvSpPr>
          <p:cNvPr id="77" name="TextBox 76"/>
          <p:cNvSpPr txBox="1"/>
          <p:nvPr/>
        </p:nvSpPr>
        <p:spPr>
          <a:xfrm>
            <a:off x="3976736" y="2895600"/>
            <a:ext cx="290464" cy="369332"/>
          </a:xfrm>
          <a:prstGeom prst="rect">
            <a:avLst/>
          </a:prstGeom>
          <a:noFill/>
        </p:spPr>
        <p:txBody>
          <a:bodyPr wrap="none" rtlCol="0">
            <a:spAutoFit/>
          </a:bodyPr>
          <a:lstStyle/>
          <a:p>
            <a:r>
              <a:rPr lang="en-US" dirty="0">
                <a:solidFill>
                  <a:prstClr val="black"/>
                </a:solidFill>
                <a:latin typeface="Calibri"/>
              </a:rPr>
              <a:t>S</a:t>
            </a:r>
          </a:p>
        </p:txBody>
      </p:sp>
    </p:spTree>
    <p:extLst>
      <p:ext uri="{BB962C8B-B14F-4D97-AF65-F5344CB8AC3E}">
        <p14:creationId xmlns:p14="http://schemas.microsoft.com/office/powerpoint/2010/main" val="15161264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Experimental Results</a:t>
            </a:r>
          </a:p>
        </p:txBody>
      </p:sp>
      <p:sp>
        <p:nvSpPr>
          <p:cNvPr id="3" name="Content Placeholder 2"/>
          <p:cNvSpPr>
            <a:spLocks noGrp="1"/>
          </p:cNvSpPr>
          <p:nvPr>
            <p:ph idx="1"/>
          </p:nvPr>
        </p:nvSpPr>
        <p:spPr>
          <a:xfrm>
            <a:off x="1981200" y="1066802"/>
            <a:ext cx="8229600" cy="380999"/>
          </a:xfrm>
        </p:spPr>
        <p:txBody>
          <a:bodyPr>
            <a:normAutofit/>
          </a:bodyPr>
          <a:lstStyle/>
          <a:p>
            <a:pPr>
              <a:buNone/>
            </a:pPr>
            <a:r>
              <a:rPr lang="en-US" dirty="0"/>
              <a:t>13 Benchmark programs with real faults</a:t>
            </a:r>
          </a:p>
        </p:txBody>
      </p:sp>
      <p:sp>
        <p:nvSpPr>
          <p:cNvPr id="6" name="Oval 5"/>
          <p:cNvSpPr/>
          <p:nvPr/>
        </p:nvSpPr>
        <p:spPr>
          <a:xfrm>
            <a:off x="1676400" y="1828800"/>
            <a:ext cx="3657600" cy="358140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solidFill>
                <a:prstClr val="black"/>
              </a:solidFill>
            </a:endParaRPr>
          </a:p>
        </p:txBody>
      </p:sp>
      <p:cxnSp>
        <p:nvCxnSpPr>
          <p:cNvPr id="8" name="Straight Connector 7"/>
          <p:cNvCxnSpPr/>
          <p:nvPr/>
        </p:nvCxnSpPr>
        <p:spPr>
          <a:xfrm rot="16200000" flipH="1">
            <a:off x="2247902" y="2400303"/>
            <a:ext cx="1523999" cy="990597"/>
          </a:xfrm>
          <a:prstGeom prst="line">
            <a:avLst/>
          </a:prstGeom>
          <a:ln>
            <a:solidFill>
              <a:schemeClr val="bg1"/>
            </a:solidFill>
          </a:ln>
          <a:effectLst>
            <a:innerShdw blurRad="63500" dist="50800" dir="8100000">
              <a:prstClr val="black">
                <a:alpha val="50000"/>
              </a:prstClr>
            </a:innerShdw>
          </a:effectLst>
        </p:spPr>
        <p:style>
          <a:lnRef idx="2">
            <a:schemeClr val="dk1"/>
          </a:lnRef>
          <a:fillRef idx="0">
            <a:schemeClr val="dk1"/>
          </a:fillRef>
          <a:effectRef idx="1">
            <a:schemeClr val="dk1"/>
          </a:effectRef>
          <a:fontRef idx="minor">
            <a:schemeClr val="tx1"/>
          </a:fontRef>
        </p:style>
      </p:cxnSp>
      <p:cxnSp>
        <p:nvCxnSpPr>
          <p:cNvPr id="10" name="Straight Connector 9"/>
          <p:cNvCxnSpPr>
            <a:endCxn id="6" idx="0"/>
          </p:cNvCxnSpPr>
          <p:nvPr/>
        </p:nvCxnSpPr>
        <p:spPr>
          <a:xfrm rot="5400000" flipH="1" flipV="1">
            <a:off x="2590800" y="2743200"/>
            <a:ext cx="1828800" cy="0"/>
          </a:xfrm>
          <a:prstGeom prst="line">
            <a:avLst/>
          </a:prstGeom>
          <a:ln>
            <a:solidFill>
              <a:schemeClr val="bg1"/>
            </a:solidFill>
          </a:ln>
          <a:effectLst>
            <a:innerShdw blurRad="63500" dist="50800" dir="8100000">
              <a:prstClr val="black">
                <a:alpha val="50000"/>
              </a:prstClr>
            </a:innerShdw>
          </a:effectLst>
        </p:spPr>
        <p:style>
          <a:lnRef idx="2">
            <a:schemeClr val="dk1"/>
          </a:lnRef>
          <a:fillRef idx="0">
            <a:schemeClr val="dk1"/>
          </a:fillRef>
          <a:effectRef idx="1">
            <a:schemeClr val="dk1"/>
          </a:effectRef>
          <a:fontRef idx="minor">
            <a:schemeClr val="tx1"/>
          </a:fontRef>
        </p:style>
      </p:cxnSp>
      <p:cxnSp>
        <p:nvCxnSpPr>
          <p:cNvPr id="13" name="Straight Connector 12"/>
          <p:cNvCxnSpPr/>
          <p:nvPr/>
        </p:nvCxnSpPr>
        <p:spPr>
          <a:xfrm flipV="1">
            <a:off x="3505200" y="3352800"/>
            <a:ext cx="1828800" cy="304800"/>
          </a:xfrm>
          <a:prstGeom prst="line">
            <a:avLst/>
          </a:prstGeom>
          <a:ln>
            <a:solidFill>
              <a:schemeClr val="bg1"/>
            </a:solidFill>
          </a:ln>
          <a:effectLst>
            <a:innerShdw blurRad="63500" dist="50800" dir="8100000">
              <a:prstClr val="black">
                <a:alpha val="50000"/>
              </a:prstClr>
            </a:innerShdw>
          </a:effectLst>
        </p:spPr>
        <p:style>
          <a:lnRef idx="2">
            <a:schemeClr val="dk1"/>
          </a:lnRef>
          <a:fillRef idx="0">
            <a:schemeClr val="dk1"/>
          </a:fillRef>
          <a:effectRef idx="1">
            <a:schemeClr val="dk1"/>
          </a:effectRef>
          <a:fontRef idx="minor">
            <a:schemeClr val="tx1"/>
          </a:fontRef>
        </p:style>
      </p:cxnSp>
      <p:cxnSp>
        <p:nvCxnSpPr>
          <p:cNvPr id="15" name="Straight Connector 14"/>
          <p:cNvCxnSpPr/>
          <p:nvPr/>
        </p:nvCxnSpPr>
        <p:spPr>
          <a:xfrm rot="16200000" flipH="1">
            <a:off x="3467100" y="3695700"/>
            <a:ext cx="1295400" cy="1219200"/>
          </a:xfrm>
          <a:prstGeom prst="line">
            <a:avLst/>
          </a:prstGeom>
          <a:ln>
            <a:solidFill>
              <a:schemeClr val="bg1"/>
            </a:solidFill>
          </a:ln>
          <a:effectLst>
            <a:innerShdw blurRad="63500" dist="50800" dir="8100000">
              <a:prstClr val="black">
                <a:alpha val="50000"/>
              </a:prstClr>
            </a:innerShdw>
          </a:effectLst>
        </p:spPr>
        <p:style>
          <a:lnRef idx="2">
            <a:schemeClr val="dk1"/>
          </a:lnRef>
          <a:fillRef idx="0">
            <a:schemeClr val="dk1"/>
          </a:fillRef>
          <a:effectRef idx="1">
            <a:schemeClr val="dk1"/>
          </a:effectRef>
          <a:fontRef idx="minor">
            <a:schemeClr val="tx1"/>
          </a:fontRef>
        </p:style>
      </p:cxnSp>
      <p:cxnSp>
        <p:nvCxnSpPr>
          <p:cNvPr id="17" name="Straight Connector 16"/>
          <p:cNvCxnSpPr/>
          <p:nvPr/>
        </p:nvCxnSpPr>
        <p:spPr>
          <a:xfrm rot="10800000" flipV="1">
            <a:off x="2057400" y="3657600"/>
            <a:ext cx="1447800" cy="1066800"/>
          </a:xfrm>
          <a:prstGeom prst="line">
            <a:avLst/>
          </a:prstGeom>
          <a:ln>
            <a:solidFill>
              <a:schemeClr val="bg1"/>
            </a:solidFill>
          </a:ln>
          <a:effectLst>
            <a:innerShdw blurRad="63500" dist="50800" dir="8100000">
              <a:prstClr val="black">
                <a:alpha val="50000"/>
              </a:prstClr>
            </a:innerShdw>
          </a:effectLst>
        </p:spPr>
        <p:style>
          <a:lnRef idx="2">
            <a:schemeClr val="dk1"/>
          </a:lnRef>
          <a:fillRef idx="0">
            <a:schemeClr val="dk1"/>
          </a:fillRef>
          <a:effectRef idx="1">
            <a:schemeClr val="dk1"/>
          </a:effectRef>
          <a:fontRef idx="minor">
            <a:schemeClr val="tx1"/>
          </a:fontRef>
        </p:style>
      </p:cxnSp>
      <p:sp>
        <p:nvSpPr>
          <p:cNvPr id="5" name="TextBox 4"/>
          <p:cNvSpPr txBox="1"/>
          <p:nvPr/>
        </p:nvSpPr>
        <p:spPr>
          <a:xfrm>
            <a:off x="1752601" y="3124200"/>
            <a:ext cx="1324593" cy="923330"/>
          </a:xfrm>
          <a:prstGeom prst="rect">
            <a:avLst/>
          </a:prstGeom>
          <a:noFill/>
        </p:spPr>
        <p:txBody>
          <a:bodyPr wrap="none" rtlCol="0">
            <a:spAutoFit/>
          </a:bodyPr>
          <a:lstStyle/>
          <a:p>
            <a:r>
              <a:rPr lang="en-US" dirty="0">
                <a:solidFill>
                  <a:srgbClr val="F79646">
                    <a:lumMod val="75000"/>
                  </a:srgbClr>
                </a:solidFill>
                <a:latin typeface="Calibri"/>
              </a:rPr>
              <a:t>Semantic</a:t>
            </a:r>
          </a:p>
          <a:p>
            <a:r>
              <a:rPr lang="en-US" dirty="0">
                <a:solidFill>
                  <a:srgbClr val="F79646">
                    <a:lumMod val="75000"/>
                  </a:srgbClr>
                </a:solidFill>
                <a:latin typeface="Calibri"/>
              </a:rPr>
              <a:t>Differencing</a:t>
            </a:r>
          </a:p>
          <a:p>
            <a:r>
              <a:rPr lang="en-US" dirty="0">
                <a:solidFill>
                  <a:prstClr val="black"/>
                </a:solidFill>
                <a:latin typeface="Calibri"/>
              </a:rPr>
              <a:t>          3</a:t>
            </a:r>
          </a:p>
        </p:txBody>
      </p:sp>
      <p:sp>
        <p:nvSpPr>
          <p:cNvPr id="22" name="TextBox 21"/>
          <p:cNvSpPr txBox="1"/>
          <p:nvPr/>
        </p:nvSpPr>
        <p:spPr>
          <a:xfrm>
            <a:off x="2734846" y="4382870"/>
            <a:ext cx="1444947" cy="646331"/>
          </a:xfrm>
          <a:prstGeom prst="rect">
            <a:avLst/>
          </a:prstGeom>
          <a:noFill/>
        </p:spPr>
        <p:txBody>
          <a:bodyPr wrap="none" rtlCol="0">
            <a:spAutoFit/>
          </a:bodyPr>
          <a:lstStyle/>
          <a:p>
            <a:r>
              <a:rPr lang="en-US" dirty="0">
                <a:solidFill>
                  <a:srgbClr val="006600"/>
                </a:solidFill>
                <a:latin typeface="Calibri"/>
              </a:rPr>
              <a:t>Missing Rows</a:t>
            </a:r>
          </a:p>
          <a:p>
            <a:r>
              <a:rPr lang="en-US" dirty="0">
                <a:solidFill>
                  <a:prstClr val="black"/>
                </a:solidFill>
                <a:latin typeface="Calibri"/>
              </a:rPr>
              <a:t>         4</a:t>
            </a:r>
          </a:p>
        </p:txBody>
      </p:sp>
      <p:sp>
        <p:nvSpPr>
          <p:cNvPr id="23" name="TextBox 22"/>
          <p:cNvSpPr txBox="1"/>
          <p:nvPr/>
        </p:nvSpPr>
        <p:spPr>
          <a:xfrm>
            <a:off x="2819400" y="1981201"/>
            <a:ext cx="646524" cy="646331"/>
          </a:xfrm>
          <a:prstGeom prst="rect">
            <a:avLst/>
          </a:prstGeom>
          <a:noFill/>
        </p:spPr>
        <p:txBody>
          <a:bodyPr wrap="none" rtlCol="0">
            <a:spAutoFit/>
          </a:bodyPr>
          <a:lstStyle/>
          <a:p>
            <a:r>
              <a:rPr lang="en-US" dirty="0">
                <a:solidFill>
                  <a:prstClr val="black"/>
                </a:solidFill>
                <a:latin typeface="Calibri"/>
              </a:rPr>
              <a:t>Data</a:t>
            </a:r>
          </a:p>
          <a:p>
            <a:r>
              <a:rPr lang="en-US" dirty="0">
                <a:solidFill>
                  <a:prstClr val="black"/>
                </a:solidFill>
                <a:latin typeface="Calibri"/>
              </a:rPr>
              <a:t>Fault</a:t>
            </a:r>
          </a:p>
        </p:txBody>
      </p:sp>
      <p:sp>
        <p:nvSpPr>
          <p:cNvPr id="24" name="TextBox 23"/>
          <p:cNvSpPr txBox="1"/>
          <p:nvPr/>
        </p:nvSpPr>
        <p:spPr>
          <a:xfrm>
            <a:off x="3124200" y="2590800"/>
            <a:ext cx="301686" cy="369332"/>
          </a:xfrm>
          <a:prstGeom prst="rect">
            <a:avLst/>
          </a:prstGeom>
          <a:noFill/>
        </p:spPr>
        <p:txBody>
          <a:bodyPr wrap="none" rtlCol="0">
            <a:spAutoFit/>
          </a:bodyPr>
          <a:lstStyle/>
          <a:p>
            <a:r>
              <a:rPr lang="en-US" dirty="0">
                <a:solidFill>
                  <a:prstClr val="black"/>
                </a:solidFill>
                <a:latin typeface="Calibri"/>
              </a:rPr>
              <a:t>1</a:t>
            </a:r>
          </a:p>
        </p:txBody>
      </p:sp>
      <p:sp>
        <p:nvSpPr>
          <p:cNvPr id="25" name="TextBox 24"/>
          <p:cNvSpPr txBox="1"/>
          <p:nvPr/>
        </p:nvSpPr>
        <p:spPr>
          <a:xfrm>
            <a:off x="3505201" y="2133601"/>
            <a:ext cx="1548309" cy="1200329"/>
          </a:xfrm>
          <a:prstGeom prst="rect">
            <a:avLst/>
          </a:prstGeom>
          <a:noFill/>
        </p:spPr>
        <p:txBody>
          <a:bodyPr wrap="none" rtlCol="0">
            <a:spAutoFit/>
          </a:bodyPr>
          <a:lstStyle/>
          <a:p>
            <a:r>
              <a:rPr lang="en-US" dirty="0">
                <a:solidFill>
                  <a:srgbClr val="003366"/>
                </a:solidFill>
                <a:latin typeface="Calibri"/>
              </a:rPr>
              <a:t>Field-row </a:t>
            </a:r>
          </a:p>
          <a:p>
            <a:r>
              <a:rPr lang="en-US" dirty="0">
                <a:solidFill>
                  <a:srgbClr val="003366"/>
                </a:solidFill>
                <a:latin typeface="Calibri"/>
              </a:rPr>
              <a:t>sensitive slice,</a:t>
            </a:r>
          </a:p>
          <a:p>
            <a:r>
              <a:rPr lang="en-US" dirty="0">
                <a:solidFill>
                  <a:srgbClr val="003366"/>
                </a:solidFill>
                <a:latin typeface="Calibri"/>
              </a:rPr>
              <a:t>Sequence</a:t>
            </a:r>
          </a:p>
          <a:p>
            <a:r>
              <a:rPr lang="en-US" dirty="0">
                <a:solidFill>
                  <a:srgbClr val="003366"/>
                </a:solidFill>
                <a:latin typeface="Calibri"/>
              </a:rPr>
              <a:t>differencing    </a:t>
            </a:r>
          </a:p>
        </p:txBody>
      </p:sp>
      <p:sp>
        <p:nvSpPr>
          <p:cNvPr id="26" name="TextBox 25"/>
          <p:cNvSpPr txBox="1"/>
          <p:nvPr/>
        </p:nvSpPr>
        <p:spPr>
          <a:xfrm>
            <a:off x="3657600" y="3200400"/>
            <a:ext cx="301686" cy="369332"/>
          </a:xfrm>
          <a:prstGeom prst="rect">
            <a:avLst/>
          </a:prstGeom>
          <a:noFill/>
        </p:spPr>
        <p:txBody>
          <a:bodyPr wrap="none" rtlCol="0">
            <a:spAutoFit/>
          </a:bodyPr>
          <a:lstStyle/>
          <a:p>
            <a:r>
              <a:rPr lang="en-US" dirty="0">
                <a:solidFill>
                  <a:prstClr val="black"/>
                </a:solidFill>
                <a:latin typeface="Calibri"/>
              </a:rPr>
              <a:t>3</a:t>
            </a:r>
          </a:p>
        </p:txBody>
      </p:sp>
      <p:sp>
        <p:nvSpPr>
          <p:cNvPr id="27" name="TextBox 26"/>
          <p:cNvSpPr txBox="1"/>
          <p:nvPr/>
        </p:nvSpPr>
        <p:spPr>
          <a:xfrm>
            <a:off x="4030246" y="3496270"/>
            <a:ext cx="1303755" cy="923330"/>
          </a:xfrm>
          <a:prstGeom prst="rect">
            <a:avLst/>
          </a:prstGeom>
          <a:noFill/>
        </p:spPr>
        <p:txBody>
          <a:bodyPr wrap="none" rtlCol="0">
            <a:spAutoFit/>
          </a:bodyPr>
          <a:lstStyle/>
          <a:p>
            <a:r>
              <a:rPr lang="en-US" dirty="0">
                <a:solidFill>
                  <a:srgbClr val="660066"/>
                </a:solidFill>
                <a:latin typeface="Calibri"/>
              </a:rPr>
              <a:t>Key-based</a:t>
            </a:r>
          </a:p>
          <a:p>
            <a:r>
              <a:rPr lang="en-US" dirty="0">
                <a:solidFill>
                  <a:srgbClr val="660066"/>
                </a:solidFill>
                <a:latin typeface="Calibri"/>
              </a:rPr>
              <a:t>Slicing,</a:t>
            </a:r>
          </a:p>
          <a:p>
            <a:r>
              <a:rPr lang="en-US" dirty="0">
                <a:solidFill>
                  <a:srgbClr val="660066"/>
                </a:solidFill>
                <a:latin typeface="Calibri"/>
              </a:rPr>
              <a:t>differencing</a:t>
            </a:r>
          </a:p>
        </p:txBody>
      </p:sp>
      <p:sp>
        <p:nvSpPr>
          <p:cNvPr id="29" name="TextBox 28"/>
          <p:cNvSpPr txBox="1"/>
          <p:nvPr/>
        </p:nvSpPr>
        <p:spPr>
          <a:xfrm>
            <a:off x="4648200" y="4343400"/>
            <a:ext cx="301686" cy="369332"/>
          </a:xfrm>
          <a:prstGeom prst="rect">
            <a:avLst/>
          </a:prstGeom>
          <a:noFill/>
        </p:spPr>
        <p:txBody>
          <a:bodyPr wrap="none" rtlCol="0">
            <a:spAutoFit/>
          </a:bodyPr>
          <a:lstStyle/>
          <a:p>
            <a:r>
              <a:rPr lang="en-US" dirty="0">
                <a:solidFill>
                  <a:prstClr val="black"/>
                </a:solidFill>
                <a:latin typeface="Calibri"/>
              </a:rPr>
              <a:t>2</a:t>
            </a:r>
          </a:p>
        </p:txBody>
      </p:sp>
      <p:sp>
        <p:nvSpPr>
          <p:cNvPr id="18" name="Slide Number Placeholder 17"/>
          <p:cNvSpPr>
            <a:spLocks noGrp="1"/>
          </p:cNvSpPr>
          <p:nvPr>
            <p:ph type="sldNum" sz="quarter" idx="12"/>
          </p:nvPr>
        </p:nvSpPr>
        <p:spPr/>
        <p:txBody>
          <a:bodyPr/>
          <a:lstStyle/>
          <a:p>
            <a:fld id="{919E6677-47B7-46DC-8403-1EACAC47B6FA}" type="slidenum">
              <a:rPr lang="en-US" smtClean="0">
                <a:solidFill>
                  <a:prstClr val="black">
                    <a:tint val="75000"/>
                  </a:prstClr>
                </a:solidFill>
              </a:rPr>
              <a:pPr/>
              <a:t>54</a:t>
            </a:fld>
            <a:endParaRPr lang="en-US">
              <a:solidFill>
                <a:prstClr val="black">
                  <a:tint val="75000"/>
                </a:prstClr>
              </a:solidFill>
            </a:endParaRPr>
          </a:p>
        </p:txBody>
      </p:sp>
      <p:graphicFrame>
        <p:nvGraphicFramePr>
          <p:cNvPr id="37" name="Table 36"/>
          <p:cNvGraphicFramePr>
            <a:graphicFrameLocks noGrp="1"/>
          </p:cNvGraphicFramePr>
          <p:nvPr/>
        </p:nvGraphicFramePr>
        <p:xfrm>
          <a:off x="5562601" y="1600200"/>
          <a:ext cx="4800601" cy="4998720"/>
        </p:xfrm>
        <a:graphic>
          <a:graphicData uri="http://schemas.openxmlformats.org/drawingml/2006/table">
            <a:tbl>
              <a:tblPr firstRow="1" bandRow="1">
                <a:tableStyleId>{5C22544A-7EE6-4342-B048-85BDC9FD1C3A}</a:tableStyleId>
              </a:tblPr>
              <a:tblGrid>
                <a:gridCol w="751901">
                  <a:extLst>
                    <a:ext uri="{9D8B030D-6E8A-4147-A177-3AD203B41FA5}">
                      <a16:colId xmlns:a16="http://schemas.microsoft.com/office/drawing/2014/main" val="20000"/>
                    </a:ext>
                  </a:extLst>
                </a:gridCol>
                <a:gridCol w="578386">
                  <a:extLst>
                    <a:ext uri="{9D8B030D-6E8A-4147-A177-3AD203B41FA5}">
                      <a16:colId xmlns:a16="http://schemas.microsoft.com/office/drawing/2014/main" val="20001"/>
                    </a:ext>
                  </a:extLst>
                </a:gridCol>
                <a:gridCol w="636224">
                  <a:extLst>
                    <a:ext uri="{9D8B030D-6E8A-4147-A177-3AD203B41FA5}">
                      <a16:colId xmlns:a16="http://schemas.microsoft.com/office/drawing/2014/main" val="20002"/>
                    </a:ext>
                  </a:extLst>
                </a:gridCol>
                <a:gridCol w="636224">
                  <a:extLst>
                    <a:ext uri="{9D8B030D-6E8A-4147-A177-3AD203B41FA5}">
                      <a16:colId xmlns:a16="http://schemas.microsoft.com/office/drawing/2014/main" val="20003"/>
                    </a:ext>
                  </a:extLst>
                </a:gridCol>
                <a:gridCol w="925417">
                  <a:extLst>
                    <a:ext uri="{9D8B030D-6E8A-4147-A177-3AD203B41FA5}">
                      <a16:colId xmlns:a16="http://schemas.microsoft.com/office/drawing/2014/main" val="20004"/>
                    </a:ext>
                  </a:extLst>
                </a:gridCol>
                <a:gridCol w="694063">
                  <a:extLst>
                    <a:ext uri="{9D8B030D-6E8A-4147-A177-3AD203B41FA5}">
                      <a16:colId xmlns:a16="http://schemas.microsoft.com/office/drawing/2014/main" val="20005"/>
                    </a:ext>
                  </a:extLst>
                </a:gridCol>
                <a:gridCol w="578386">
                  <a:extLst>
                    <a:ext uri="{9D8B030D-6E8A-4147-A177-3AD203B41FA5}">
                      <a16:colId xmlns:a16="http://schemas.microsoft.com/office/drawing/2014/main" val="20006"/>
                    </a:ext>
                  </a:extLst>
                </a:gridCol>
              </a:tblGrid>
              <a:tr h="405606">
                <a:tc>
                  <a:txBody>
                    <a:bodyPr/>
                    <a:lstStyle/>
                    <a:p>
                      <a:r>
                        <a:rPr lang="en-US" sz="1200" dirty="0"/>
                        <a:t>Subjects</a:t>
                      </a:r>
                    </a:p>
                  </a:txBody>
                  <a:tcPr/>
                </a:tc>
                <a:tc>
                  <a:txBody>
                    <a:bodyPr/>
                    <a:lstStyle/>
                    <a:p>
                      <a:r>
                        <a:rPr lang="en-US" sz="1200" dirty="0"/>
                        <a:t>Field-row</a:t>
                      </a:r>
                    </a:p>
                    <a:p>
                      <a:r>
                        <a:rPr lang="en-US" sz="1200" dirty="0"/>
                        <a:t>Slice size</a:t>
                      </a:r>
                    </a:p>
                  </a:txBody>
                  <a:tcPr/>
                </a:tc>
                <a:tc>
                  <a:txBody>
                    <a:bodyPr/>
                    <a:lstStyle/>
                    <a:p>
                      <a:r>
                        <a:rPr lang="en-US" sz="1200" dirty="0"/>
                        <a:t>Key</a:t>
                      </a:r>
                    </a:p>
                    <a:p>
                      <a:r>
                        <a:rPr lang="en-US" sz="1200" dirty="0"/>
                        <a:t>Based</a:t>
                      </a:r>
                    </a:p>
                    <a:p>
                      <a:r>
                        <a:rPr lang="en-US" sz="1200" dirty="0"/>
                        <a:t>Slice size</a:t>
                      </a:r>
                    </a:p>
                  </a:txBody>
                  <a:tcPr/>
                </a:tc>
                <a:tc>
                  <a:txBody>
                    <a:bodyPr/>
                    <a:lstStyle/>
                    <a:p>
                      <a:r>
                        <a:rPr lang="en-US" sz="1200" dirty="0"/>
                        <a:t>Corner</a:t>
                      </a:r>
                    </a:p>
                    <a:p>
                      <a:r>
                        <a:rPr lang="en-US" sz="1200" dirty="0"/>
                        <a:t>case</a:t>
                      </a:r>
                    </a:p>
                  </a:txBody>
                  <a:tcPr/>
                </a:tc>
                <a:tc>
                  <a:txBody>
                    <a:bodyPr/>
                    <a:lstStyle/>
                    <a:p>
                      <a:r>
                        <a:rPr lang="en-US" sz="1200" dirty="0"/>
                        <a:t>Mutability</a:t>
                      </a:r>
                    </a:p>
                  </a:txBody>
                  <a:tcPr/>
                </a:tc>
                <a:tc>
                  <a:txBody>
                    <a:bodyPr/>
                    <a:lstStyle/>
                    <a:p>
                      <a:r>
                        <a:rPr lang="en-US" sz="1200" dirty="0"/>
                        <a:t>Missing</a:t>
                      </a:r>
                    </a:p>
                  </a:txBody>
                  <a:tcPr/>
                </a:tc>
                <a:tc>
                  <a:txBody>
                    <a:bodyPr/>
                    <a:lstStyle/>
                    <a:p>
                      <a:r>
                        <a:rPr lang="en-US" sz="1200" dirty="0"/>
                        <a:t>Time (</a:t>
                      </a:r>
                      <a:r>
                        <a:rPr lang="en-US" sz="1200" dirty="0" err="1"/>
                        <a:t>secs</a:t>
                      </a:r>
                      <a:r>
                        <a:rPr lang="en-US" sz="1200" dirty="0"/>
                        <a:t>)</a:t>
                      </a:r>
                    </a:p>
                  </a:txBody>
                  <a:tcPr/>
                </a:tc>
                <a:extLst>
                  <a:ext uri="{0D108BD9-81ED-4DB2-BD59-A6C34878D82A}">
                    <a16:rowId xmlns:a16="http://schemas.microsoft.com/office/drawing/2014/main" val="10000"/>
                  </a:ext>
                </a:extLst>
              </a:tr>
              <a:tr h="290287">
                <a:tc>
                  <a:txBody>
                    <a:bodyPr/>
                    <a:lstStyle/>
                    <a:p>
                      <a:r>
                        <a:rPr lang="en-US" sz="1400" dirty="0"/>
                        <a:t>RO13</a:t>
                      </a:r>
                    </a:p>
                  </a:txBody>
                  <a:tcPr/>
                </a:tc>
                <a:tc>
                  <a:txBody>
                    <a:bodyPr/>
                    <a:lstStyle/>
                    <a:p>
                      <a:pPr algn="r"/>
                      <a:r>
                        <a:rPr lang="en-US" sz="1400" dirty="0"/>
                        <a:t>8</a:t>
                      </a:r>
                    </a:p>
                  </a:txBody>
                  <a:tcPr/>
                </a:tc>
                <a:tc>
                  <a:txBody>
                    <a:bodyPr/>
                    <a:lstStyle/>
                    <a:p>
                      <a:pPr algn="r"/>
                      <a:r>
                        <a:rPr lang="en-US" sz="1400" dirty="0"/>
                        <a:t>8</a:t>
                      </a:r>
                    </a:p>
                  </a:txBody>
                  <a:tcPr/>
                </a:tc>
                <a:tc>
                  <a:txBody>
                    <a:bodyPr/>
                    <a:lstStyle/>
                    <a:p>
                      <a:pPr algn="r"/>
                      <a:endParaRPr lang="en-US" sz="1400" dirty="0"/>
                    </a:p>
                  </a:txBody>
                  <a:tcPr/>
                </a:tc>
                <a:tc>
                  <a:txBody>
                    <a:bodyPr/>
                    <a:lstStyle/>
                    <a:p>
                      <a:pPr algn="r"/>
                      <a:endParaRPr lang="en-US" sz="1400" dirty="0"/>
                    </a:p>
                  </a:txBody>
                  <a:tcPr/>
                </a:tc>
                <a:tc>
                  <a:txBody>
                    <a:bodyPr/>
                    <a:lstStyle/>
                    <a:p>
                      <a:pPr algn="r"/>
                      <a:endParaRPr lang="en-US" sz="1400" dirty="0"/>
                    </a:p>
                  </a:txBody>
                  <a:tcPr/>
                </a:tc>
                <a:tc>
                  <a:txBody>
                    <a:bodyPr/>
                    <a:lstStyle/>
                    <a:p>
                      <a:pPr algn="r"/>
                      <a:r>
                        <a:rPr lang="en-US" sz="1400" dirty="0"/>
                        <a:t>23</a:t>
                      </a:r>
                    </a:p>
                  </a:txBody>
                  <a:tcPr/>
                </a:tc>
                <a:extLst>
                  <a:ext uri="{0D108BD9-81ED-4DB2-BD59-A6C34878D82A}">
                    <a16:rowId xmlns:a16="http://schemas.microsoft.com/office/drawing/2014/main" val="10001"/>
                  </a:ext>
                </a:extLst>
              </a:tr>
              <a:tr h="290287">
                <a:tc>
                  <a:txBody>
                    <a:bodyPr/>
                    <a:lstStyle/>
                    <a:p>
                      <a:r>
                        <a:rPr lang="en-US" sz="1400" dirty="0"/>
                        <a:t>IMAT</a:t>
                      </a:r>
                    </a:p>
                  </a:txBody>
                  <a:tcPr/>
                </a:tc>
                <a:tc>
                  <a:txBody>
                    <a:bodyPr/>
                    <a:lstStyle/>
                    <a:p>
                      <a:pPr algn="r"/>
                      <a:r>
                        <a:rPr lang="en-US" sz="1400" dirty="0"/>
                        <a:t>4</a:t>
                      </a:r>
                    </a:p>
                  </a:txBody>
                  <a:tcPr/>
                </a:tc>
                <a:tc>
                  <a:txBody>
                    <a:bodyPr/>
                    <a:lstStyle/>
                    <a:p>
                      <a:pPr algn="r"/>
                      <a:r>
                        <a:rPr lang="en-US" sz="1400" dirty="0"/>
                        <a:t>4</a:t>
                      </a:r>
                    </a:p>
                  </a:txBody>
                  <a:tcPr/>
                </a:tc>
                <a:tc>
                  <a:txBody>
                    <a:bodyPr/>
                    <a:lstStyle/>
                    <a:p>
                      <a:pPr algn="r"/>
                      <a:endParaRPr lang="en-US" sz="1400" dirty="0"/>
                    </a:p>
                  </a:txBody>
                  <a:tcPr/>
                </a:tc>
                <a:tc>
                  <a:txBody>
                    <a:bodyPr/>
                    <a:lstStyle/>
                    <a:p>
                      <a:pPr algn="r"/>
                      <a:endParaRPr lang="en-US" sz="1400" dirty="0"/>
                    </a:p>
                  </a:txBody>
                  <a:tcPr/>
                </a:tc>
                <a:tc>
                  <a:txBody>
                    <a:bodyPr/>
                    <a:lstStyle/>
                    <a:p>
                      <a:pPr algn="r"/>
                      <a:endParaRPr lang="en-US" sz="1400" dirty="0"/>
                    </a:p>
                  </a:txBody>
                  <a:tcPr/>
                </a:tc>
                <a:tc>
                  <a:txBody>
                    <a:bodyPr/>
                    <a:lstStyle/>
                    <a:p>
                      <a:pPr algn="r"/>
                      <a:r>
                        <a:rPr lang="en-US" sz="1400" dirty="0"/>
                        <a:t>20</a:t>
                      </a:r>
                    </a:p>
                  </a:txBody>
                  <a:tcPr/>
                </a:tc>
                <a:extLst>
                  <a:ext uri="{0D108BD9-81ED-4DB2-BD59-A6C34878D82A}">
                    <a16:rowId xmlns:a16="http://schemas.microsoft.com/office/drawing/2014/main" val="10002"/>
                  </a:ext>
                </a:extLst>
              </a:tr>
              <a:tr h="290287">
                <a:tc>
                  <a:txBody>
                    <a:bodyPr/>
                    <a:lstStyle/>
                    <a:p>
                      <a:r>
                        <a:rPr lang="en-US" sz="1400" dirty="0"/>
                        <a:t>IINV</a:t>
                      </a:r>
                    </a:p>
                  </a:txBody>
                  <a:tcPr/>
                </a:tc>
                <a:tc>
                  <a:txBody>
                    <a:bodyPr/>
                    <a:lstStyle/>
                    <a:p>
                      <a:pPr algn="r"/>
                      <a:r>
                        <a:rPr lang="en-US" sz="1400" dirty="0"/>
                        <a:t>8</a:t>
                      </a:r>
                    </a:p>
                  </a:txBody>
                  <a:tcPr/>
                </a:tc>
                <a:tc>
                  <a:txBody>
                    <a:bodyPr/>
                    <a:lstStyle/>
                    <a:p>
                      <a:pPr algn="r"/>
                      <a:r>
                        <a:rPr lang="en-US" sz="1400" dirty="0"/>
                        <a:t>8</a:t>
                      </a:r>
                    </a:p>
                  </a:txBody>
                  <a:tcPr/>
                </a:tc>
                <a:tc>
                  <a:txBody>
                    <a:bodyPr/>
                    <a:lstStyle/>
                    <a:p>
                      <a:pPr algn="r"/>
                      <a:endParaRPr lang="en-US" sz="1400" dirty="0"/>
                    </a:p>
                  </a:txBody>
                  <a:tcPr/>
                </a:tc>
                <a:tc>
                  <a:txBody>
                    <a:bodyPr/>
                    <a:lstStyle/>
                    <a:p>
                      <a:pPr algn="r"/>
                      <a:endParaRPr lang="en-US" sz="1400" dirty="0"/>
                    </a:p>
                  </a:txBody>
                  <a:tcPr/>
                </a:tc>
                <a:tc>
                  <a:txBody>
                    <a:bodyPr/>
                    <a:lstStyle/>
                    <a:p>
                      <a:pPr algn="r"/>
                      <a:endParaRPr lang="en-US" sz="1400" dirty="0"/>
                    </a:p>
                  </a:txBody>
                  <a:tcPr/>
                </a:tc>
                <a:tc>
                  <a:txBody>
                    <a:bodyPr/>
                    <a:lstStyle/>
                    <a:p>
                      <a:pPr algn="r"/>
                      <a:r>
                        <a:rPr lang="en-US" sz="1400" dirty="0"/>
                        <a:t>135</a:t>
                      </a:r>
                    </a:p>
                  </a:txBody>
                  <a:tcPr/>
                </a:tc>
                <a:extLst>
                  <a:ext uri="{0D108BD9-81ED-4DB2-BD59-A6C34878D82A}">
                    <a16:rowId xmlns:a16="http://schemas.microsoft.com/office/drawing/2014/main" val="10003"/>
                  </a:ext>
                </a:extLst>
              </a:tr>
              <a:tr h="290287">
                <a:tc>
                  <a:txBody>
                    <a:bodyPr/>
                    <a:lstStyle/>
                    <a:p>
                      <a:r>
                        <a:rPr lang="en-US" sz="1400" dirty="0"/>
                        <a:t>MMAT</a:t>
                      </a:r>
                    </a:p>
                  </a:txBody>
                  <a:tcPr/>
                </a:tc>
                <a:tc>
                  <a:txBody>
                    <a:bodyPr/>
                    <a:lstStyle/>
                    <a:p>
                      <a:pPr algn="r"/>
                      <a:r>
                        <a:rPr lang="en-US" sz="1400" dirty="0"/>
                        <a:t>5</a:t>
                      </a:r>
                    </a:p>
                  </a:txBody>
                  <a:tcPr/>
                </a:tc>
                <a:tc>
                  <a:txBody>
                    <a:bodyPr/>
                    <a:lstStyle/>
                    <a:p>
                      <a:pPr algn="r"/>
                      <a:r>
                        <a:rPr lang="en-US" sz="1400" dirty="0"/>
                        <a:t>4</a:t>
                      </a:r>
                    </a:p>
                  </a:txBody>
                  <a:tcPr/>
                </a:tc>
                <a:tc>
                  <a:txBody>
                    <a:bodyPr/>
                    <a:lstStyle/>
                    <a:p>
                      <a:pPr algn="r"/>
                      <a:endParaRPr lang="en-US" sz="1400" dirty="0"/>
                    </a:p>
                  </a:txBody>
                  <a:tcPr/>
                </a:tc>
                <a:tc>
                  <a:txBody>
                    <a:bodyPr/>
                    <a:lstStyle/>
                    <a:p>
                      <a:pPr algn="r"/>
                      <a:endParaRPr lang="en-US" sz="1400" dirty="0"/>
                    </a:p>
                  </a:txBody>
                  <a:tcPr/>
                </a:tc>
                <a:tc>
                  <a:txBody>
                    <a:bodyPr/>
                    <a:lstStyle/>
                    <a:p>
                      <a:pPr algn="r"/>
                      <a:endParaRPr lang="en-US" sz="1400" dirty="0"/>
                    </a:p>
                  </a:txBody>
                  <a:tcPr/>
                </a:tc>
                <a:tc>
                  <a:txBody>
                    <a:bodyPr/>
                    <a:lstStyle/>
                    <a:p>
                      <a:pPr algn="r"/>
                      <a:r>
                        <a:rPr lang="en-US" sz="1400" dirty="0"/>
                        <a:t>27</a:t>
                      </a:r>
                    </a:p>
                  </a:txBody>
                  <a:tcPr/>
                </a:tc>
                <a:extLst>
                  <a:ext uri="{0D108BD9-81ED-4DB2-BD59-A6C34878D82A}">
                    <a16:rowId xmlns:a16="http://schemas.microsoft.com/office/drawing/2014/main" val="10004"/>
                  </a:ext>
                </a:extLst>
              </a:tr>
              <a:tr h="290287">
                <a:tc>
                  <a:txBody>
                    <a:bodyPr/>
                    <a:lstStyle/>
                    <a:p>
                      <a:r>
                        <a:rPr lang="en-US" sz="1400" dirty="0"/>
                        <a:t>ORDER</a:t>
                      </a:r>
                    </a:p>
                  </a:txBody>
                  <a:tcPr/>
                </a:tc>
                <a:tc>
                  <a:txBody>
                    <a:bodyPr/>
                    <a:lstStyle/>
                    <a:p>
                      <a:pPr algn="r"/>
                      <a:r>
                        <a:rPr lang="en-US" sz="1400" dirty="0"/>
                        <a:t>13</a:t>
                      </a:r>
                    </a:p>
                  </a:txBody>
                  <a:tcPr/>
                </a:tc>
                <a:tc>
                  <a:txBody>
                    <a:bodyPr/>
                    <a:lstStyle/>
                    <a:p>
                      <a:pPr algn="r"/>
                      <a:r>
                        <a:rPr lang="en-US" sz="1400" dirty="0"/>
                        <a:t>12</a:t>
                      </a:r>
                    </a:p>
                  </a:txBody>
                  <a:tcPr/>
                </a:tc>
                <a:tc>
                  <a:txBody>
                    <a:bodyPr/>
                    <a:lstStyle/>
                    <a:p>
                      <a:pPr algn="r"/>
                      <a:endParaRPr lang="en-US" sz="1400" dirty="0"/>
                    </a:p>
                  </a:txBody>
                  <a:tcPr/>
                </a:tc>
                <a:tc>
                  <a:txBody>
                    <a:bodyPr/>
                    <a:lstStyle/>
                    <a:p>
                      <a:pPr algn="r"/>
                      <a:endParaRPr lang="en-US" sz="1400" dirty="0"/>
                    </a:p>
                  </a:txBody>
                  <a:tcPr/>
                </a:tc>
                <a:tc>
                  <a:txBody>
                    <a:bodyPr/>
                    <a:lstStyle/>
                    <a:p>
                      <a:pPr algn="r"/>
                      <a:endParaRPr lang="en-US" sz="1400" dirty="0"/>
                    </a:p>
                  </a:txBody>
                  <a:tcPr/>
                </a:tc>
                <a:tc>
                  <a:txBody>
                    <a:bodyPr/>
                    <a:lstStyle/>
                    <a:p>
                      <a:pPr algn="r"/>
                      <a:r>
                        <a:rPr lang="en-US" sz="1400" dirty="0"/>
                        <a:t>28</a:t>
                      </a:r>
                    </a:p>
                  </a:txBody>
                  <a:tcPr/>
                </a:tc>
                <a:extLst>
                  <a:ext uri="{0D108BD9-81ED-4DB2-BD59-A6C34878D82A}">
                    <a16:rowId xmlns:a16="http://schemas.microsoft.com/office/drawing/2014/main" val="10005"/>
                  </a:ext>
                </a:extLst>
              </a:tr>
              <a:tr h="290287">
                <a:tc>
                  <a:txBody>
                    <a:bodyPr/>
                    <a:lstStyle/>
                    <a:p>
                      <a:r>
                        <a:rPr lang="en-US" sz="1400" dirty="0"/>
                        <a:t>RLS</a:t>
                      </a:r>
                    </a:p>
                  </a:txBody>
                  <a:tcPr/>
                </a:tc>
                <a:tc>
                  <a:txBody>
                    <a:bodyPr/>
                    <a:lstStyle/>
                    <a:p>
                      <a:pPr algn="r"/>
                      <a:r>
                        <a:rPr lang="en-US" sz="1400" dirty="0"/>
                        <a:t>4</a:t>
                      </a:r>
                    </a:p>
                  </a:txBody>
                  <a:tcPr/>
                </a:tc>
                <a:tc>
                  <a:txBody>
                    <a:bodyPr/>
                    <a:lstStyle/>
                    <a:p>
                      <a:pPr algn="r"/>
                      <a:r>
                        <a:rPr lang="en-US" sz="1400" dirty="0"/>
                        <a:t>4</a:t>
                      </a:r>
                    </a:p>
                  </a:txBody>
                  <a:tcPr/>
                </a:tc>
                <a:tc>
                  <a:txBody>
                    <a:bodyPr/>
                    <a:lstStyle/>
                    <a:p>
                      <a:pPr algn="r"/>
                      <a:endParaRPr lang="en-US" sz="1400" dirty="0"/>
                    </a:p>
                  </a:txBody>
                  <a:tcPr/>
                </a:tc>
                <a:tc>
                  <a:txBody>
                    <a:bodyPr/>
                    <a:lstStyle/>
                    <a:p>
                      <a:pPr algn="r"/>
                      <a:endParaRPr lang="en-US" sz="1400" dirty="0"/>
                    </a:p>
                  </a:txBody>
                  <a:tcPr/>
                </a:tc>
                <a:tc>
                  <a:txBody>
                    <a:bodyPr/>
                    <a:lstStyle/>
                    <a:p>
                      <a:pPr algn="r"/>
                      <a:endParaRPr lang="en-US" sz="1400" dirty="0"/>
                    </a:p>
                  </a:txBody>
                  <a:tcPr/>
                </a:tc>
                <a:tc>
                  <a:txBody>
                    <a:bodyPr/>
                    <a:lstStyle/>
                    <a:p>
                      <a:pPr algn="r"/>
                      <a:r>
                        <a:rPr lang="en-US" sz="1400" dirty="0"/>
                        <a:t>1</a:t>
                      </a:r>
                    </a:p>
                  </a:txBody>
                  <a:tcPr/>
                </a:tc>
                <a:extLst>
                  <a:ext uri="{0D108BD9-81ED-4DB2-BD59-A6C34878D82A}">
                    <a16:rowId xmlns:a16="http://schemas.microsoft.com/office/drawing/2014/main" val="10006"/>
                  </a:ext>
                </a:extLst>
              </a:tr>
              <a:tr h="290287">
                <a:tc>
                  <a:txBody>
                    <a:bodyPr/>
                    <a:lstStyle/>
                    <a:p>
                      <a:r>
                        <a:rPr lang="en-US" sz="1400" dirty="0"/>
                        <a:t>ZROTC</a:t>
                      </a:r>
                    </a:p>
                  </a:txBody>
                  <a:tcPr/>
                </a:tc>
                <a:tc>
                  <a:txBody>
                    <a:bodyPr/>
                    <a:lstStyle/>
                    <a:p>
                      <a:pPr algn="r"/>
                      <a:r>
                        <a:rPr lang="en-US" sz="1400" dirty="0"/>
                        <a:t>4</a:t>
                      </a:r>
                    </a:p>
                  </a:txBody>
                  <a:tcPr/>
                </a:tc>
                <a:tc>
                  <a:txBody>
                    <a:bodyPr/>
                    <a:lstStyle/>
                    <a:p>
                      <a:pPr algn="r"/>
                      <a:r>
                        <a:rPr lang="en-US" sz="1400" dirty="0"/>
                        <a:t>4</a:t>
                      </a:r>
                    </a:p>
                  </a:txBody>
                  <a:tcPr/>
                </a:tc>
                <a:tc>
                  <a:txBody>
                    <a:bodyPr/>
                    <a:lstStyle/>
                    <a:p>
                      <a:pPr algn="r"/>
                      <a:endParaRPr lang="en-US" sz="1400" dirty="0"/>
                    </a:p>
                  </a:txBody>
                  <a:tcPr/>
                </a:tc>
                <a:tc>
                  <a:txBody>
                    <a:bodyPr/>
                    <a:lstStyle/>
                    <a:p>
                      <a:pPr algn="r"/>
                      <a:endParaRPr lang="en-US" sz="1400" dirty="0"/>
                    </a:p>
                  </a:txBody>
                  <a:tcPr/>
                </a:tc>
                <a:tc>
                  <a:txBody>
                    <a:bodyPr/>
                    <a:lstStyle/>
                    <a:p>
                      <a:pPr algn="r"/>
                      <a:endParaRPr lang="en-US" sz="1400" dirty="0"/>
                    </a:p>
                  </a:txBody>
                  <a:tcPr/>
                </a:tc>
                <a:tc>
                  <a:txBody>
                    <a:bodyPr/>
                    <a:lstStyle/>
                    <a:p>
                      <a:pPr algn="r"/>
                      <a:r>
                        <a:rPr lang="en-US" sz="1400" dirty="0"/>
                        <a:t>46</a:t>
                      </a:r>
                    </a:p>
                  </a:txBody>
                  <a:tcPr/>
                </a:tc>
                <a:extLst>
                  <a:ext uri="{0D108BD9-81ED-4DB2-BD59-A6C34878D82A}">
                    <a16:rowId xmlns:a16="http://schemas.microsoft.com/office/drawing/2014/main" val="10007"/>
                  </a:ext>
                </a:extLst>
              </a:tr>
              <a:tr h="290287">
                <a:tc>
                  <a:txBody>
                    <a:bodyPr/>
                    <a:lstStyle/>
                    <a:p>
                      <a:r>
                        <a:rPr lang="en-US" sz="1400" dirty="0"/>
                        <a:t>ZBMR</a:t>
                      </a:r>
                    </a:p>
                  </a:txBody>
                  <a:tcPr/>
                </a:tc>
                <a:tc>
                  <a:txBody>
                    <a:bodyPr/>
                    <a:lstStyle/>
                    <a:p>
                      <a:pPr algn="r"/>
                      <a:r>
                        <a:rPr lang="en-US" sz="1400" dirty="0"/>
                        <a:t>5</a:t>
                      </a:r>
                    </a:p>
                  </a:txBody>
                  <a:tcPr/>
                </a:tc>
                <a:tc>
                  <a:txBody>
                    <a:bodyPr/>
                    <a:lstStyle/>
                    <a:p>
                      <a:pPr algn="r"/>
                      <a:r>
                        <a:rPr lang="en-US" sz="1400" dirty="0"/>
                        <a:t>5</a:t>
                      </a:r>
                    </a:p>
                  </a:txBody>
                  <a:tcPr/>
                </a:tc>
                <a:tc>
                  <a:txBody>
                    <a:bodyPr/>
                    <a:lstStyle/>
                    <a:p>
                      <a:pPr algn="r"/>
                      <a:endParaRPr lang="en-US" sz="1400" dirty="0"/>
                    </a:p>
                  </a:txBody>
                  <a:tcPr/>
                </a:tc>
                <a:tc>
                  <a:txBody>
                    <a:bodyPr/>
                    <a:lstStyle/>
                    <a:p>
                      <a:pPr algn="r"/>
                      <a:endParaRPr lang="en-US" sz="1400" dirty="0"/>
                    </a:p>
                  </a:txBody>
                  <a:tcPr/>
                </a:tc>
                <a:tc>
                  <a:txBody>
                    <a:bodyPr/>
                    <a:lstStyle/>
                    <a:p>
                      <a:pPr algn="r"/>
                      <a:endParaRPr lang="en-US" sz="1400" dirty="0"/>
                    </a:p>
                  </a:txBody>
                  <a:tcPr/>
                </a:tc>
                <a:tc>
                  <a:txBody>
                    <a:bodyPr/>
                    <a:lstStyle/>
                    <a:p>
                      <a:pPr algn="r"/>
                      <a:r>
                        <a:rPr lang="en-US" sz="1400" dirty="0"/>
                        <a:t>4</a:t>
                      </a:r>
                    </a:p>
                  </a:txBody>
                  <a:tcPr/>
                </a:tc>
                <a:extLst>
                  <a:ext uri="{0D108BD9-81ED-4DB2-BD59-A6C34878D82A}">
                    <a16:rowId xmlns:a16="http://schemas.microsoft.com/office/drawing/2014/main" val="10008"/>
                  </a:ext>
                </a:extLst>
              </a:tr>
              <a:tr h="290287">
                <a:tc>
                  <a:txBody>
                    <a:bodyPr/>
                    <a:lstStyle/>
                    <a:p>
                      <a:r>
                        <a:rPr lang="en-US" sz="1400" dirty="0"/>
                        <a:t>ZQFPR</a:t>
                      </a:r>
                    </a:p>
                  </a:txBody>
                  <a:tcPr/>
                </a:tc>
                <a:tc>
                  <a:txBody>
                    <a:bodyPr/>
                    <a:lstStyle/>
                    <a:p>
                      <a:pPr algn="r"/>
                      <a:r>
                        <a:rPr lang="en-US" sz="1400" dirty="0"/>
                        <a:t>8</a:t>
                      </a:r>
                    </a:p>
                  </a:txBody>
                  <a:tcPr/>
                </a:tc>
                <a:tc>
                  <a:txBody>
                    <a:bodyPr/>
                    <a:lstStyle/>
                    <a:p>
                      <a:pPr algn="r"/>
                      <a:r>
                        <a:rPr lang="en-US" sz="1400" dirty="0"/>
                        <a:t>8</a:t>
                      </a:r>
                    </a:p>
                  </a:txBody>
                  <a:tcPr/>
                </a:tc>
                <a:tc>
                  <a:txBody>
                    <a:bodyPr/>
                    <a:lstStyle/>
                    <a:p>
                      <a:pPr algn="r"/>
                      <a:endParaRPr lang="en-US" sz="1400" dirty="0"/>
                    </a:p>
                  </a:txBody>
                  <a:tcPr/>
                </a:tc>
                <a:tc>
                  <a:txBody>
                    <a:bodyPr/>
                    <a:lstStyle/>
                    <a:p>
                      <a:pPr algn="r"/>
                      <a:endParaRPr lang="en-US" sz="1400" dirty="0"/>
                    </a:p>
                  </a:txBody>
                  <a:tcPr/>
                </a:tc>
                <a:tc>
                  <a:txBody>
                    <a:bodyPr/>
                    <a:lstStyle/>
                    <a:p>
                      <a:pPr algn="r"/>
                      <a:endParaRPr lang="en-US" sz="1400" dirty="0"/>
                    </a:p>
                  </a:txBody>
                  <a:tcPr/>
                </a:tc>
                <a:tc>
                  <a:txBody>
                    <a:bodyPr/>
                    <a:lstStyle/>
                    <a:p>
                      <a:pPr algn="r"/>
                      <a:r>
                        <a:rPr lang="en-US" sz="1400" dirty="0"/>
                        <a:t>1</a:t>
                      </a:r>
                    </a:p>
                  </a:txBody>
                  <a:tcPr/>
                </a:tc>
                <a:extLst>
                  <a:ext uri="{0D108BD9-81ED-4DB2-BD59-A6C34878D82A}">
                    <a16:rowId xmlns:a16="http://schemas.microsoft.com/office/drawing/2014/main" val="10009"/>
                  </a:ext>
                </a:extLst>
              </a:tr>
              <a:tr h="290287">
                <a:tc>
                  <a:txBody>
                    <a:bodyPr/>
                    <a:lstStyle/>
                    <a:p>
                      <a:r>
                        <a:rPr lang="en-US" sz="1400" dirty="0"/>
                        <a:t>ZFR052</a:t>
                      </a:r>
                    </a:p>
                  </a:txBody>
                  <a:tcPr/>
                </a:tc>
                <a:tc>
                  <a:txBody>
                    <a:bodyPr/>
                    <a:lstStyle/>
                    <a:p>
                      <a:pPr algn="r"/>
                      <a:r>
                        <a:rPr lang="en-US" sz="1400" dirty="0"/>
                        <a:t>4</a:t>
                      </a:r>
                    </a:p>
                  </a:txBody>
                  <a:tcPr/>
                </a:tc>
                <a:tc>
                  <a:txBody>
                    <a:bodyPr/>
                    <a:lstStyle/>
                    <a:p>
                      <a:pPr algn="r"/>
                      <a:r>
                        <a:rPr lang="en-US" sz="1400" dirty="0"/>
                        <a:t>4</a:t>
                      </a:r>
                    </a:p>
                  </a:txBody>
                  <a:tcPr/>
                </a:tc>
                <a:tc>
                  <a:txBody>
                    <a:bodyPr/>
                    <a:lstStyle/>
                    <a:p>
                      <a:pPr algn="r"/>
                      <a:endParaRPr lang="en-US" sz="1400" dirty="0"/>
                    </a:p>
                  </a:txBody>
                  <a:tcPr/>
                </a:tc>
                <a:tc>
                  <a:txBody>
                    <a:bodyPr/>
                    <a:lstStyle/>
                    <a:p>
                      <a:pPr algn="r"/>
                      <a:endParaRPr lang="en-US" sz="1400" dirty="0"/>
                    </a:p>
                  </a:txBody>
                  <a:tcPr/>
                </a:tc>
                <a:tc>
                  <a:txBody>
                    <a:bodyPr/>
                    <a:lstStyle/>
                    <a:p>
                      <a:pPr algn="r"/>
                      <a:endParaRPr lang="en-US" sz="1400" dirty="0"/>
                    </a:p>
                  </a:txBody>
                  <a:tcPr/>
                </a:tc>
                <a:tc>
                  <a:txBody>
                    <a:bodyPr/>
                    <a:lstStyle/>
                    <a:p>
                      <a:pPr algn="r"/>
                      <a:r>
                        <a:rPr lang="en-US" sz="1400" dirty="0"/>
                        <a:t>1</a:t>
                      </a:r>
                    </a:p>
                  </a:txBody>
                  <a:tcPr/>
                </a:tc>
                <a:extLst>
                  <a:ext uri="{0D108BD9-81ED-4DB2-BD59-A6C34878D82A}">
                    <a16:rowId xmlns:a16="http://schemas.microsoft.com/office/drawing/2014/main" val="10010"/>
                  </a:ext>
                </a:extLst>
              </a:tr>
              <a:tr h="290287">
                <a:tc>
                  <a:txBody>
                    <a:bodyPr/>
                    <a:lstStyle/>
                    <a:p>
                      <a:r>
                        <a:rPr lang="en-US" sz="1400" dirty="0"/>
                        <a:t>BABL</a:t>
                      </a:r>
                    </a:p>
                  </a:txBody>
                  <a:tcPr/>
                </a:tc>
                <a:tc>
                  <a:txBody>
                    <a:bodyPr/>
                    <a:lstStyle/>
                    <a:p>
                      <a:pPr algn="r"/>
                      <a:r>
                        <a:rPr lang="en-US" sz="1400" dirty="0"/>
                        <a:t>6</a:t>
                      </a:r>
                    </a:p>
                  </a:txBody>
                  <a:tcPr/>
                </a:tc>
                <a:tc>
                  <a:txBody>
                    <a:bodyPr/>
                    <a:lstStyle/>
                    <a:p>
                      <a:pPr algn="r"/>
                      <a:r>
                        <a:rPr lang="en-US" sz="1400" dirty="0"/>
                        <a:t>6</a:t>
                      </a:r>
                    </a:p>
                  </a:txBody>
                  <a:tcPr/>
                </a:tc>
                <a:tc>
                  <a:txBody>
                    <a:bodyPr/>
                    <a:lstStyle/>
                    <a:p>
                      <a:pPr algn="r"/>
                      <a:endParaRPr lang="en-US" sz="1400" dirty="0"/>
                    </a:p>
                  </a:txBody>
                  <a:tcPr/>
                </a:tc>
                <a:tc>
                  <a:txBody>
                    <a:bodyPr/>
                    <a:lstStyle/>
                    <a:p>
                      <a:pPr algn="r"/>
                      <a:endParaRPr lang="en-US" sz="1400" dirty="0"/>
                    </a:p>
                  </a:txBody>
                  <a:tcPr/>
                </a:tc>
                <a:tc>
                  <a:txBody>
                    <a:bodyPr/>
                    <a:lstStyle/>
                    <a:p>
                      <a:pPr algn="r"/>
                      <a:endParaRPr lang="en-US" sz="1400" dirty="0"/>
                    </a:p>
                  </a:txBody>
                  <a:tcPr/>
                </a:tc>
                <a:tc>
                  <a:txBody>
                    <a:bodyPr/>
                    <a:lstStyle/>
                    <a:p>
                      <a:pPr algn="r"/>
                      <a:r>
                        <a:rPr lang="en-US" sz="1400" dirty="0"/>
                        <a:t>1</a:t>
                      </a:r>
                    </a:p>
                  </a:txBody>
                  <a:tcPr/>
                </a:tc>
                <a:extLst>
                  <a:ext uri="{0D108BD9-81ED-4DB2-BD59-A6C34878D82A}">
                    <a16:rowId xmlns:a16="http://schemas.microsoft.com/office/drawing/2014/main" val="10011"/>
                  </a:ext>
                </a:extLst>
              </a:tr>
              <a:tr h="290287">
                <a:tc>
                  <a:txBody>
                    <a:bodyPr/>
                    <a:lstStyle/>
                    <a:p>
                      <a:r>
                        <a:rPr lang="en-US" sz="1400" dirty="0"/>
                        <a:t>RV54</a:t>
                      </a:r>
                    </a:p>
                  </a:txBody>
                  <a:tcPr/>
                </a:tc>
                <a:tc>
                  <a:txBody>
                    <a:bodyPr/>
                    <a:lstStyle/>
                    <a:p>
                      <a:pPr algn="r"/>
                      <a:r>
                        <a:rPr lang="en-US" sz="1400" dirty="0"/>
                        <a:t>5</a:t>
                      </a:r>
                    </a:p>
                  </a:txBody>
                  <a:tcPr/>
                </a:tc>
                <a:tc>
                  <a:txBody>
                    <a:bodyPr/>
                    <a:lstStyle/>
                    <a:p>
                      <a:pPr algn="r"/>
                      <a:r>
                        <a:rPr lang="en-US" sz="1400" dirty="0"/>
                        <a:t>5</a:t>
                      </a:r>
                    </a:p>
                  </a:txBody>
                  <a:tcPr/>
                </a:tc>
                <a:tc>
                  <a:txBody>
                    <a:bodyPr/>
                    <a:lstStyle/>
                    <a:p>
                      <a:pPr algn="r"/>
                      <a:endParaRPr lang="en-US" sz="1400" dirty="0"/>
                    </a:p>
                  </a:txBody>
                  <a:tcPr/>
                </a:tc>
                <a:tc>
                  <a:txBody>
                    <a:bodyPr/>
                    <a:lstStyle/>
                    <a:p>
                      <a:pPr algn="r"/>
                      <a:endParaRPr lang="en-US" sz="1400" dirty="0"/>
                    </a:p>
                  </a:txBody>
                  <a:tcPr/>
                </a:tc>
                <a:tc>
                  <a:txBody>
                    <a:bodyPr/>
                    <a:lstStyle/>
                    <a:p>
                      <a:pPr algn="r"/>
                      <a:endParaRPr lang="en-US" sz="1400" dirty="0"/>
                    </a:p>
                  </a:txBody>
                  <a:tcPr/>
                </a:tc>
                <a:tc>
                  <a:txBody>
                    <a:bodyPr/>
                    <a:lstStyle/>
                    <a:p>
                      <a:pPr algn="r"/>
                      <a:r>
                        <a:rPr lang="en-US" sz="1400" dirty="0"/>
                        <a:t>1</a:t>
                      </a:r>
                    </a:p>
                  </a:txBody>
                  <a:tcPr/>
                </a:tc>
                <a:extLst>
                  <a:ext uri="{0D108BD9-81ED-4DB2-BD59-A6C34878D82A}">
                    <a16:rowId xmlns:a16="http://schemas.microsoft.com/office/drawing/2014/main" val="10012"/>
                  </a:ext>
                </a:extLst>
              </a:tr>
              <a:tr h="290287">
                <a:tc>
                  <a:txBody>
                    <a:bodyPr/>
                    <a:lstStyle/>
                    <a:p>
                      <a:r>
                        <a:rPr lang="en-US" sz="1400" dirty="0"/>
                        <a:t>SUTAX</a:t>
                      </a:r>
                    </a:p>
                  </a:txBody>
                  <a:tcPr/>
                </a:tc>
                <a:tc>
                  <a:txBody>
                    <a:bodyPr/>
                    <a:lstStyle/>
                    <a:p>
                      <a:pPr algn="r"/>
                      <a:r>
                        <a:rPr lang="en-US" sz="1400" dirty="0"/>
                        <a:t>12</a:t>
                      </a:r>
                    </a:p>
                  </a:txBody>
                  <a:tcPr/>
                </a:tc>
                <a:tc>
                  <a:txBody>
                    <a:bodyPr/>
                    <a:lstStyle/>
                    <a:p>
                      <a:pPr algn="r"/>
                      <a:r>
                        <a:rPr lang="en-US" sz="1400" dirty="0"/>
                        <a:t>12</a:t>
                      </a:r>
                    </a:p>
                  </a:txBody>
                  <a:tcPr/>
                </a:tc>
                <a:tc>
                  <a:txBody>
                    <a:bodyPr/>
                    <a:lstStyle/>
                    <a:p>
                      <a:pPr algn="r"/>
                      <a:endParaRPr lang="en-US" sz="1400" dirty="0"/>
                    </a:p>
                  </a:txBody>
                  <a:tcPr/>
                </a:tc>
                <a:tc>
                  <a:txBody>
                    <a:bodyPr/>
                    <a:lstStyle/>
                    <a:p>
                      <a:pPr algn="r"/>
                      <a:endParaRPr lang="en-US" sz="1400" dirty="0"/>
                    </a:p>
                  </a:txBody>
                  <a:tcPr/>
                </a:tc>
                <a:tc>
                  <a:txBody>
                    <a:bodyPr/>
                    <a:lstStyle/>
                    <a:p>
                      <a:pPr algn="r"/>
                      <a:endParaRPr lang="en-US" sz="1400" dirty="0"/>
                    </a:p>
                  </a:txBody>
                  <a:tcPr/>
                </a:tc>
                <a:tc>
                  <a:txBody>
                    <a:bodyPr/>
                    <a:lstStyle/>
                    <a:p>
                      <a:pPr algn="r"/>
                      <a:r>
                        <a:rPr lang="en-US" sz="1400" dirty="0"/>
                        <a:t>2</a:t>
                      </a:r>
                    </a:p>
                  </a:txBody>
                  <a:tcPr/>
                </a:tc>
                <a:extLst>
                  <a:ext uri="{0D108BD9-81ED-4DB2-BD59-A6C34878D82A}">
                    <a16:rowId xmlns:a16="http://schemas.microsoft.com/office/drawing/2014/main" val="10013"/>
                  </a:ext>
                </a:extLst>
              </a:tr>
            </a:tbl>
          </a:graphicData>
        </a:graphic>
      </p:graphicFrame>
      <p:sp>
        <p:nvSpPr>
          <p:cNvPr id="38" name="TextBox 37"/>
          <p:cNvSpPr txBox="1"/>
          <p:nvPr/>
        </p:nvSpPr>
        <p:spPr>
          <a:xfrm>
            <a:off x="9267454" y="4873824"/>
            <a:ext cx="277640" cy="307777"/>
          </a:xfrm>
          <a:prstGeom prst="rect">
            <a:avLst/>
          </a:prstGeom>
          <a:noFill/>
        </p:spPr>
        <p:txBody>
          <a:bodyPr wrap="none" rtlCol="0">
            <a:spAutoFit/>
          </a:bodyPr>
          <a:lstStyle/>
          <a:p>
            <a:r>
              <a:rPr lang="en-US" sz="1400" dirty="0">
                <a:solidFill>
                  <a:prstClr val="black"/>
                </a:solidFill>
                <a:latin typeface="msam10"/>
              </a:rPr>
              <a:t>X</a:t>
            </a:r>
          </a:p>
        </p:txBody>
      </p:sp>
      <p:sp>
        <p:nvSpPr>
          <p:cNvPr id="39" name="TextBox 38"/>
          <p:cNvSpPr txBox="1"/>
          <p:nvPr/>
        </p:nvSpPr>
        <p:spPr>
          <a:xfrm>
            <a:off x="7772400" y="3962401"/>
            <a:ext cx="277640" cy="307777"/>
          </a:xfrm>
          <a:prstGeom prst="rect">
            <a:avLst/>
          </a:prstGeom>
          <a:noFill/>
        </p:spPr>
        <p:txBody>
          <a:bodyPr wrap="none" rtlCol="0">
            <a:spAutoFit/>
          </a:bodyPr>
          <a:lstStyle/>
          <a:p>
            <a:r>
              <a:rPr lang="en-US" sz="1400" dirty="0">
                <a:solidFill>
                  <a:prstClr val="black"/>
                </a:solidFill>
                <a:latin typeface="msam10"/>
              </a:rPr>
              <a:t>X</a:t>
            </a:r>
          </a:p>
        </p:txBody>
      </p:sp>
      <p:sp>
        <p:nvSpPr>
          <p:cNvPr id="40" name="TextBox 39"/>
          <p:cNvSpPr txBox="1"/>
          <p:nvPr/>
        </p:nvSpPr>
        <p:spPr>
          <a:xfrm>
            <a:off x="7772400" y="4343401"/>
            <a:ext cx="277640" cy="307777"/>
          </a:xfrm>
          <a:prstGeom prst="rect">
            <a:avLst/>
          </a:prstGeom>
          <a:noFill/>
        </p:spPr>
        <p:txBody>
          <a:bodyPr wrap="none" rtlCol="0">
            <a:spAutoFit/>
          </a:bodyPr>
          <a:lstStyle/>
          <a:p>
            <a:r>
              <a:rPr lang="en-US" sz="1400" dirty="0">
                <a:solidFill>
                  <a:prstClr val="black"/>
                </a:solidFill>
                <a:latin typeface="msam10"/>
              </a:rPr>
              <a:t>X</a:t>
            </a:r>
          </a:p>
        </p:txBody>
      </p:sp>
      <p:sp>
        <p:nvSpPr>
          <p:cNvPr id="41" name="TextBox 40"/>
          <p:cNvSpPr txBox="1"/>
          <p:nvPr/>
        </p:nvSpPr>
        <p:spPr>
          <a:xfrm>
            <a:off x="7772400" y="4648201"/>
            <a:ext cx="277640" cy="307777"/>
          </a:xfrm>
          <a:prstGeom prst="rect">
            <a:avLst/>
          </a:prstGeom>
          <a:noFill/>
        </p:spPr>
        <p:txBody>
          <a:bodyPr wrap="none" rtlCol="0">
            <a:spAutoFit/>
          </a:bodyPr>
          <a:lstStyle/>
          <a:p>
            <a:r>
              <a:rPr lang="en-US" sz="1400" dirty="0">
                <a:solidFill>
                  <a:prstClr val="black"/>
                </a:solidFill>
                <a:latin typeface="msam10"/>
              </a:rPr>
              <a:t>X</a:t>
            </a:r>
          </a:p>
        </p:txBody>
      </p:sp>
      <p:sp>
        <p:nvSpPr>
          <p:cNvPr id="42" name="TextBox 41"/>
          <p:cNvSpPr txBox="1"/>
          <p:nvPr/>
        </p:nvSpPr>
        <p:spPr>
          <a:xfrm>
            <a:off x="8534400" y="4035624"/>
            <a:ext cx="277640" cy="307777"/>
          </a:xfrm>
          <a:prstGeom prst="rect">
            <a:avLst/>
          </a:prstGeom>
          <a:noFill/>
        </p:spPr>
        <p:txBody>
          <a:bodyPr wrap="none" rtlCol="0">
            <a:spAutoFit/>
          </a:bodyPr>
          <a:lstStyle/>
          <a:p>
            <a:r>
              <a:rPr lang="en-US" sz="1400" dirty="0">
                <a:solidFill>
                  <a:prstClr val="black"/>
                </a:solidFill>
                <a:latin typeface="msam10"/>
              </a:rPr>
              <a:t>X</a:t>
            </a:r>
          </a:p>
        </p:txBody>
      </p:sp>
      <p:sp>
        <p:nvSpPr>
          <p:cNvPr id="43" name="TextBox 42"/>
          <p:cNvSpPr txBox="1"/>
          <p:nvPr/>
        </p:nvSpPr>
        <p:spPr>
          <a:xfrm>
            <a:off x="8534400" y="4645224"/>
            <a:ext cx="333746" cy="319445"/>
          </a:xfrm>
          <a:prstGeom prst="rect">
            <a:avLst/>
          </a:prstGeom>
          <a:noFill/>
        </p:spPr>
        <p:txBody>
          <a:bodyPr wrap="square" rtlCol="0">
            <a:spAutoFit/>
          </a:bodyPr>
          <a:lstStyle/>
          <a:p>
            <a:r>
              <a:rPr lang="en-US" sz="1400" dirty="0">
                <a:solidFill>
                  <a:prstClr val="black"/>
                </a:solidFill>
                <a:latin typeface="msam10"/>
              </a:rPr>
              <a:t>X</a:t>
            </a:r>
          </a:p>
        </p:txBody>
      </p:sp>
      <p:sp>
        <p:nvSpPr>
          <p:cNvPr id="44" name="TextBox 43"/>
          <p:cNvSpPr txBox="1"/>
          <p:nvPr/>
        </p:nvSpPr>
        <p:spPr>
          <a:xfrm>
            <a:off x="9267454" y="5178624"/>
            <a:ext cx="277640" cy="307777"/>
          </a:xfrm>
          <a:prstGeom prst="rect">
            <a:avLst/>
          </a:prstGeom>
          <a:noFill/>
        </p:spPr>
        <p:txBody>
          <a:bodyPr wrap="none" rtlCol="0">
            <a:spAutoFit/>
          </a:bodyPr>
          <a:lstStyle/>
          <a:p>
            <a:r>
              <a:rPr lang="en-US" sz="1400" dirty="0">
                <a:solidFill>
                  <a:prstClr val="black"/>
                </a:solidFill>
                <a:latin typeface="msam10"/>
              </a:rPr>
              <a:t>X</a:t>
            </a:r>
          </a:p>
        </p:txBody>
      </p:sp>
      <p:sp>
        <p:nvSpPr>
          <p:cNvPr id="45" name="TextBox 44"/>
          <p:cNvSpPr txBox="1"/>
          <p:nvPr/>
        </p:nvSpPr>
        <p:spPr>
          <a:xfrm>
            <a:off x="9267454" y="5483424"/>
            <a:ext cx="277640" cy="307777"/>
          </a:xfrm>
          <a:prstGeom prst="rect">
            <a:avLst/>
          </a:prstGeom>
          <a:noFill/>
        </p:spPr>
        <p:txBody>
          <a:bodyPr wrap="none" rtlCol="0">
            <a:spAutoFit/>
          </a:bodyPr>
          <a:lstStyle/>
          <a:p>
            <a:r>
              <a:rPr lang="en-US" sz="1400" dirty="0">
                <a:solidFill>
                  <a:prstClr val="black"/>
                </a:solidFill>
                <a:latin typeface="msam10"/>
              </a:rPr>
              <a:t>X</a:t>
            </a:r>
          </a:p>
        </p:txBody>
      </p:sp>
      <p:sp>
        <p:nvSpPr>
          <p:cNvPr id="46" name="TextBox 45"/>
          <p:cNvSpPr txBox="1"/>
          <p:nvPr/>
        </p:nvSpPr>
        <p:spPr>
          <a:xfrm>
            <a:off x="9267454" y="5788224"/>
            <a:ext cx="277640" cy="307777"/>
          </a:xfrm>
          <a:prstGeom prst="rect">
            <a:avLst/>
          </a:prstGeom>
          <a:noFill/>
        </p:spPr>
        <p:txBody>
          <a:bodyPr wrap="none" rtlCol="0">
            <a:spAutoFit/>
          </a:bodyPr>
          <a:lstStyle/>
          <a:p>
            <a:r>
              <a:rPr lang="en-US" sz="1400" dirty="0">
                <a:solidFill>
                  <a:prstClr val="black"/>
                </a:solidFill>
                <a:latin typeface="msam10"/>
              </a:rPr>
              <a:t>X</a:t>
            </a:r>
          </a:p>
        </p:txBody>
      </p:sp>
    </p:spTree>
    <p:extLst>
      <p:ext uri="{BB962C8B-B14F-4D97-AF65-F5344CB8AC3E}">
        <p14:creationId xmlns:p14="http://schemas.microsoft.com/office/powerpoint/2010/main" val="17280437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5863C23-6CAC-4EBC-A32A-C93E56CDEDCC}"/>
              </a:ext>
            </a:extLst>
          </p:cNvPr>
          <p:cNvSpPr txBox="1"/>
          <p:nvPr/>
        </p:nvSpPr>
        <p:spPr>
          <a:xfrm>
            <a:off x="1976845" y="2447109"/>
            <a:ext cx="7181710" cy="830997"/>
          </a:xfrm>
          <a:prstGeom prst="rect">
            <a:avLst/>
          </a:prstGeom>
          <a:noFill/>
        </p:spPr>
        <p:txBody>
          <a:bodyPr wrap="none" rtlCol="0">
            <a:spAutoFit/>
          </a:bodyPr>
          <a:lstStyle/>
          <a:p>
            <a:r>
              <a:rPr lang="en-US" sz="4800" dirty="0"/>
              <a:t>Automated Program Repair</a:t>
            </a:r>
          </a:p>
        </p:txBody>
      </p:sp>
    </p:spTree>
    <p:extLst>
      <p:ext uri="{BB962C8B-B14F-4D97-AF65-F5344CB8AC3E}">
        <p14:creationId xmlns:p14="http://schemas.microsoft.com/office/powerpoint/2010/main" val="33956662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Program Repair Overview</a:t>
            </a:r>
          </a:p>
        </p:txBody>
      </p:sp>
      <p:sp>
        <p:nvSpPr>
          <p:cNvPr id="3" name="Content Placeholder 2"/>
          <p:cNvSpPr>
            <a:spLocks noGrp="1"/>
          </p:cNvSpPr>
          <p:nvPr>
            <p:ph idx="1"/>
          </p:nvPr>
        </p:nvSpPr>
        <p:spPr>
          <a:xfrm>
            <a:off x="1981200" y="1310640"/>
            <a:ext cx="8229600" cy="5045711"/>
          </a:xfrm>
        </p:spPr>
        <p:txBody>
          <a:bodyPr>
            <a:normAutofit/>
          </a:bodyPr>
          <a:lstStyle/>
          <a:p>
            <a:r>
              <a:rPr lang="en-US" dirty="0"/>
              <a:t>Debugging faults in database-centric applications is very tedious</a:t>
            </a:r>
          </a:p>
          <a:p>
            <a:pPr>
              <a:buNone/>
            </a:pPr>
            <a:endParaRPr lang="en-US" dirty="0"/>
          </a:p>
          <a:p>
            <a:r>
              <a:rPr lang="en-US" dirty="0"/>
              <a:t>We present an approach to </a:t>
            </a:r>
            <a:r>
              <a:rPr lang="en-US" dirty="0">
                <a:solidFill>
                  <a:srgbClr val="00B0F0"/>
                </a:solidFill>
              </a:rPr>
              <a:t>correct bugs in selection conditions</a:t>
            </a:r>
            <a:r>
              <a:rPr lang="en-US" dirty="0"/>
              <a:t> of database statements (</a:t>
            </a:r>
            <a:r>
              <a:rPr lang="en-US" dirty="0">
                <a:solidFill>
                  <a:srgbClr val="00B0F0"/>
                </a:solidFill>
              </a:rPr>
              <a:t>Selection Bugs</a:t>
            </a:r>
            <a:r>
              <a:rPr lang="en-US" dirty="0"/>
              <a:t>)</a:t>
            </a:r>
          </a:p>
          <a:p>
            <a:pPr lvl="1"/>
            <a:r>
              <a:rPr lang="en-US" dirty="0"/>
              <a:t>Where clause of DB statements in </a:t>
            </a:r>
            <a:r>
              <a:rPr lang="en-US" dirty="0">
                <a:solidFill>
                  <a:srgbClr val="00B0F0"/>
                </a:solidFill>
              </a:rPr>
              <a:t>ABAP</a:t>
            </a:r>
            <a:r>
              <a:rPr lang="en-US" dirty="0"/>
              <a:t> (SAP) programs</a:t>
            </a:r>
          </a:p>
          <a:p>
            <a:pPr lvl="1">
              <a:buNone/>
            </a:pPr>
            <a:endParaRPr lang="en-US" dirty="0"/>
          </a:p>
          <a:p>
            <a:pPr lvl="1"/>
            <a:r>
              <a:rPr lang="en-US" dirty="0"/>
              <a:t>Key novelty is to use information latent in the </a:t>
            </a:r>
            <a:r>
              <a:rPr lang="en-US" dirty="0">
                <a:solidFill>
                  <a:srgbClr val="00B0F0"/>
                </a:solidFill>
              </a:rPr>
              <a:t>data distribution to efficiently generate a correct repair</a:t>
            </a:r>
          </a:p>
          <a:p>
            <a:pPr lvl="1">
              <a:buNone/>
            </a:pPr>
            <a:endParaRPr lang="en-US" dirty="0">
              <a:solidFill>
                <a:srgbClr val="00B0F0"/>
              </a:solidFill>
            </a:endParaRPr>
          </a:p>
          <a:p>
            <a:pPr lvl="1"/>
            <a:r>
              <a:rPr lang="en-US" dirty="0"/>
              <a:t>First combination of </a:t>
            </a:r>
            <a:r>
              <a:rPr lang="en-US" dirty="0">
                <a:solidFill>
                  <a:srgbClr val="00B0F0"/>
                </a:solidFill>
              </a:rPr>
              <a:t>semi-supervised learning (SVM) and combinatorial search (SAT) </a:t>
            </a:r>
            <a:r>
              <a:rPr lang="en-US" dirty="0"/>
              <a:t>for repair</a:t>
            </a:r>
          </a:p>
        </p:txBody>
      </p:sp>
      <p:sp>
        <p:nvSpPr>
          <p:cNvPr id="5" name="Slide Number Placeholder 4"/>
          <p:cNvSpPr>
            <a:spLocks noGrp="1"/>
          </p:cNvSpPr>
          <p:nvPr>
            <p:ph type="sldNum" sz="quarter" idx="12"/>
          </p:nvPr>
        </p:nvSpPr>
        <p:spPr/>
        <p:txBody>
          <a:bodyPr/>
          <a:lstStyle/>
          <a:p>
            <a:fld id="{FB514ECD-3CC7-0C4D-BF73-05ECAD6DEBA0}" type="slidenum">
              <a:rPr lang="en-US" smtClean="0"/>
              <a:pPr/>
              <a:t>56</a:t>
            </a:fld>
            <a:endParaRPr lang="en-US"/>
          </a:p>
        </p:txBody>
      </p:sp>
    </p:spTree>
    <p:extLst>
      <p:ext uri="{BB962C8B-B14F-4D97-AF65-F5344CB8AC3E}">
        <p14:creationId xmlns:p14="http://schemas.microsoft.com/office/powerpoint/2010/main" val="3211067989"/>
      </p:ext>
    </p:extLst>
  </p:cSld>
  <p:clrMapOvr>
    <a:masterClrMapping/>
  </p:clrMapOvr>
  <mc:AlternateContent xmlns:mc="http://schemas.openxmlformats.org/markup-compatibility/2006" xmlns:p14="http://schemas.microsoft.com/office/powerpoint/2010/main">
    <mc:Choice Requires="p14">
      <p:transition spd="slow" p14:dur="2000" advTm="71218"/>
    </mc:Choice>
    <mc:Fallback xmlns="">
      <p:transition spd="slow" advTm="71218"/>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1067949"/>
            <a:ext cx="8229600" cy="3866400"/>
          </a:xfrm>
        </p:spPr>
        <p:txBody>
          <a:bodyPr>
            <a:normAutofit fontScale="77500" lnSpcReduction="20000"/>
          </a:bodyPr>
          <a:lstStyle/>
          <a:p>
            <a:pPr marL="0" indent="0">
              <a:buNone/>
            </a:pPr>
            <a:endParaRPr lang="en-US" sz="1600" dirty="0">
              <a:latin typeface="Monaco"/>
              <a:cs typeface="Monaco"/>
            </a:endParaRPr>
          </a:p>
          <a:p>
            <a:pPr marL="0" indent="0">
              <a:buNone/>
            </a:pPr>
            <a:r>
              <a:rPr lang="en-US" sz="1600" dirty="0">
                <a:solidFill>
                  <a:srgbClr val="00B050"/>
                </a:solidFill>
                <a:latin typeface="Monaco"/>
                <a:cs typeface="Monaco"/>
              </a:rPr>
              <a:t>SELECT Customer Price Year from </a:t>
            </a:r>
            <a:r>
              <a:rPr lang="en-US" sz="1600" dirty="0" err="1">
                <a:solidFill>
                  <a:srgbClr val="00B050"/>
                </a:solidFill>
                <a:latin typeface="Monaco"/>
                <a:cs typeface="Monaco"/>
              </a:rPr>
              <a:t>OrderTab</a:t>
            </a:r>
            <a:r>
              <a:rPr lang="en-US" sz="1600" dirty="0">
                <a:solidFill>
                  <a:srgbClr val="00B050"/>
                </a:solidFill>
                <a:latin typeface="Monaco"/>
                <a:cs typeface="Monaco"/>
              </a:rPr>
              <a:t> INTO </a:t>
            </a:r>
            <a:r>
              <a:rPr lang="en-US" sz="1600" dirty="0" err="1">
                <a:solidFill>
                  <a:srgbClr val="00B050"/>
                </a:solidFill>
                <a:latin typeface="Monaco"/>
                <a:cs typeface="Monaco"/>
              </a:rPr>
              <a:t>itab</a:t>
            </a:r>
            <a:endParaRPr lang="en-US" sz="1600" dirty="0">
              <a:solidFill>
                <a:srgbClr val="00B050"/>
              </a:solidFill>
              <a:latin typeface="Monaco"/>
              <a:cs typeface="Monaco"/>
            </a:endParaRPr>
          </a:p>
          <a:p>
            <a:pPr marL="0" indent="0">
              <a:buNone/>
            </a:pPr>
            <a:r>
              <a:rPr lang="en-US" sz="1600" dirty="0">
                <a:solidFill>
                  <a:srgbClr val="00B050"/>
                </a:solidFill>
                <a:latin typeface="Monaco"/>
                <a:cs typeface="Monaco"/>
              </a:rPr>
              <a:t>SORT </a:t>
            </a:r>
            <a:r>
              <a:rPr lang="en-US" sz="1600" dirty="0" err="1">
                <a:solidFill>
                  <a:srgbClr val="00B050"/>
                </a:solidFill>
                <a:latin typeface="Monaco"/>
                <a:cs typeface="Monaco"/>
              </a:rPr>
              <a:t>itab</a:t>
            </a:r>
            <a:r>
              <a:rPr lang="en-US" sz="1600" dirty="0">
                <a:solidFill>
                  <a:srgbClr val="00B050"/>
                </a:solidFill>
                <a:latin typeface="Monaco"/>
                <a:cs typeface="Monaco"/>
              </a:rPr>
              <a:t> by Customer</a:t>
            </a:r>
          </a:p>
          <a:p>
            <a:pPr marL="0" indent="0">
              <a:buNone/>
            </a:pPr>
            <a:r>
              <a:rPr lang="en-US" sz="1600" dirty="0">
                <a:solidFill>
                  <a:srgbClr val="00B050"/>
                </a:solidFill>
                <a:latin typeface="Monaco"/>
                <a:cs typeface="Monaco"/>
              </a:rPr>
              <a:t>DEL from </a:t>
            </a:r>
            <a:r>
              <a:rPr lang="en-US" sz="1600" dirty="0" err="1">
                <a:solidFill>
                  <a:srgbClr val="00B050"/>
                </a:solidFill>
                <a:latin typeface="Monaco"/>
                <a:cs typeface="Monaco"/>
              </a:rPr>
              <a:t>itab</a:t>
            </a:r>
            <a:r>
              <a:rPr lang="en-US" sz="1600" dirty="0">
                <a:solidFill>
                  <a:srgbClr val="00B050"/>
                </a:solidFill>
                <a:latin typeface="Monaco"/>
                <a:cs typeface="Monaco"/>
              </a:rPr>
              <a:t> where Year &lt;= 2009 and Price &gt; 5</a:t>
            </a:r>
          </a:p>
          <a:p>
            <a:pPr marL="0" indent="0">
              <a:buNone/>
            </a:pPr>
            <a:r>
              <a:rPr lang="en-US" sz="1600" dirty="0">
                <a:solidFill>
                  <a:schemeClr val="accent6">
                    <a:lumMod val="50000"/>
                  </a:schemeClr>
                </a:solidFill>
                <a:latin typeface="Monaco"/>
                <a:cs typeface="Monaco"/>
              </a:rPr>
              <a:t>LOOP AT </a:t>
            </a:r>
            <a:r>
              <a:rPr lang="en-US" sz="1600" dirty="0" err="1">
                <a:solidFill>
                  <a:schemeClr val="accent6">
                    <a:lumMod val="50000"/>
                  </a:schemeClr>
                </a:solidFill>
                <a:latin typeface="Monaco"/>
                <a:cs typeface="Monaco"/>
              </a:rPr>
              <a:t>itab</a:t>
            </a:r>
            <a:r>
              <a:rPr lang="en-US" sz="1600" dirty="0">
                <a:solidFill>
                  <a:schemeClr val="accent6">
                    <a:lumMod val="50000"/>
                  </a:schemeClr>
                </a:solidFill>
                <a:latin typeface="Monaco"/>
                <a:cs typeface="Monaco"/>
              </a:rPr>
              <a:t> INTO </a:t>
            </a:r>
            <a:r>
              <a:rPr lang="en-US" sz="1600" dirty="0" err="1">
                <a:solidFill>
                  <a:schemeClr val="accent6">
                    <a:lumMod val="50000"/>
                  </a:schemeClr>
                </a:solidFill>
                <a:latin typeface="Monaco"/>
                <a:cs typeface="Monaco"/>
              </a:rPr>
              <a:t>wa</a:t>
            </a:r>
            <a:endParaRPr lang="en-US" sz="1600" dirty="0">
              <a:solidFill>
                <a:schemeClr val="accent6">
                  <a:lumMod val="50000"/>
                </a:schemeClr>
              </a:solidFill>
              <a:latin typeface="Monaco"/>
              <a:cs typeface="Monaco"/>
            </a:endParaRPr>
          </a:p>
          <a:p>
            <a:pPr marL="0" indent="0">
              <a:buNone/>
            </a:pPr>
            <a:r>
              <a:rPr lang="en-US" sz="1600" dirty="0">
                <a:solidFill>
                  <a:schemeClr val="accent6">
                    <a:lumMod val="50000"/>
                  </a:schemeClr>
                </a:solidFill>
                <a:latin typeface="Monaco"/>
                <a:cs typeface="Monaco"/>
              </a:rPr>
              <a:t>   AT NEW Customer</a:t>
            </a:r>
          </a:p>
          <a:p>
            <a:pPr marL="0" indent="0">
              <a:buNone/>
            </a:pPr>
            <a:r>
              <a:rPr lang="en-US" sz="1600" dirty="0">
                <a:solidFill>
                  <a:schemeClr val="accent6">
                    <a:lumMod val="50000"/>
                  </a:schemeClr>
                </a:solidFill>
                <a:latin typeface="Monaco"/>
                <a:cs typeface="Monaco"/>
              </a:rPr>
              <a:t>      amount = 0</a:t>
            </a:r>
          </a:p>
          <a:p>
            <a:pPr marL="0" indent="0">
              <a:buNone/>
            </a:pPr>
            <a:r>
              <a:rPr lang="en-US" sz="1600" dirty="0">
                <a:solidFill>
                  <a:schemeClr val="accent6">
                    <a:lumMod val="50000"/>
                  </a:schemeClr>
                </a:solidFill>
                <a:latin typeface="Monaco"/>
                <a:cs typeface="Monaco"/>
              </a:rPr>
              <a:t>   ENDAT</a:t>
            </a:r>
          </a:p>
          <a:p>
            <a:pPr marL="0" indent="0">
              <a:buNone/>
            </a:pPr>
            <a:r>
              <a:rPr lang="en-US" sz="1600" dirty="0">
                <a:solidFill>
                  <a:schemeClr val="accent6">
                    <a:lumMod val="50000"/>
                  </a:schemeClr>
                </a:solidFill>
                <a:latin typeface="Monaco"/>
                <a:cs typeface="Monaco"/>
              </a:rPr>
              <a:t>   amount = amount + </a:t>
            </a:r>
            <a:r>
              <a:rPr lang="en-US" sz="1600" dirty="0" err="1">
                <a:solidFill>
                  <a:schemeClr val="accent6">
                    <a:lumMod val="50000"/>
                  </a:schemeClr>
                </a:solidFill>
                <a:latin typeface="Monaco"/>
                <a:cs typeface="Monaco"/>
              </a:rPr>
              <a:t>wa.price</a:t>
            </a:r>
            <a:endParaRPr lang="en-US" sz="1600" dirty="0">
              <a:solidFill>
                <a:schemeClr val="accent6">
                  <a:lumMod val="50000"/>
                </a:schemeClr>
              </a:solidFill>
              <a:latin typeface="Monaco"/>
              <a:cs typeface="Monaco"/>
            </a:endParaRPr>
          </a:p>
          <a:p>
            <a:pPr marL="0" indent="0">
              <a:buNone/>
            </a:pPr>
            <a:r>
              <a:rPr lang="en-US" sz="1600" dirty="0">
                <a:solidFill>
                  <a:schemeClr val="accent6">
                    <a:lumMod val="50000"/>
                  </a:schemeClr>
                </a:solidFill>
                <a:latin typeface="Monaco"/>
                <a:cs typeface="Monaco"/>
              </a:rPr>
              <a:t>   AT END Customer</a:t>
            </a:r>
          </a:p>
          <a:p>
            <a:pPr marL="0" indent="0">
              <a:buNone/>
            </a:pPr>
            <a:r>
              <a:rPr lang="en-US" sz="1600" dirty="0">
                <a:latin typeface="Monaco"/>
                <a:cs typeface="Monaco"/>
              </a:rPr>
              <a:t>       </a:t>
            </a:r>
            <a:r>
              <a:rPr lang="en-US" sz="1600" dirty="0">
                <a:solidFill>
                  <a:srgbClr val="00B050"/>
                </a:solidFill>
                <a:latin typeface="Monaco"/>
                <a:cs typeface="Monaco"/>
              </a:rPr>
              <a:t>WRITE </a:t>
            </a:r>
            <a:r>
              <a:rPr lang="en-US" sz="1600" dirty="0" err="1">
                <a:solidFill>
                  <a:srgbClr val="00B050"/>
                </a:solidFill>
                <a:latin typeface="Monaco"/>
                <a:cs typeface="Monaco"/>
              </a:rPr>
              <a:t>wa.Customer</a:t>
            </a:r>
            <a:r>
              <a:rPr lang="en-US" sz="1600" dirty="0">
                <a:solidFill>
                  <a:srgbClr val="00B050"/>
                </a:solidFill>
                <a:latin typeface="Monaco"/>
                <a:cs typeface="Monaco"/>
              </a:rPr>
              <a:t> amount</a:t>
            </a:r>
          </a:p>
          <a:p>
            <a:pPr marL="0" indent="0">
              <a:buNone/>
            </a:pPr>
            <a:r>
              <a:rPr lang="en-US" sz="1600" dirty="0">
                <a:latin typeface="Monaco"/>
                <a:cs typeface="Monaco"/>
              </a:rPr>
              <a:t>   </a:t>
            </a:r>
            <a:r>
              <a:rPr lang="en-US" sz="1600" dirty="0">
                <a:solidFill>
                  <a:schemeClr val="accent6">
                    <a:lumMod val="50000"/>
                  </a:schemeClr>
                </a:solidFill>
                <a:latin typeface="Monaco"/>
                <a:cs typeface="Monaco"/>
              </a:rPr>
              <a:t>ENDAT</a:t>
            </a:r>
          </a:p>
          <a:p>
            <a:pPr marL="0" indent="0">
              <a:buNone/>
            </a:pPr>
            <a:r>
              <a:rPr lang="en-US" sz="1600" dirty="0">
                <a:solidFill>
                  <a:schemeClr val="accent6">
                    <a:lumMod val="50000"/>
                  </a:schemeClr>
                </a:solidFill>
                <a:latin typeface="Monaco"/>
                <a:cs typeface="Monaco"/>
              </a:rPr>
              <a:t>ENDLOOP</a:t>
            </a:r>
          </a:p>
        </p:txBody>
      </p:sp>
      <p:graphicFrame>
        <p:nvGraphicFramePr>
          <p:cNvPr id="6" name="Table 5"/>
          <p:cNvGraphicFramePr>
            <a:graphicFrameLocks noGrp="1"/>
          </p:cNvGraphicFramePr>
          <p:nvPr>
            <p:extLst/>
          </p:nvPr>
        </p:nvGraphicFramePr>
        <p:xfrm>
          <a:off x="6763749" y="2380959"/>
          <a:ext cx="2808273" cy="3962400"/>
        </p:xfrm>
        <a:graphic>
          <a:graphicData uri="http://schemas.openxmlformats.org/drawingml/2006/table">
            <a:tbl>
              <a:tblPr firstRow="1" bandRow="1">
                <a:tableStyleId>{0660B408-B3CF-4A94-85FC-2B1E0A45F4A2}</a:tableStyleId>
              </a:tblPr>
              <a:tblGrid>
                <a:gridCol w="936091">
                  <a:extLst>
                    <a:ext uri="{9D8B030D-6E8A-4147-A177-3AD203B41FA5}">
                      <a16:colId xmlns:a16="http://schemas.microsoft.com/office/drawing/2014/main" val="20000"/>
                    </a:ext>
                  </a:extLst>
                </a:gridCol>
                <a:gridCol w="936091">
                  <a:extLst>
                    <a:ext uri="{9D8B030D-6E8A-4147-A177-3AD203B41FA5}">
                      <a16:colId xmlns:a16="http://schemas.microsoft.com/office/drawing/2014/main" val="20001"/>
                    </a:ext>
                  </a:extLst>
                </a:gridCol>
                <a:gridCol w="936091">
                  <a:extLst>
                    <a:ext uri="{9D8B030D-6E8A-4147-A177-3AD203B41FA5}">
                      <a16:colId xmlns:a16="http://schemas.microsoft.com/office/drawing/2014/main" val="20002"/>
                    </a:ext>
                  </a:extLst>
                </a:gridCol>
              </a:tblGrid>
              <a:tr h="297949">
                <a:tc>
                  <a:txBody>
                    <a:bodyPr/>
                    <a:lstStyle/>
                    <a:p>
                      <a:r>
                        <a:rPr lang="en-US" sz="1400" dirty="0"/>
                        <a:t>Customer</a:t>
                      </a:r>
                    </a:p>
                  </a:txBody>
                  <a:tcPr/>
                </a:tc>
                <a:tc>
                  <a:txBody>
                    <a:bodyPr/>
                    <a:lstStyle/>
                    <a:p>
                      <a:r>
                        <a:rPr lang="en-US" sz="1400" dirty="0"/>
                        <a:t>Price</a:t>
                      </a:r>
                    </a:p>
                  </a:txBody>
                  <a:tcPr/>
                </a:tc>
                <a:tc>
                  <a:txBody>
                    <a:bodyPr/>
                    <a:lstStyle/>
                    <a:p>
                      <a:r>
                        <a:rPr lang="en-US" sz="1400" dirty="0"/>
                        <a:t>Year</a:t>
                      </a:r>
                    </a:p>
                  </a:txBody>
                  <a:tcPr/>
                </a:tc>
                <a:extLst>
                  <a:ext uri="{0D108BD9-81ED-4DB2-BD59-A6C34878D82A}">
                    <a16:rowId xmlns:a16="http://schemas.microsoft.com/office/drawing/2014/main" val="10000"/>
                  </a:ext>
                </a:extLst>
              </a:tr>
              <a:tr h="297949">
                <a:tc>
                  <a:txBody>
                    <a:bodyPr/>
                    <a:lstStyle/>
                    <a:p>
                      <a:r>
                        <a:rPr lang="en-US" sz="1400" dirty="0"/>
                        <a:t>1</a:t>
                      </a:r>
                    </a:p>
                  </a:txBody>
                  <a:tcPr/>
                </a:tc>
                <a:tc>
                  <a:txBody>
                    <a:bodyPr/>
                    <a:lstStyle/>
                    <a:p>
                      <a:r>
                        <a:rPr lang="en-US" sz="1400" dirty="0"/>
                        <a:t>20</a:t>
                      </a:r>
                    </a:p>
                  </a:txBody>
                  <a:tcPr/>
                </a:tc>
                <a:tc>
                  <a:txBody>
                    <a:bodyPr/>
                    <a:lstStyle/>
                    <a:p>
                      <a:r>
                        <a:rPr lang="en-US" sz="1400" dirty="0"/>
                        <a:t>2012</a:t>
                      </a:r>
                    </a:p>
                  </a:txBody>
                  <a:tcPr/>
                </a:tc>
                <a:extLst>
                  <a:ext uri="{0D108BD9-81ED-4DB2-BD59-A6C34878D82A}">
                    <a16:rowId xmlns:a16="http://schemas.microsoft.com/office/drawing/2014/main" val="10001"/>
                  </a:ext>
                </a:extLst>
              </a:tr>
              <a:tr h="297949">
                <a:tc>
                  <a:txBody>
                    <a:bodyPr/>
                    <a:lstStyle/>
                    <a:p>
                      <a:r>
                        <a:rPr lang="en-US" sz="1400" dirty="0"/>
                        <a:t>1</a:t>
                      </a:r>
                    </a:p>
                  </a:txBody>
                  <a:tcPr/>
                </a:tc>
                <a:tc>
                  <a:txBody>
                    <a:bodyPr/>
                    <a:lstStyle/>
                    <a:p>
                      <a:r>
                        <a:rPr lang="en-US" sz="1400" dirty="0"/>
                        <a:t>16</a:t>
                      </a:r>
                    </a:p>
                  </a:txBody>
                  <a:tcPr/>
                </a:tc>
                <a:tc>
                  <a:txBody>
                    <a:bodyPr/>
                    <a:lstStyle/>
                    <a:p>
                      <a:r>
                        <a:rPr lang="en-US" sz="1400" dirty="0"/>
                        <a:t>2011</a:t>
                      </a:r>
                    </a:p>
                  </a:txBody>
                  <a:tcPr/>
                </a:tc>
                <a:extLst>
                  <a:ext uri="{0D108BD9-81ED-4DB2-BD59-A6C34878D82A}">
                    <a16:rowId xmlns:a16="http://schemas.microsoft.com/office/drawing/2014/main" val="10002"/>
                  </a:ext>
                </a:extLst>
              </a:tr>
              <a:tr h="297949">
                <a:tc>
                  <a:txBody>
                    <a:bodyPr/>
                    <a:lstStyle/>
                    <a:p>
                      <a:r>
                        <a:rPr lang="en-US" sz="1400" dirty="0"/>
                        <a:t>1</a:t>
                      </a:r>
                    </a:p>
                  </a:txBody>
                  <a:tcPr/>
                </a:tc>
                <a:tc>
                  <a:txBody>
                    <a:bodyPr/>
                    <a:lstStyle/>
                    <a:p>
                      <a:r>
                        <a:rPr lang="en-US" sz="1400" dirty="0"/>
                        <a:t>12</a:t>
                      </a:r>
                    </a:p>
                  </a:txBody>
                  <a:tcPr/>
                </a:tc>
                <a:tc>
                  <a:txBody>
                    <a:bodyPr/>
                    <a:lstStyle/>
                    <a:p>
                      <a:r>
                        <a:rPr lang="en-US" sz="1400" dirty="0"/>
                        <a:t>2001</a:t>
                      </a:r>
                    </a:p>
                  </a:txBody>
                  <a:tcPr/>
                </a:tc>
                <a:extLst>
                  <a:ext uri="{0D108BD9-81ED-4DB2-BD59-A6C34878D82A}">
                    <a16:rowId xmlns:a16="http://schemas.microsoft.com/office/drawing/2014/main" val="10003"/>
                  </a:ext>
                </a:extLst>
              </a:tr>
              <a:tr h="297949">
                <a:tc>
                  <a:txBody>
                    <a:bodyPr/>
                    <a:lstStyle/>
                    <a:p>
                      <a:r>
                        <a:rPr lang="en-US" sz="1400" dirty="0"/>
                        <a:t>1</a:t>
                      </a:r>
                    </a:p>
                  </a:txBody>
                  <a:tcPr/>
                </a:tc>
                <a:tc>
                  <a:txBody>
                    <a:bodyPr/>
                    <a:lstStyle/>
                    <a:p>
                      <a:r>
                        <a:rPr lang="en-US" sz="1400" dirty="0"/>
                        <a:t>10</a:t>
                      </a:r>
                    </a:p>
                  </a:txBody>
                  <a:tcPr/>
                </a:tc>
                <a:tc>
                  <a:txBody>
                    <a:bodyPr/>
                    <a:lstStyle/>
                    <a:p>
                      <a:r>
                        <a:rPr lang="en-US" sz="1400" dirty="0"/>
                        <a:t>2002</a:t>
                      </a:r>
                    </a:p>
                  </a:txBody>
                  <a:tcPr/>
                </a:tc>
                <a:extLst>
                  <a:ext uri="{0D108BD9-81ED-4DB2-BD59-A6C34878D82A}">
                    <a16:rowId xmlns:a16="http://schemas.microsoft.com/office/drawing/2014/main" val="10004"/>
                  </a:ext>
                </a:extLst>
              </a:tr>
              <a:tr h="297949">
                <a:tc>
                  <a:txBody>
                    <a:bodyPr/>
                    <a:lstStyle/>
                    <a:p>
                      <a:r>
                        <a:rPr lang="en-US" sz="1400" dirty="0"/>
                        <a:t>1</a:t>
                      </a:r>
                    </a:p>
                  </a:txBody>
                  <a:tcPr/>
                </a:tc>
                <a:tc>
                  <a:txBody>
                    <a:bodyPr/>
                    <a:lstStyle/>
                    <a:p>
                      <a:r>
                        <a:rPr lang="en-US" sz="1400" dirty="0"/>
                        <a:t>15</a:t>
                      </a:r>
                    </a:p>
                  </a:txBody>
                  <a:tcPr/>
                </a:tc>
                <a:tc>
                  <a:txBody>
                    <a:bodyPr/>
                    <a:lstStyle/>
                    <a:p>
                      <a:r>
                        <a:rPr lang="en-US" sz="1400" dirty="0"/>
                        <a:t>2011</a:t>
                      </a:r>
                    </a:p>
                  </a:txBody>
                  <a:tcPr/>
                </a:tc>
                <a:extLst>
                  <a:ext uri="{0D108BD9-81ED-4DB2-BD59-A6C34878D82A}">
                    <a16:rowId xmlns:a16="http://schemas.microsoft.com/office/drawing/2014/main" val="10005"/>
                  </a:ext>
                </a:extLst>
              </a:tr>
              <a:tr h="297949">
                <a:tc>
                  <a:txBody>
                    <a:bodyPr/>
                    <a:lstStyle/>
                    <a:p>
                      <a:r>
                        <a:rPr lang="en-US" sz="1400" dirty="0"/>
                        <a:t>2</a:t>
                      </a:r>
                    </a:p>
                  </a:txBody>
                  <a:tcPr/>
                </a:tc>
                <a:tc>
                  <a:txBody>
                    <a:bodyPr/>
                    <a:lstStyle/>
                    <a:p>
                      <a:r>
                        <a:rPr lang="en-US" sz="1400" dirty="0"/>
                        <a:t>7</a:t>
                      </a:r>
                    </a:p>
                  </a:txBody>
                  <a:tcPr/>
                </a:tc>
                <a:tc>
                  <a:txBody>
                    <a:bodyPr/>
                    <a:lstStyle/>
                    <a:p>
                      <a:r>
                        <a:rPr lang="en-US" sz="1400" dirty="0"/>
                        <a:t>2005</a:t>
                      </a:r>
                    </a:p>
                  </a:txBody>
                  <a:tcPr/>
                </a:tc>
                <a:extLst>
                  <a:ext uri="{0D108BD9-81ED-4DB2-BD59-A6C34878D82A}">
                    <a16:rowId xmlns:a16="http://schemas.microsoft.com/office/drawing/2014/main" val="10006"/>
                  </a:ext>
                </a:extLst>
              </a:tr>
              <a:tr h="297949">
                <a:tc>
                  <a:txBody>
                    <a:bodyPr/>
                    <a:lstStyle/>
                    <a:p>
                      <a:r>
                        <a:rPr lang="en-US" sz="1400" dirty="0"/>
                        <a:t>2</a:t>
                      </a:r>
                    </a:p>
                  </a:txBody>
                  <a:tcPr/>
                </a:tc>
                <a:tc>
                  <a:txBody>
                    <a:bodyPr/>
                    <a:lstStyle/>
                    <a:p>
                      <a:r>
                        <a:rPr lang="en-US" sz="1400" dirty="0"/>
                        <a:t>13</a:t>
                      </a:r>
                    </a:p>
                  </a:txBody>
                  <a:tcPr/>
                </a:tc>
                <a:tc>
                  <a:txBody>
                    <a:bodyPr/>
                    <a:lstStyle/>
                    <a:p>
                      <a:r>
                        <a:rPr lang="en-US" sz="1400" dirty="0"/>
                        <a:t>2007</a:t>
                      </a:r>
                    </a:p>
                  </a:txBody>
                  <a:tcPr/>
                </a:tc>
                <a:extLst>
                  <a:ext uri="{0D108BD9-81ED-4DB2-BD59-A6C34878D82A}">
                    <a16:rowId xmlns:a16="http://schemas.microsoft.com/office/drawing/2014/main" val="10007"/>
                  </a:ext>
                </a:extLst>
              </a:tr>
              <a:tr h="297949">
                <a:tc>
                  <a:txBody>
                    <a:bodyPr/>
                    <a:lstStyle/>
                    <a:p>
                      <a:r>
                        <a:rPr lang="en-US" sz="1400" dirty="0"/>
                        <a:t>2</a:t>
                      </a:r>
                    </a:p>
                  </a:txBody>
                  <a:tcPr/>
                </a:tc>
                <a:tc>
                  <a:txBody>
                    <a:bodyPr/>
                    <a:lstStyle/>
                    <a:p>
                      <a:r>
                        <a:rPr lang="en-US" sz="1400" dirty="0"/>
                        <a:t>15</a:t>
                      </a:r>
                    </a:p>
                  </a:txBody>
                  <a:tcPr/>
                </a:tc>
                <a:tc>
                  <a:txBody>
                    <a:bodyPr/>
                    <a:lstStyle/>
                    <a:p>
                      <a:r>
                        <a:rPr lang="en-US" sz="1400" dirty="0"/>
                        <a:t>2010</a:t>
                      </a:r>
                    </a:p>
                  </a:txBody>
                  <a:tcPr/>
                </a:tc>
                <a:extLst>
                  <a:ext uri="{0D108BD9-81ED-4DB2-BD59-A6C34878D82A}">
                    <a16:rowId xmlns:a16="http://schemas.microsoft.com/office/drawing/2014/main" val="10008"/>
                  </a:ext>
                </a:extLst>
              </a:tr>
              <a:tr h="297949">
                <a:tc>
                  <a:txBody>
                    <a:bodyPr/>
                    <a:lstStyle/>
                    <a:p>
                      <a:r>
                        <a:rPr lang="en-US" sz="1400" dirty="0"/>
                        <a:t>2</a:t>
                      </a:r>
                    </a:p>
                  </a:txBody>
                  <a:tcPr/>
                </a:tc>
                <a:tc>
                  <a:txBody>
                    <a:bodyPr/>
                    <a:lstStyle/>
                    <a:p>
                      <a:r>
                        <a:rPr lang="en-US" sz="1400" dirty="0"/>
                        <a:t>10</a:t>
                      </a:r>
                    </a:p>
                  </a:txBody>
                  <a:tcPr/>
                </a:tc>
                <a:tc>
                  <a:txBody>
                    <a:bodyPr/>
                    <a:lstStyle/>
                    <a:p>
                      <a:r>
                        <a:rPr lang="en-US" sz="1400" dirty="0"/>
                        <a:t>2011</a:t>
                      </a:r>
                    </a:p>
                  </a:txBody>
                  <a:tcPr/>
                </a:tc>
                <a:extLst>
                  <a:ext uri="{0D108BD9-81ED-4DB2-BD59-A6C34878D82A}">
                    <a16:rowId xmlns:a16="http://schemas.microsoft.com/office/drawing/2014/main" val="10009"/>
                  </a:ext>
                </a:extLst>
              </a:tr>
              <a:tr h="297949">
                <a:tc>
                  <a:txBody>
                    <a:bodyPr/>
                    <a:lstStyle/>
                    <a:p>
                      <a:r>
                        <a:rPr lang="en-US" sz="1400" dirty="0"/>
                        <a:t>3</a:t>
                      </a:r>
                    </a:p>
                  </a:txBody>
                  <a:tcPr/>
                </a:tc>
                <a:tc>
                  <a:txBody>
                    <a:bodyPr/>
                    <a:lstStyle/>
                    <a:p>
                      <a:r>
                        <a:rPr lang="en-US" sz="1400" dirty="0"/>
                        <a:t>4</a:t>
                      </a:r>
                    </a:p>
                  </a:txBody>
                  <a:tcPr/>
                </a:tc>
                <a:tc>
                  <a:txBody>
                    <a:bodyPr/>
                    <a:lstStyle/>
                    <a:p>
                      <a:r>
                        <a:rPr lang="en-US" sz="1400" dirty="0"/>
                        <a:t>2012</a:t>
                      </a:r>
                    </a:p>
                  </a:txBody>
                  <a:tcPr/>
                </a:tc>
                <a:extLst>
                  <a:ext uri="{0D108BD9-81ED-4DB2-BD59-A6C34878D82A}">
                    <a16:rowId xmlns:a16="http://schemas.microsoft.com/office/drawing/2014/main" val="10010"/>
                  </a:ext>
                </a:extLst>
              </a:tr>
              <a:tr h="297949">
                <a:tc>
                  <a:txBody>
                    <a:bodyPr/>
                    <a:lstStyle/>
                    <a:p>
                      <a:r>
                        <a:rPr lang="en-US" sz="1400" dirty="0"/>
                        <a:t>3</a:t>
                      </a:r>
                    </a:p>
                  </a:txBody>
                  <a:tcPr/>
                </a:tc>
                <a:tc>
                  <a:txBody>
                    <a:bodyPr/>
                    <a:lstStyle/>
                    <a:p>
                      <a:r>
                        <a:rPr lang="en-US" sz="1400" dirty="0"/>
                        <a:t>3</a:t>
                      </a:r>
                    </a:p>
                  </a:txBody>
                  <a:tcPr/>
                </a:tc>
                <a:tc>
                  <a:txBody>
                    <a:bodyPr/>
                    <a:lstStyle/>
                    <a:p>
                      <a:r>
                        <a:rPr lang="en-US" sz="1400" dirty="0"/>
                        <a:t>2009</a:t>
                      </a:r>
                    </a:p>
                  </a:txBody>
                  <a:tcPr/>
                </a:tc>
                <a:extLst>
                  <a:ext uri="{0D108BD9-81ED-4DB2-BD59-A6C34878D82A}">
                    <a16:rowId xmlns:a16="http://schemas.microsoft.com/office/drawing/2014/main" val="10011"/>
                  </a:ext>
                </a:extLst>
              </a:tr>
              <a:tr h="297949">
                <a:tc>
                  <a:txBody>
                    <a:bodyPr/>
                    <a:lstStyle/>
                    <a:p>
                      <a:r>
                        <a:rPr lang="en-US" sz="1400" dirty="0"/>
                        <a:t>3</a:t>
                      </a:r>
                    </a:p>
                  </a:txBody>
                  <a:tcPr/>
                </a:tc>
                <a:tc>
                  <a:txBody>
                    <a:bodyPr/>
                    <a:lstStyle/>
                    <a:p>
                      <a:r>
                        <a:rPr lang="en-US" sz="1400" dirty="0"/>
                        <a:t>9</a:t>
                      </a:r>
                    </a:p>
                  </a:txBody>
                  <a:tcPr/>
                </a:tc>
                <a:tc>
                  <a:txBody>
                    <a:bodyPr/>
                    <a:lstStyle/>
                    <a:p>
                      <a:r>
                        <a:rPr lang="en-US" sz="1400" dirty="0"/>
                        <a:t>2001</a:t>
                      </a:r>
                    </a:p>
                  </a:txBody>
                  <a:tcPr/>
                </a:tc>
                <a:extLst>
                  <a:ext uri="{0D108BD9-81ED-4DB2-BD59-A6C34878D82A}">
                    <a16:rowId xmlns:a16="http://schemas.microsoft.com/office/drawing/2014/main" val="10012"/>
                  </a:ext>
                </a:extLst>
              </a:tr>
            </a:tbl>
          </a:graphicData>
        </a:graphic>
      </p:graphicFrame>
      <p:graphicFrame>
        <p:nvGraphicFramePr>
          <p:cNvPr id="7" name="Table 6"/>
          <p:cNvGraphicFramePr>
            <a:graphicFrameLocks noGrp="1"/>
          </p:cNvGraphicFramePr>
          <p:nvPr>
            <p:extLst/>
          </p:nvPr>
        </p:nvGraphicFramePr>
        <p:xfrm>
          <a:off x="2761541" y="5124159"/>
          <a:ext cx="2939038" cy="1219200"/>
        </p:xfrm>
        <a:graphic>
          <a:graphicData uri="http://schemas.openxmlformats.org/drawingml/2006/table">
            <a:tbl>
              <a:tblPr firstRow="1" bandRow="1">
                <a:tableStyleId>{0660B408-B3CF-4A94-85FC-2B1E0A45F4A2}</a:tableStyleId>
              </a:tblPr>
              <a:tblGrid>
                <a:gridCol w="1469519">
                  <a:extLst>
                    <a:ext uri="{9D8B030D-6E8A-4147-A177-3AD203B41FA5}">
                      <a16:colId xmlns:a16="http://schemas.microsoft.com/office/drawing/2014/main" val="20000"/>
                    </a:ext>
                  </a:extLst>
                </a:gridCol>
                <a:gridCol w="1469519">
                  <a:extLst>
                    <a:ext uri="{9D8B030D-6E8A-4147-A177-3AD203B41FA5}">
                      <a16:colId xmlns:a16="http://schemas.microsoft.com/office/drawing/2014/main" val="20001"/>
                    </a:ext>
                  </a:extLst>
                </a:gridCol>
              </a:tblGrid>
              <a:tr h="299889">
                <a:tc>
                  <a:txBody>
                    <a:bodyPr/>
                    <a:lstStyle/>
                    <a:p>
                      <a:r>
                        <a:rPr lang="en-US" sz="1400" dirty="0"/>
                        <a:t>Customer ID</a:t>
                      </a:r>
                    </a:p>
                  </a:txBody>
                  <a:tcPr/>
                </a:tc>
                <a:tc>
                  <a:txBody>
                    <a:bodyPr/>
                    <a:lstStyle/>
                    <a:p>
                      <a:r>
                        <a:rPr lang="en-US" sz="1400" dirty="0"/>
                        <a:t>Order Amount</a:t>
                      </a:r>
                    </a:p>
                  </a:txBody>
                  <a:tcPr/>
                </a:tc>
                <a:extLst>
                  <a:ext uri="{0D108BD9-81ED-4DB2-BD59-A6C34878D82A}">
                    <a16:rowId xmlns:a16="http://schemas.microsoft.com/office/drawing/2014/main" val="10000"/>
                  </a:ext>
                </a:extLst>
              </a:tr>
              <a:tr h="299889">
                <a:tc>
                  <a:txBody>
                    <a:bodyPr/>
                    <a:lstStyle/>
                    <a:p>
                      <a:r>
                        <a:rPr lang="en-US" sz="1400" dirty="0"/>
                        <a:t>1</a:t>
                      </a:r>
                    </a:p>
                  </a:txBody>
                  <a:tcPr/>
                </a:tc>
                <a:tc>
                  <a:txBody>
                    <a:bodyPr/>
                    <a:lstStyle/>
                    <a:p>
                      <a:r>
                        <a:rPr lang="en-US" sz="1400" dirty="0"/>
                        <a:t>51</a:t>
                      </a:r>
                    </a:p>
                  </a:txBody>
                  <a:tcPr/>
                </a:tc>
                <a:extLst>
                  <a:ext uri="{0D108BD9-81ED-4DB2-BD59-A6C34878D82A}">
                    <a16:rowId xmlns:a16="http://schemas.microsoft.com/office/drawing/2014/main" val="10001"/>
                  </a:ext>
                </a:extLst>
              </a:tr>
              <a:tr h="299889">
                <a:tc>
                  <a:txBody>
                    <a:bodyPr/>
                    <a:lstStyle/>
                    <a:p>
                      <a:r>
                        <a:rPr lang="en-US" sz="1400" dirty="0"/>
                        <a:t>2</a:t>
                      </a:r>
                    </a:p>
                  </a:txBody>
                  <a:tcPr/>
                </a:tc>
                <a:tc>
                  <a:txBody>
                    <a:bodyPr/>
                    <a:lstStyle/>
                    <a:p>
                      <a:r>
                        <a:rPr lang="en-US" sz="1400" dirty="0"/>
                        <a:t>25</a:t>
                      </a:r>
                    </a:p>
                  </a:txBody>
                  <a:tcPr/>
                </a:tc>
                <a:extLst>
                  <a:ext uri="{0D108BD9-81ED-4DB2-BD59-A6C34878D82A}">
                    <a16:rowId xmlns:a16="http://schemas.microsoft.com/office/drawing/2014/main" val="10002"/>
                  </a:ext>
                </a:extLst>
              </a:tr>
              <a:tr h="299889">
                <a:tc>
                  <a:txBody>
                    <a:bodyPr/>
                    <a:lstStyle/>
                    <a:p>
                      <a:r>
                        <a:rPr lang="en-US" sz="1400" dirty="0"/>
                        <a:t>3</a:t>
                      </a:r>
                    </a:p>
                  </a:txBody>
                  <a:tcPr/>
                </a:tc>
                <a:tc>
                  <a:txBody>
                    <a:bodyPr/>
                    <a:lstStyle/>
                    <a:p>
                      <a:r>
                        <a:rPr lang="en-US" sz="1400" dirty="0"/>
                        <a:t>7</a:t>
                      </a:r>
                    </a:p>
                  </a:txBody>
                  <a:tcPr/>
                </a:tc>
                <a:extLst>
                  <a:ext uri="{0D108BD9-81ED-4DB2-BD59-A6C34878D82A}">
                    <a16:rowId xmlns:a16="http://schemas.microsoft.com/office/drawing/2014/main" val="10003"/>
                  </a:ext>
                </a:extLst>
              </a:tr>
            </a:tbl>
          </a:graphicData>
        </a:graphic>
      </p:graphicFrame>
      <p:grpSp>
        <p:nvGrpSpPr>
          <p:cNvPr id="23" name="Group 22"/>
          <p:cNvGrpSpPr/>
          <p:nvPr/>
        </p:nvGrpSpPr>
        <p:grpSpPr>
          <a:xfrm>
            <a:off x="10337276" y="2727106"/>
            <a:ext cx="197022" cy="3559808"/>
            <a:chOff x="8339667" y="2892778"/>
            <a:chExt cx="211666" cy="3559808"/>
          </a:xfrm>
        </p:grpSpPr>
        <p:sp>
          <p:nvSpPr>
            <p:cNvPr id="17" name="Right Brace 16"/>
            <p:cNvSpPr/>
            <p:nvPr/>
          </p:nvSpPr>
          <p:spPr>
            <a:xfrm>
              <a:off x="8339667" y="2892778"/>
              <a:ext cx="211666" cy="1397000"/>
            </a:xfrm>
            <a:prstGeom prst="rightBrace">
              <a:avLst/>
            </a:pr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 name="Right Brace 17"/>
            <p:cNvSpPr/>
            <p:nvPr/>
          </p:nvSpPr>
          <p:spPr>
            <a:xfrm>
              <a:off x="8339667" y="4402667"/>
              <a:ext cx="211666" cy="1114777"/>
            </a:xfrm>
            <a:prstGeom prst="rightBrace">
              <a:avLst/>
            </a:pr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 name="Right Brace 18"/>
            <p:cNvSpPr/>
            <p:nvPr/>
          </p:nvSpPr>
          <p:spPr>
            <a:xfrm>
              <a:off x="8356600" y="5617209"/>
              <a:ext cx="194733" cy="835377"/>
            </a:xfrm>
            <a:prstGeom prst="rightBrace">
              <a:avLst/>
            </a:pr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sp>
        <p:nvSpPr>
          <p:cNvPr id="4" name="Slide Number Placeholder 3"/>
          <p:cNvSpPr>
            <a:spLocks noGrp="1"/>
          </p:cNvSpPr>
          <p:nvPr>
            <p:ph type="sldNum" sz="quarter" idx="12"/>
          </p:nvPr>
        </p:nvSpPr>
        <p:spPr/>
        <p:txBody>
          <a:bodyPr/>
          <a:lstStyle/>
          <a:p>
            <a:fld id="{FB514ECD-3CC7-0C4D-BF73-05ECAD6DEBA0}" type="slidenum">
              <a:rPr lang="en-US" smtClean="0"/>
              <a:pPr/>
              <a:t>57</a:t>
            </a:fld>
            <a:endParaRPr lang="en-US"/>
          </a:p>
        </p:txBody>
      </p:sp>
      <p:sp>
        <p:nvSpPr>
          <p:cNvPr id="12" name="Title 1"/>
          <p:cNvSpPr>
            <a:spLocks noGrp="1"/>
          </p:cNvSpPr>
          <p:nvPr>
            <p:ph type="title"/>
          </p:nvPr>
        </p:nvSpPr>
        <p:spPr>
          <a:xfrm>
            <a:off x="1981200" y="274638"/>
            <a:ext cx="8229600" cy="1143000"/>
          </a:xfrm>
        </p:spPr>
        <p:txBody>
          <a:bodyPr/>
          <a:lstStyle/>
          <a:p>
            <a:r>
              <a:rPr lang="en-US" dirty="0"/>
              <a:t>Example ABAP program</a:t>
            </a:r>
          </a:p>
        </p:txBody>
      </p:sp>
      <p:sp>
        <p:nvSpPr>
          <p:cNvPr id="13" name="TextBox 12"/>
          <p:cNvSpPr txBox="1"/>
          <p:nvPr/>
        </p:nvSpPr>
        <p:spPr>
          <a:xfrm>
            <a:off x="8077201" y="2003898"/>
            <a:ext cx="555921" cy="369332"/>
          </a:xfrm>
          <a:prstGeom prst="rect">
            <a:avLst/>
          </a:prstGeom>
          <a:noFill/>
        </p:spPr>
        <p:txBody>
          <a:bodyPr wrap="none" rtlCol="0">
            <a:spAutoFit/>
          </a:bodyPr>
          <a:lstStyle/>
          <a:p>
            <a:r>
              <a:rPr lang="en-US" b="1" dirty="0" err="1"/>
              <a:t>itab</a:t>
            </a:r>
            <a:endParaRPr lang="en-US" b="1" dirty="0"/>
          </a:p>
        </p:txBody>
      </p:sp>
      <p:sp>
        <p:nvSpPr>
          <p:cNvPr id="14" name="TextBox 13"/>
          <p:cNvSpPr txBox="1"/>
          <p:nvPr/>
        </p:nvSpPr>
        <p:spPr>
          <a:xfrm>
            <a:off x="3387831" y="4734578"/>
            <a:ext cx="1574277" cy="369332"/>
          </a:xfrm>
          <a:prstGeom prst="rect">
            <a:avLst/>
          </a:prstGeom>
          <a:noFill/>
        </p:spPr>
        <p:txBody>
          <a:bodyPr wrap="none" rtlCol="0">
            <a:spAutoFit/>
          </a:bodyPr>
          <a:lstStyle/>
          <a:p>
            <a:r>
              <a:rPr lang="en-US" b="1" dirty="0"/>
              <a:t>Output Report</a:t>
            </a:r>
          </a:p>
        </p:txBody>
      </p:sp>
      <p:graphicFrame>
        <p:nvGraphicFramePr>
          <p:cNvPr id="15" name="Table 14"/>
          <p:cNvGraphicFramePr>
            <a:graphicFrameLocks noGrp="1"/>
          </p:cNvGraphicFramePr>
          <p:nvPr>
            <p:extLst/>
          </p:nvPr>
        </p:nvGraphicFramePr>
        <p:xfrm>
          <a:off x="2761541" y="5124159"/>
          <a:ext cx="2939038" cy="1219200"/>
        </p:xfrm>
        <a:graphic>
          <a:graphicData uri="http://schemas.openxmlformats.org/drawingml/2006/table">
            <a:tbl>
              <a:tblPr firstRow="1" bandRow="1">
                <a:tableStyleId>{0660B408-B3CF-4A94-85FC-2B1E0A45F4A2}</a:tableStyleId>
              </a:tblPr>
              <a:tblGrid>
                <a:gridCol w="1469519">
                  <a:extLst>
                    <a:ext uri="{9D8B030D-6E8A-4147-A177-3AD203B41FA5}">
                      <a16:colId xmlns:a16="http://schemas.microsoft.com/office/drawing/2014/main" val="20000"/>
                    </a:ext>
                  </a:extLst>
                </a:gridCol>
                <a:gridCol w="1469519">
                  <a:extLst>
                    <a:ext uri="{9D8B030D-6E8A-4147-A177-3AD203B41FA5}">
                      <a16:colId xmlns:a16="http://schemas.microsoft.com/office/drawing/2014/main" val="20001"/>
                    </a:ext>
                  </a:extLst>
                </a:gridCol>
              </a:tblGrid>
              <a:tr h="299889">
                <a:tc>
                  <a:txBody>
                    <a:bodyPr/>
                    <a:lstStyle/>
                    <a:p>
                      <a:r>
                        <a:rPr lang="en-US" sz="1400" dirty="0"/>
                        <a:t>Customer ID</a:t>
                      </a:r>
                    </a:p>
                  </a:txBody>
                  <a:tcPr/>
                </a:tc>
                <a:tc>
                  <a:txBody>
                    <a:bodyPr/>
                    <a:lstStyle/>
                    <a:p>
                      <a:r>
                        <a:rPr lang="en-US" sz="1400" dirty="0"/>
                        <a:t>Order Amount</a:t>
                      </a:r>
                    </a:p>
                  </a:txBody>
                  <a:tcPr/>
                </a:tc>
                <a:extLst>
                  <a:ext uri="{0D108BD9-81ED-4DB2-BD59-A6C34878D82A}">
                    <a16:rowId xmlns:a16="http://schemas.microsoft.com/office/drawing/2014/main" val="10000"/>
                  </a:ext>
                </a:extLst>
              </a:tr>
              <a:tr h="299889">
                <a:tc>
                  <a:txBody>
                    <a:bodyPr/>
                    <a:lstStyle/>
                    <a:p>
                      <a:r>
                        <a:rPr lang="en-US" sz="1400" dirty="0"/>
                        <a:t>1</a:t>
                      </a:r>
                    </a:p>
                  </a:txBody>
                  <a:tcPr/>
                </a:tc>
                <a:tc>
                  <a:txBody>
                    <a:bodyPr/>
                    <a:lstStyle/>
                    <a:p>
                      <a:r>
                        <a:rPr lang="en-US" sz="1400" dirty="0"/>
                        <a:t>51</a:t>
                      </a:r>
                    </a:p>
                  </a:txBody>
                  <a:tcPr/>
                </a:tc>
                <a:extLst>
                  <a:ext uri="{0D108BD9-81ED-4DB2-BD59-A6C34878D82A}">
                    <a16:rowId xmlns:a16="http://schemas.microsoft.com/office/drawing/2014/main" val="10001"/>
                  </a:ext>
                </a:extLst>
              </a:tr>
              <a:tr h="299889">
                <a:tc>
                  <a:txBody>
                    <a:bodyPr/>
                    <a:lstStyle/>
                    <a:p>
                      <a:r>
                        <a:rPr lang="en-US" sz="1400" b="0" dirty="0">
                          <a:solidFill>
                            <a:srgbClr val="000000"/>
                          </a:solidFill>
                        </a:rPr>
                        <a:t>2</a:t>
                      </a:r>
                    </a:p>
                  </a:txBody>
                  <a:tcPr/>
                </a:tc>
                <a:tc>
                  <a:txBody>
                    <a:bodyPr/>
                    <a:lstStyle/>
                    <a:p>
                      <a:r>
                        <a:rPr lang="en-US" sz="1400" b="1" strike="sngStrike" dirty="0">
                          <a:solidFill>
                            <a:srgbClr val="FF0000"/>
                          </a:solidFill>
                        </a:rPr>
                        <a:t>25</a:t>
                      </a:r>
                      <a:r>
                        <a:rPr lang="en-US" sz="1400" b="1" dirty="0">
                          <a:solidFill>
                            <a:srgbClr val="FF0000"/>
                          </a:solidFill>
                        </a:rPr>
                        <a:t> </a:t>
                      </a:r>
                      <a:r>
                        <a:rPr lang="en-US" sz="1400" b="1" dirty="0">
                          <a:solidFill>
                            <a:schemeClr val="tx1"/>
                          </a:solidFill>
                        </a:rPr>
                        <a:t>32</a:t>
                      </a:r>
                    </a:p>
                  </a:txBody>
                  <a:tcPr/>
                </a:tc>
                <a:extLst>
                  <a:ext uri="{0D108BD9-81ED-4DB2-BD59-A6C34878D82A}">
                    <a16:rowId xmlns:a16="http://schemas.microsoft.com/office/drawing/2014/main" val="10002"/>
                  </a:ext>
                </a:extLst>
              </a:tr>
              <a:tr h="299889">
                <a:tc>
                  <a:txBody>
                    <a:bodyPr/>
                    <a:lstStyle/>
                    <a:p>
                      <a:r>
                        <a:rPr lang="en-US" sz="1400" dirty="0"/>
                        <a:t>3</a:t>
                      </a:r>
                    </a:p>
                  </a:txBody>
                  <a:tcPr/>
                </a:tc>
                <a:tc>
                  <a:txBody>
                    <a:bodyPr/>
                    <a:lstStyle/>
                    <a:p>
                      <a:r>
                        <a:rPr lang="en-US" sz="1400" dirty="0"/>
                        <a:t>7</a:t>
                      </a:r>
                    </a:p>
                  </a:txBody>
                  <a:tcPr/>
                </a:tc>
                <a:extLst>
                  <a:ext uri="{0D108BD9-81ED-4DB2-BD59-A6C34878D82A}">
                    <a16:rowId xmlns:a16="http://schemas.microsoft.com/office/drawing/2014/main" val="10003"/>
                  </a:ext>
                </a:extLst>
              </a:tr>
            </a:tbl>
          </a:graphicData>
        </a:graphic>
      </p:graphicFrame>
      <p:sp>
        <p:nvSpPr>
          <p:cNvPr id="16" name="TextBox 15"/>
          <p:cNvSpPr txBox="1"/>
          <p:nvPr/>
        </p:nvSpPr>
        <p:spPr>
          <a:xfrm>
            <a:off x="1981201" y="1929914"/>
            <a:ext cx="4117537" cy="338554"/>
          </a:xfrm>
          <a:prstGeom prst="rect">
            <a:avLst/>
          </a:prstGeom>
          <a:solidFill>
            <a:schemeClr val="bg1"/>
          </a:solidFill>
        </p:spPr>
        <p:txBody>
          <a:bodyPr wrap="none" rtlCol="0">
            <a:spAutoFit/>
          </a:bodyPr>
          <a:lstStyle/>
          <a:p>
            <a:pPr>
              <a:spcBef>
                <a:spcPct val="20000"/>
              </a:spcBef>
            </a:pPr>
            <a:r>
              <a:rPr lang="en-US" sz="1600" i="1" dirty="0">
                <a:solidFill>
                  <a:srgbClr val="FF0000"/>
                </a:solidFill>
                <a:latin typeface="Monaco"/>
                <a:cs typeface="Monaco"/>
              </a:rPr>
              <a:t>DEL from </a:t>
            </a:r>
            <a:r>
              <a:rPr lang="en-US" sz="1600" i="1" dirty="0" err="1">
                <a:solidFill>
                  <a:srgbClr val="FF0000"/>
                </a:solidFill>
                <a:latin typeface="Monaco"/>
                <a:cs typeface="Monaco"/>
              </a:rPr>
              <a:t>itab</a:t>
            </a:r>
            <a:r>
              <a:rPr lang="en-US" sz="1600" i="1" dirty="0">
                <a:solidFill>
                  <a:srgbClr val="FF0000"/>
                </a:solidFill>
                <a:latin typeface="Monaco"/>
                <a:cs typeface="Monaco"/>
              </a:rPr>
              <a:t> where Year &lt;= 2009 and Price &gt; 5</a:t>
            </a:r>
          </a:p>
        </p:txBody>
      </p:sp>
      <p:sp>
        <p:nvSpPr>
          <p:cNvPr id="20" name="TextBox 19"/>
          <p:cNvSpPr txBox="1"/>
          <p:nvPr/>
        </p:nvSpPr>
        <p:spPr>
          <a:xfrm>
            <a:off x="2090000" y="6461085"/>
            <a:ext cx="8120800" cy="369332"/>
          </a:xfrm>
          <a:prstGeom prst="rect">
            <a:avLst/>
          </a:prstGeom>
          <a:noFill/>
        </p:spPr>
        <p:txBody>
          <a:bodyPr wrap="square" rtlCol="0">
            <a:spAutoFit/>
          </a:bodyPr>
          <a:lstStyle/>
          <a:p>
            <a:r>
              <a:rPr lang="en-US" dirty="0"/>
              <a:t>About 25% of the code level bugs seem to be </a:t>
            </a:r>
            <a:r>
              <a:rPr lang="en-US" b="1" dirty="0">
                <a:solidFill>
                  <a:schemeClr val="accent1"/>
                </a:solidFill>
              </a:rPr>
              <a:t>SELECTION</a:t>
            </a:r>
            <a:r>
              <a:rPr lang="en-US" dirty="0"/>
              <a:t> bugs</a:t>
            </a:r>
          </a:p>
        </p:txBody>
      </p:sp>
      <p:graphicFrame>
        <p:nvGraphicFramePr>
          <p:cNvPr id="21" name="Table 20"/>
          <p:cNvGraphicFramePr>
            <a:graphicFrameLocks noGrp="1"/>
          </p:cNvGraphicFramePr>
          <p:nvPr>
            <p:extLst/>
          </p:nvPr>
        </p:nvGraphicFramePr>
        <p:xfrm>
          <a:off x="9597808" y="2374900"/>
          <a:ext cx="651092" cy="3962400"/>
        </p:xfrm>
        <a:graphic>
          <a:graphicData uri="http://schemas.openxmlformats.org/drawingml/2006/table">
            <a:tbl>
              <a:tblPr firstRow="1" bandRow="1">
                <a:tableStyleId>{0660B408-B3CF-4A94-85FC-2B1E0A45F4A2}</a:tableStyleId>
              </a:tblPr>
              <a:tblGrid>
                <a:gridCol w="651092">
                  <a:extLst>
                    <a:ext uri="{9D8B030D-6E8A-4147-A177-3AD203B41FA5}">
                      <a16:colId xmlns:a16="http://schemas.microsoft.com/office/drawing/2014/main" val="20000"/>
                    </a:ext>
                  </a:extLst>
                </a:gridCol>
              </a:tblGrid>
              <a:tr h="30480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t>Label</a:t>
                      </a:r>
                    </a:p>
                  </a:txBody>
                  <a:tcPr/>
                </a:tc>
                <a:extLst>
                  <a:ext uri="{0D108BD9-81ED-4DB2-BD59-A6C34878D82A}">
                    <a16:rowId xmlns:a16="http://schemas.microsoft.com/office/drawing/2014/main" val="10000"/>
                  </a:ext>
                </a:extLst>
              </a:tr>
              <a:tr h="304800">
                <a:tc>
                  <a:txBody>
                    <a:bodyPr/>
                    <a:lstStyle/>
                    <a:p>
                      <a:r>
                        <a:rPr lang="en-US" sz="1400" dirty="0"/>
                        <a:t>+</a:t>
                      </a:r>
                    </a:p>
                  </a:txBody>
                  <a:tcPr/>
                </a:tc>
                <a:extLst>
                  <a:ext uri="{0D108BD9-81ED-4DB2-BD59-A6C34878D82A}">
                    <a16:rowId xmlns:a16="http://schemas.microsoft.com/office/drawing/2014/main" val="10001"/>
                  </a:ext>
                </a:extLst>
              </a:tr>
              <a:tr h="304800">
                <a:tc>
                  <a:txBody>
                    <a:bodyPr/>
                    <a:lstStyle/>
                    <a:p>
                      <a:r>
                        <a:rPr lang="en-US" sz="1400" dirty="0"/>
                        <a:t>+</a:t>
                      </a:r>
                    </a:p>
                  </a:txBody>
                  <a:tcPr/>
                </a:tc>
                <a:extLst>
                  <a:ext uri="{0D108BD9-81ED-4DB2-BD59-A6C34878D82A}">
                    <a16:rowId xmlns:a16="http://schemas.microsoft.com/office/drawing/2014/main" val="10002"/>
                  </a:ext>
                </a:extLst>
              </a:tr>
              <a:tr h="304800">
                <a:tc>
                  <a:txBody>
                    <a:bodyPr/>
                    <a:lstStyle/>
                    <a:p>
                      <a:r>
                        <a:rPr lang="en-US" sz="1400" dirty="0"/>
                        <a:t>-</a:t>
                      </a:r>
                    </a:p>
                  </a:txBody>
                  <a:tcPr/>
                </a:tc>
                <a:extLst>
                  <a:ext uri="{0D108BD9-81ED-4DB2-BD59-A6C34878D82A}">
                    <a16:rowId xmlns:a16="http://schemas.microsoft.com/office/drawing/2014/main" val="10003"/>
                  </a:ext>
                </a:extLst>
              </a:tr>
              <a:tr h="304800">
                <a:tc>
                  <a:txBody>
                    <a:bodyPr/>
                    <a:lstStyle/>
                    <a:p>
                      <a:r>
                        <a:rPr lang="en-US" sz="1400" dirty="0"/>
                        <a:t>-</a:t>
                      </a:r>
                    </a:p>
                  </a:txBody>
                  <a:tcPr/>
                </a:tc>
                <a:extLst>
                  <a:ext uri="{0D108BD9-81ED-4DB2-BD59-A6C34878D82A}">
                    <a16:rowId xmlns:a16="http://schemas.microsoft.com/office/drawing/2014/main" val="10004"/>
                  </a:ext>
                </a:extLst>
              </a:tr>
              <a:tr h="304800">
                <a:tc>
                  <a:txBody>
                    <a:bodyPr/>
                    <a:lstStyle/>
                    <a:p>
                      <a:r>
                        <a:rPr lang="en-US" sz="1400" dirty="0"/>
                        <a:t>+</a:t>
                      </a:r>
                    </a:p>
                  </a:txBody>
                  <a:tcPr/>
                </a:tc>
                <a:extLst>
                  <a:ext uri="{0D108BD9-81ED-4DB2-BD59-A6C34878D82A}">
                    <a16:rowId xmlns:a16="http://schemas.microsoft.com/office/drawing/2014/main" val="10005"/>
                  </a:ext>
                </a:extLst>
              </a:tr>
              <a:tr h="304800">
                <a:tc>
                  <a:txBody>
                    <a:bodyPr/>
                    <a:lstStyle/>
                    <a:p>
                      <a:r>
                        <a:rPr lang="en-US" sz="1400" b="1" dirty="0">
                          <a:solidFill>
                            <a:srgbClr val="FF0000"/>
                          </a:solidFill>
                        </a:rPr>
                        <a:t>-</a:t>
                      </a:r>
                    </a:p>
                  </a:txBody>
                  <a:tcPr>
                    <a:solidFill>
                      <a:schemeClr val="bg1">
                        <a:lumMod val="65000"/>
                      </a:schemeClr>
                    </a:solidFill>
                  </a:tcPr>
                </a:tc>
                <a:extLst>
                  <a:ext uri="{0D108BD9-81ED-4DB2-BD59-A6C34878D82A}">
                    <a16:rowId xmlns:a16="http://schemas.microsoft.com/office/drawing/2014/main" val="10006"/>
                  </a:ext>
                </a:extLst>
              </a:tr>
              <a:tr h="304800">
                <a:tc>
                  <a:txBody>
                    <a:bodyPr/>
                    <a:lstStyle/>
                    <a:p>
                      <a:r>
                        <a:rPr lang="en-US" sz="1400" b="1" dirty="0">
                          <a:solidFill>
                            <a:srgbClr val="FF0000"/>
                          </a:solidFill>
                        </a:rPr>
                        <a:t>-</a:t>
                      </a:r>
                    </a:p>
                  </a:txBody>
                  <a:tcPr>
                    <a:solidFill>
                      <a:schemeClr val="bg1">
                        <a:lumMod val="65000"/>
                      </a:schemeClr>
                    </a:solidFill>
                  </a:tcPr>
                </a:tc>
                <a:extLst>
                  <a:ext uri="{0D108BD9-81ED-4DB2-BD59-A6C34878D82A}">
                    <a16:rowId xmlns:a16="http://schemas.microsoft.com/office/drawing/2014/main" val="10007"/>
                  </a:ext>
                </a:extLst>
              </a:tr>
              <a:tr h="304800">
                <a:tc>
                  <a:txBody>
                    <a:bodyPr/>
                    <a:lstStyle/>
                    <a:p>
                      <a:r>
                        <a:rPr lang="en-US" sz="1400" b="1" dirty="0">
                          <a:solidFill>
                            <a:srgbClr val="FF0000"/>
                          </a:solidFill>
                        </a:rPr>
                        <a:t>+</a:t>
                      </a:r>
                    </a:p>
                  </a:txBody>
                  <a:tcPr>
                    <a:solidFill>
                      <a:schemeClr val="bg1">
                        <a:lumMod val="65000"/>
                      </a:schemeClr>
                    </a:solidFill>
                  </a:tcPr>
                </a:tc>
                <a:extLst>
                  <a:ext uri="{0D108BD9-81ED-4DB2-BD59-A6C34878D82A}">
                    <a16:rowId xmlns:a16="http://schemas.microsoft.com/office/drawing/2014/main" val="10008"/>
                  </a:ext>
                </a:extLst>
              </a:tr>
              <a:tr h="304800">
                <a:tc>
                  <a:txBody>
                    <a:bodyPr/>
                    <a:lstStyle/>
                    <a:p>
                      <a:r>
                        <a:rPr lang="en-US" sz="1400" b="1" dirty="0">
                          <a:solidFill>
                            <a:srgbClr val="FF0000"/>
                          </a:solidFill>
                        </a:rPr>
                        <a:t>+</a:t>
                      </a:r>
                    </a:p>
                  </a:txBody>
                  <a:tcPr>
                    <a:solidFill>
                      <a:schemeClr val="bg1">
                        <a:lumMod val="65000"/>
                      </a:schemeClr>
                    </a:solidFill>
                  </a:tcPr>
                </a:tc>
                <a:extLst>
                  <a:ext uri="{0D108BD9-81ED-4DB2-BD59-A6C34878D82A}">
                    <a16:rowId xmlns:a16="http://schemas.microsoft.com/office/drawing/2014/main" val="10009"/>
                  </a:ext>
                </a:extLst>
              </a:tr>
              <a:tr h="304800">
                <a:tc>
                  <a:txBody>
                    <a:bodyPr/>
                    <a:lstStyle/>
                    <a:p>
                      <a:r>
                        <a:rPr lang="en-US" sz="1400" dirty="0"/>
                        <a:t>+</a:t>
                      </a:r>
                    </a:p>
                  </a:txBody>
                  <a:tcPr/>
                </a:tc>
                <a:extLst>
                  <a:ext uri="{0D108BD9-81ED-4DB2-BD59-A6C34878D82A}">
                    <a16:rowId xmlns:a16="http://schemas.microsoft.com/office/drawing/2014/main" val="10010"/>
                  </a:ext>
                </a:extLst>
              </a:tr>
              <a:tr h="304800">
                <a:tc>
                  <a:txBody>
                    <a:bodyPr/>
                    <a:lstStyle/>
                    <a:p>
                      <a:r>
                        <a:rPr lang="en-US" sz="1400" dirty="0"/>
                        <a:t>+</a:t>
                      </a:r>
                    </a:p>
                  </a:txBody>
                  <a:tcPr/>
                </a:tc>
                <a:extLst>
                  <a:ext uri="{0D108BD9-81ED-4DB2-BD59-A6C34878D82A}">
                    <a16:rowId xmlns:a16="http://schemas.microsoft.com/office/drawing/2014/main" val="10011"/>
                  </a:ext>
                </a:extLst>
              </a:tr>
              <a:tr h="304800">
                <a:tc>
                  <a:txBody>
                    <a:bodyPr/>
                    <a:lstStyle/>
                    <a:p>
                      <a:r>
                        <a:rPr lang="en-US" sz="1400" dirty="0"/>
                        <a:t>-</a:t>
                      </a:r>
                    </a:p>
                  </a:txBody>
                  <a:tcPr/>
                </a:tc>
                <a:extLst>
                  <a:ext uri="{0D108BD9-81ED-4DB2-BD59-A6C34878D82A}">
                    <a16:rowId xmlns:a16="http://schemas.microsoft.com/office/drawing/2014/main" val="10012"/>
                  </a:ext>
                </a:extLst>
              </a:tr>
            </a:tbl>
          </a:graphicData>
        </a:graphic>
      </p:graphicFrame>
      <p:sp>
        <p:nvSpPr>
          <p:cNvPr id="22" name="TextBox 21"/>
          <p:cNvSpPr txBox="1"/>
          <p:nvPr/>
        </p:nvSpPr>
        <p:spPr>
          <a:xfrm>
            <a:off x="1739481" y="5699760"/>
            <a:ext cx="1035155" cy="369332"/>
          </a:xfrm>
          <a:prstGeom prst="rect">
            <a:avLst/>
          </a:prstGeom>
          <a:noFill/>
        </p:spPr>
        <p:txBody>
          <a:bodyPr wrap="none" rtlCol="0">
            <a:spAutoFit/>
          </a:bodyPr>
          <a:lstStyle/>
          <a:p>
            <a:r>
              <a:rPr lang="en-US" sz="1400" i="1" dirty="0">
                <a:solidFill>
                  <a:srgbClr val="FF0000"/>
                </a:solidFill>
              </a:rPr>
              <a:t>Failing key</a:t>
            </a:r>
            <a:r>
              <a:rPr lang="en-US" i="1" dirty="0">
                <a:solidFill>
                  <a:srgbClr val="FF0000"/>
                </a:solidFill>
              </a:rPr>
              <a:t> </a:t>
            </a:r>
          </a:p>
        </p:txBody>
      </p:sp>
      <p:sp>
        <p:nvSpPr>
          <p:cNvPr id="25" name="TextBox 24"/>
          <p:cNvSpPr txBox="1"/>
          <p:nvPr/>
        </p:nvSpPr>
        <p:spPr>
          <a:xfrm>
            <a:off x="1724240" y="5410200"/>
            <a:ext cx="1131400" cy="369332"/>
          </a:xfrm>
          <a:prstGeom prst="rect">
            <a:avLst/>
          </a:prstGeom>
          <a:noFill/>
        </p:spPr>
        <p:txBody>
          <a:bodyPr wrap="none" rtlCol="0">
            <a:spAutoFit/>
          </a:bodyPr>
          <a:lstStyle/>
          <a:p>
            <a:r>
              <a:rPr lang="en-US" sz="1400" i="1" dirty="0">
                <a:solidFill>
                  <a:schemeClr val="tx2"/>
                </a:solidFill>
              </a:rPr>
              <a:t>Passing key</a:t>
            </a:r>
            <a:r>
              <a:rPr lang="en-US" i="1" dirty="0">
                <a:solidFill>
                  <a:schemeClr val="tx2"/>
                </a:solidFill>
              </a:rPr>
              <a:t> </a:t>
            </a:r>
          </a:p>
        </p:txBody>
      </p:sp>
      <p:sp>
        <p:nvSpPr>
          <p:cNvPr id="26" name="TextBox 25"/>
          <p:cNvSpPr txBox="1"/>
          <p:nvPr/>
        </p:nvSpPr>
        <p:spPr>
          <a:xfrm>
            <a:off x="1724240" y="5989320"/>
            <a:ext cx="1131400" cy="369332"/>
          </a:xfrm>
          <a:prstGeom prst="rect">
            <a:avLst/>
          </a:prstGeom>
          <a:noFill/>
        </p:spPr>
        <p:txBody>
          <a:bodyPr wrap="none" rtlCol="0">
            <a:spAutoFit/>
          </a:bodyPr>
          <a:lstStyle/>
          <a:p>
            <a:r>
              <a:rPr lang="en-US" sz="1400" i="1" dirty="0">
                <a:solidFill>
                  <a:schemeClr val="tx2"/>
                </a:solidFill>
              </a:rPr>
              <a:t>Passing key</a:t>
            </a:r>
            <a:r>
              <a:rPr lang="en-US" i="1" dirty="0">
                <a:solidFill>
                  <a:schemeClr val="tx2"/>
                </a:solidFill>
              </a:rPr>
              <a:t> </a:t>
            </a:r>
          </a:p>
        </p:txBody>
      </p:sp>
    </p:spTree>
    <p:custDataLst>
      <p:tags r:id="rId1"/>
    </p:custDataLst>
    <p:extLst>
      <p:ext uri="{BB962C8B-B14F-4D97-AF65-F5344CB8AC3E}">
        <p14:creationId xmlns:p14="http://schemas.microsoft.com/office/powerpoint/2010/main" val="654342116"/>
      </p:ext>
    </p:extLst>
  </p:cSld>
  <p:clrMapOvr>
    <a:masterClrMapping/>
  </p:clrMapOvr>
  <mc:AlternateContent xmlns:mc="http://schemas.openxmlformats.org/markup-compatibility/2006" xmlns:p14="http://schemas.microsoft.com/office/powerpoint/2010/main">
    <mc:Choice Requires="p14">
      <p:transition spd="slow" p14:dur="2000" advTm="182234"/>
    </mc:Choice>
    <mc:Fallback xmlns="">
      <p:transition spd="slow" advTm="18223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animBg="1"/>
      <p:bldP spid="20" grpId="0"/>
      <p:bldP spid="22" grpId="0"/>
      <p:bldP spid="25" grpId="0"/>
      <p:bldP spid="26"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Program Repair challenges</a:t>
            </a:r>
          </a:p>
        </p:txBody>
      </p:sp>
      <p:sp>
        <p:nvSpPr>
          <p:cNvPr id="3" name="Content Placeholder 2"/>
          <p:cNvSpPr>
            <a:spLocks noGrp="1"/>
          </p:cNvSpPr>
          <p:nvPr>
            <p:ph idx="1"/>
          </p:nvPr>
        </p:nvSpPr>
        <p:spPr>
          <a:xfrm>
            <a:off x="1981200" y="1600201"/>
            <a:ext cx="8229600" cy="4756149"/>
          </a:xfrm>
        </p:spPr>
        <p:txBody>
          <a:bodyPr>
            <a:normAutofit/>
          </a:bodyPr>
          <a:lstStyle/>
          <a:p>
            <a:r>
              <a:rPr lang="en-US" dirty="0"/>
              <a:t>Even if location of the bug is known finding the correct condition is tedious </a:t>
            </a:r>
          </a:p>
          <a:p>
            <a:pPr lvl="1"/>
            <a:r>
              <a:rPr lang="en-US" dirty="0"/>
              <a:t>Generation of variants</a:t>
            </a:r>
          </a:p>
          <a:p>
            <a:pPr lvl="2"/>
            <a:r>
              <a:rPr lang="en-US" dirty="0"/>
              <a:t>Simple mutations:  ex.  boundary conditions (+/- 1) … do not cover all types of faults</a:t>
            </a:r>
          </a:p>
          <a:p>
            <a:pPr lvl="2"/>
            <a:r>
              <a:rPr lang="en-US" dirty="0"/>
              <a:t>Search in program space very time consuming: Numerous ways of altering the Where clause</a:t>
            </a:r>
          </a:p>
          <a:p>
            <a:pPr lvl="3">
              <a:buNone/>
            </a:pPr>
            <a:r>
              <a:rPr lang="en-US" sz="1500" dirty="0">
                <a:latin typeface="Monaco"/>
                <a:cs typeface="Monaco"/>
              </a:rPr>
              <a:t>Year [ &lt;, &gt;, &lt;=, &gt;=, =] [2000,…., 2009] (all distinct values under Year column)</a:t>
            </a:r>
          </a:p>
          <a:p>
            <a:pPr lvl="3">
              <a:buNone/>
            </a:pPr>
            <a:r>
              <a:rPr lang="en-US" sz="1500" dirty="0">
                <a:latin typeface="Monaco"/>
                <a:cs typeface="Monaco"/>
              </a:rPr>
              <a:t>Price [ &lt;, &gt;, &lt;=, &gt;=, =] [0..,20] (all distinct values under Price column)</a:t>
            </a:r>
          </a:p>
          <a:p>
            <a:pPr lvl="3">
              <a:buNone/>
            </a:pPr>
            <a:r>
              <a:rPr lang="en-US" sz="1500" dirty="0">
                <a:latin typeface="Monaco"/>
              </a:rPr>
              <a:t>Possible inclusion/deletion of fields, comparison with variables .. so on </a:t>
            </a:r>
            <a:endParaRPr lang="en-US" sz="1500" dirty="0"/>
          </a:p>
          <a:p>
            <a:pPr lvl="1"/>
            <a:r>
              <a:rPr lang="en-US" dirty="0"/>
              <a:t>Validation is time consuming</a:t>
            </a:r>
          </a:p>
          <a:p>
            <a:pPr lvl="1"/>
            <a:r>
              <a:rPr lang="en-US" dirty="0"/>
              <a:t>Condition needs to work for passing keys as well and be globally valid</a:t>
            </a:r>
          </a:p>
          <a:p>
            <a:pPr lvl="1"/>
            <a:endParaRPr lang="en-US" dirty="0"/>
          </a:p>
          <a:p>
            <a:endParaRPr lang="en-US" dirty="0"/>
          </a:p>
          <a:p>
            <a:pPr lvl="1">
              <a:buFont typeface="Arial" pitchFamily="34" charset="0"/>
              <a:buChar char="•"/>
            </a:pPr>
            <a:endParaRPr lang="en-US" dirty="0"/>
          </a:p>
          <a:p>
            <a:pPr>
              <a:buNone/>
            </a:pPr>
            <a:endParaRPr lang="en-US" dirty="0"/>
          </a:p>
        </p:txBody>
      </p:sp>
      <p:sp>
        <p:nvSpPr>
          <p:cNvPr id="5" name="Slide Number Placeholder 4"/>
          <p:cNvSpPr>
            <a:spLocks noGrp="1"/>
          </p:cNvSpPr>
          <p:nvPr>
            <p:ph type="sldNum" sz="quarter" idx="12"/>
          </p:nvPr>
        </p:nvSpPr>
        <p:spPr/>
        <p:txBody>
          <a:bodyPr/>
          <a:lstStyle/>
          <a:p>
            <a:fld id="{FB514ECD-3CC7-0C4D-BF73-05ECAD6DEBA0}" type="slidenum">
              <a:rPr lang="en-US" smtClean="0"/>
              <a:pPr/>
              <a:t>58</a:t>
            </a:fld>
            <a:endParaRPr lang="en-US"/>
          </a:p>
        </p:txBody>
      </p:sp>
    </p:spTree>
    <p:extLst>
      <p:ext uri="{BB962C8B-B14F-4D97-AF65-F5344CB8AC3E}">
        <p14:creationId xmlns:p14="http://schemas.microsoft.com/office/powerpoint/2010/main" val="1902361761"/>
      </p:ext>
    </p:extLst>
  </p:cSld>
  <p:clrMapOvr>
    <a:masterClrMapping/>
  </p:clrMapOvr>
  <mc:AlternateContent xmlns:mc="http://schemas.openxmlformats.org/markup-compatibility/2006" xmlns:p14="http://schemas.microsoft.com/office/powerpoint/2010/main">
    <mc:Choice Requires="p14">
      <p:transition spd="slow" p14:dur="2000" advTm="61651"/>
    </mc:Choice>
    <mc:Fallback xmlns="">
      <p:transition spd="slow" advTm="61651"/>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a:xfrm>
            <a:off x="2209800" y="1374604"/>
            <a:ext cx="7772400" cy="1470025"/>
          </a:xfrm>
        </p:spPr>
        <p:txBody>
          <a:bodyPr>
            <a:normAutofit/>
          </a:bodyPr>
          <a:lstStyle/>
          <a:p>
            <a:r>
              <a:rPr lang="en-US" sz="3200" dirty="0"/>
              <a:t>Insight 1: Search in data-space should be faster than search in program-space </a:t>
            </a:r>
          </a:p>
        </p:txBody>
      </p:sp>
      <p:sp>
        <p:nvSpPr>
          <p:cNvPr id="9" name="Subtitle 8"/>
          <p:cNvSpPr>
            <a:spLocks noGrp="1"/>
          </p:cNvSpPr>
          <p:nvPr>
            <p:ph type="subTitle" idx="1"/>
          </p:nvPr>
        </p:nvSpPr>
        <p:spPr>
          <a:xfrm>
            <a:off x="3117669" y="3840480"/>
            <a:ext cx="6658791" cy="2226212"/>
          </a:xfrm>
        </p:spPr>
        <p:txBody>
          <a:bodyPr>
            <a:normAutofit/>
          </a:bodyPr>
          <a:lstStyle/>
          <a:p>
            <a:r>
              <a:rPr lang="en-US" b="1" dirty="0"/>
              <a:t> Assuming we had correct labeling for </a:t>
            </a:r>
            <a:r>
              <a:rPr lang="en-US" b="1" i="1" dirty="0"/>
              <a:t>all</a:t>
            </a:r>
            <a:r>
              <a:rPr lang="en-US" b="1" dirty="0"/>
              <a:t> the rows, then, we can </a:t>
            </a:r>
            <a:r>
              <a:rPr lang="en-US" b="1" i="1" dirty="0"/>
              <a:t>quickly</a:t>
            </a:r>
            <a:r>
              <a:rPr lang="en-US" b="1" dirty="0"/>
              <a:t> </a:t>
            </a:r>
            <a:r>
              <a:rPr lang="en-US" b="1" i="1" dirty="0"/>
              <a:t>learn</a:t>
            </a:r>
            <a:r>
              <a:rPr lang="en-US" b="1" dirty="0"/>
              <a:t> </a:t>
            </a:r>
            <a:r>
              <a:rPr lang="en-US" b="1" i="1" dirty="0"/>
              <a:t>the correct </a:t>
            </a:r>
            <a:r>
              <a:rPr lang="en-US" b="1" dirty="0"/>
              <a:t>WHERE clause from the data</a:t>
            </a:r>
          </a:p>
          <a:p>
            <a:endParaRPr lang="en-US" b="1" dirty="0"/>
          </a:p>
        </p:txBody>
      </p:sp>
      <p:sp>
        <p:nvSpPr>
          <p:cNvPr id="5" name="Slide Number Placeholder 4"/>
          <p:cNvSpPr>
            <a:spLocks noGrp="1"/>
          </p:cNvSpPr>
          <p:nvPr>
            <p:ph type="sldNum" sz="quarter" idx="12"/>
          </p:nvPr>
        </p:nvSpPr>
        <p:spPr/>
        <p:txBody>
          <a:bodyPr/>
          <a:lstStyle/>
          <a:p>
            <a:fld id="{FB514ECD-3CC7-0C4D-BF73-05ECAD6DEBA0}" type="slidenum">
              <a:rPr lang="en-US" smtClean="0"/>
              <a:pPr/>
              <a:t>59</a:t>
            </a:fld>
            <a:endParaRPr lang="en-US"/>
          </a:p>
        </p:txBody>
      </p:sp>
    </p:spTree>
    <p:extLst>
      <p:ext uri="{BB962C8B-B14F-4D97-AF65-F5344CB8AC3E}">
        <p14:creationId xmlns:p14="http://schemas.microsoft.com/office/powerpoint/2010/main" val="3127626620"/>
      </p:ext>
    </p:extLst>
  </p:cSld>
  <p:clrMapOvr>
    <a:masterClrMapping/>
  </p:clrMapOvr>
  <mc:AlternateContent xmlns:mc="http://schemas.openxmlformats.org/markup-compatibility/2006" xmlns:p14="http://schemas.microsoft.com/office/powerpoint/2010/main">
    <mc:Choice Requires="p14">
      <p:transition spd="slow" p14:dur="2000" advTm="44592"/>
    </mc:Choice>
    <mc:Fallback xmlns="">
      <p:transition spd="slow" advTm="44592"/>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D7CBD501-0AB6-4A23-8E31-FA1113678809}"/>
              </a:ext>
            </a:extLst>
          </p:cNvPr>
          <p:cNvSpPr>
            <a:spLocks noGrp="1"/>
          </p:cNvSpPr>
          <p:nvPr>
            <p:ph type="sldNum" sz="quarter" idx="12"/>
          </p:nvPr>
        </p:nvSpPr>
        <p:spPr/>
        <p:txBody>
          <a:bodyPr/>
          <a:lstStyle/>
          <a:p>
            <a:fld id="{14484B9B-03F3-4D7D-8439-8B2D9FB89490}" type="slidenum">
              <a:rPr lang="en-US" altLang="en-US"/>
              <a:pPr/>
              <a:t>6</a:t>
            </a:fld>
            <a:endParaRPr lang="en-US" altLang="en-US"/>
          </a:p>
        </p:txBody>
      </p:sp>
      <p:sp>
        <p:nvSpPr>
          <p:cNvPr id="38914" name="Rectangle 2">
            <a:extLst>
              <a:ext uri="{FF2B5EF4-FFF2-40B4-BE49-F238E27FC236}">
                <a16:creationId xmlns:a16="http://schemas.microsoft.com/office/drawing/2014/main" id="{6EDFB857-84BB-4060-A1F3-83E59100D65D}"/>
              </a:ext>
            </a:extLst>
          </p:cNvPr>
          <p:cNvSpPr>
            <a:spLocks noGrp="1" noChangeArrowheads="1"/>
          </p:cNvSpPr>
          <p:nvPr>
            <p:ph type="title"/>
          </p:nvPr>
        </p:nvSpPr>
        <p:spPr/>
        <p:txBody>
          <a:bodyPr/>
          <a:lstStyle/>
          <a:p>
            <a:r>
              <a:rPr lang="en-US" altLang="en-US"/>
              <a:t>Trace</a:t>
            </a:r>
          </a:p>
        </p:txBody>
      </p:sp>
      <p:sp>
        <p:nvSpPr>
          <p:cNvPr id="38919" name="Rectangle 7">
            <a:extLst>
              <a:ext uri="{FF2B5EF4-FFF2-40B4-BE49-F238E27FC236}">
                <a16:creationId xmlns:a16="http://schemas.microsoft.com/office/drawing/2014/main" id="{13DCD797-42A8-4BD1-B1CB-CB4B468E61C1}"/>
              </a:ext>
            </a:extLst>
          </p:cNvPr>
          <p:cNvSpPr>
            <a:spLocks noChangeArrowheads="1"/>
          </p:cNvSpPr>
          <p:nvPr/>
        </p:nvSpPr>
        <p:spPr bwMode="auto">
          <a:xfrm>
            <a:off x="2133600" y="1674814"/>
            <a:ext cx="685800" cy="3508375"/>
          </a:xfrm>
          <a:prstGeom prst="rect">
            <a:avLst/>
          </a:prstGeom>
          <a:solidFill>
            <a:srgbClr val="F9F9F9"/>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altLang="en-US" sz="2800">
                <a:solidFill>
                  <a:srgbClr val="BC5332"/>
                </a:solidFill>
              </a:rPr>
              <a:t>1</a:t>
            </a:r>
          </a:p>
          <a:p>
            <a:r>
              <a:rPr lang="en-US" altLang="en-US" sz="2800">
                <a:solidFill>
                  <a:srgbClr val="BC5332"/>
                </a:solidFill>
              </a:rPr>
              <a:t>2</a:t>
            </a:r>
          </a:p>
          <a:p>
            <a:r>
              <a:rPr lang="en-US" altLang="en-US" sz="2800">
                <a:solidFill>
                  <a:srgbClr val="BC5332"/>
                </a:solidFill>
              </a:rPr>
              <a:t>3</a:t>
            </a:r>
          </a:p>
          <a:p>
            <a:r>
              <a:rPr lang="en-US" altLang="en-US" sz="2800">
                <a:solidFill>
                  <a:srgbClr val="BC5332"/>
                </a:solidFill>
              </a:rPr>
              <a:t>4</a:t>
            </a:r>
          </a:p>
          <a:p>
            <a:r>
              <a:rPr lang="en-US" altLang="en-US" sz="2800">
                <a:solidFill>
                  <a:srgbClr val="BC5332"/>
                </a:solidFill>
              </a:rPr>
              <a:t>5</a:t>
            </a:r>
          </a:p>
          <a:p>
            <a:r>
              <a:rPr lang="en-US" altLang="en-US" sz="2800">
                <a:solidFill>
                  <a:srgbClr val="BC5332"/>
                </a:solidFill>
              </a:rPr>
              <a:t>6</a:t>
            </a:r>
          </a:p>
          <a:p>
            <a:r>
              <a:rPr lang="en-US" altLang="en-US" sz="2800">
                <a:solidFill>
                  <a:srgbClr val="BC5332"/>
                </a:solidFill>
              </a:rPr>
              <a:t>7</a:t>
            </a:r>
          </a:p>
          <a:p>
            <a:r>
              <a:rPr lang="en-US" altLang="en-US" sz="2800">
                <a:solidFill>
                  <a:srgbClr val="BC5332"/>
                </a:solidFill>
              </a:rPr>
              <a:t>8</a:t>
            </a:r>
          </a:p>
        </p:txBody>
      </p:sp>
      <p:sp>
        <p:nvSpPr>
          <p:cNvPr id="38918" name="Rectangle 6">
            <a:extLst>
              <a:ext uri="{FF2B5EF4-FFF2-40B4-BE49-F238E27FC236}">
                <a16:creationId xmlns:a16="http://schemas.microsoft.com/office/drawing/2014/main" id="{84D79005-EE7C-47C6-AFCF-7EAEEE61DBD2}"/>
              </a:ext>
            </a:extLst>
          </p:cNvPr>
          <p:cNvSpPr>
            <a:spLocks noChangeArrowheads="1"/>
          </p:cNvSpPr>
          <p:nvPr/>
        </p:nvSpPr>
        <p:spPr bwMode="auto">
          <a:xfrm>
            <a:off x="2895600" y="1658939"/>
            <a:ext cx="3657600" cy="3508375"/>
          </a:xfrm>
          <a:prstGeom prst="rect">
            <a:avLst/>
          </a:prstGeom>
          <a:solidFill>
            <a:srgbClr val="F9F9F9"/>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altLang="en-US" sz="2800"/>
              <a:t>   read a, b </a:t>
            </a:r>
          </a:p>
          <a:p>
            <a:r>
              <a:rPr lang="en-US" altLang="en-US" sz="2800"/>
              <a:t>   while a ≠ b </a:t>
            </a:r>
          </a:p>
          <a:p>
            <a:r>
              <a:rPr lang="en-US" altLang="en-US" sz="2800"/>
              <a:t>          if a &gt; b </a:t>
            </a:r>
          </a:p>
          <a:p>
            <a:r>
              <a:rPr lang="en-US" altLang="en-US" sz="2800"/>
              <a:t>                a := a − b </a:t>
            </a:r>
          </a:p>
          <a:p>
            <a:r>
              <a:rPr lang="en-US" altLang="en-US" sz="2800"/>
              <a:t>          else </a:t>
            </a:r>
          </a:p>
          <a:p>
            <a:r>
              <a:rPr lang="en-US" altLang="en-US" sz="2800"/>
              <a:t>                b := b − a </a:t>
            </a:r>
          </a:p>
          <a:p>
            <a:r>
              <a:rPr lang="en-US" altLang="en-US" sz="2800"/>
              <a:t>          endif</a:t>
            </a:r>
          </a:p>
          <a:p>
            <a:r>
              <a:rPr lang="en-US" altLang="en-US" sz="2800"/>
              <a:t>   write a </a:t>
            </a:r>
          </a:p>
        </p:txBody>
      </p:sp>
      <p:sp>
        <p:nvSpPr>
          <p:cNvPr id="38920" name="Text Box 8">
            <a:extLst>
              <a:ext uri="{FF2B5EF4-FFF2-40B4-BE49-F238E27FC236}">
                <a16:creationId xmlns:a16="http://schemas.microsoft.com/office/drawing/2014/main" id="{D1196A06-3178-47C9-A92C-5EE8135EAB2C}"/>
              </a:ext>
            </a:extLst>
          </p:cNvPr>
          <p:cNvSpPr txBox="1">
            <a:spLocks noChangeArrowheads="1"/>
          </p:cNvSpPr>
          <p:nvPr/>
        </p:nvSpPr>
        <p:spPr bwMode="auto">
          <a:xfrm>
            <a:off x="7848600" y="838201"/>
            <a:ext cx="1263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Input:  6, 4</a:t>
            </a:r>
          </a:p>
        </p:txBody>
      </p:sp>
      <p:sp>
        <p:nvSpPr>
          <p:cNvPr id="38921" name="Rectangle 9">
            <a:extLst>
              <a:ext uri="{FF2B5EF4-FFF2-40B4-BE49-F238E27FC236}">
                <a16:creationId xmlns:a16="http://schemas.microsoft.com/office/drawing/2014/main" id="{B4BCEAC9-EC44-40D5-8B14-03E0CE612D75}"/>
              </a:ext>
            </a:extLst>
          </p:cNvPr>
          <p:cNvSpPr>
            <a:spLocks noChangeArrowheads="1"/>
          </p:cNvSpPr>
          <p:nvPr/>
        </p:nvSpPr>
        <p:spPr bwMode="auto">
          <a:xfrm>
            <a:off x="7620000" y="1190626"/>
            <a:ext cx="685800" cy="5216525"/>
          </a:xfrm>
          <a:prstGeom prst="rect">
            <a:avLst/>
          </a:prstGeom>
          <a:solidFill>
            <a:srgbClr val="F9F9F9"/>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altLang="en-US" sz="2800" b="1">
                <a:solidFill>
                  <a:srgbClr val="BC5332"/>
                </a:solidFill>
              </a:rPr>
              <a:t>1</a:t>
            </a:r>
          </a:p>
          <a:p>
            <a:r>
              <a:rPr lang="en-US" altLang="en-US" sz="2800" b="1">
                <a:solidFill>
                  <a:srgbClr val="BC5332"/>
                </a:solidFill>
              </a:rPr>
              <a:t>2</a:t>
            </a:r>
          </a:p>
          <a:p>
            <a:r>
              <a:rPr lang="en-US" altLang="en-US" sz="2800" b="1">
                <a:solidFill>
                  <a:srgbClr val="BC5332"/>
                </a:solidFill>
              </a:rPr>
              <a:t>3</a:t>
            </a:r>
          </a:p>
          <a:p>
            <a:r>
              <a:rPr lang="en-US" altLang="en-US" sz="2800" b="1">
                <a:solidFill>
                  <a:srgbClr val="BC5332"/>
                </a:solidFill>
              </a:rPr>
              <a:t>4</a:t>
            </a:r>
          </a:p>
          <a:p>
            <a:r>
              <a:rPr lang="en-US" altLang="en-US" sz="2800" b="1">
                <a:solidFill>
                  <a:srgbClr val="BC5332"/>
                </a:solidFill>
              </a:rPr>
              <a:t>7</a:t>
            </a:r>
          </a:p>
          <a:p>
            <a:r>
              <a:rPr lang="en-US" altLang="en-US" sz="2800" b="1">
                <a:solidFill>
                  <a:srgbClr val="BC5332"/>
                </a:solidFill>
              </a:rPr>
              <a:t>2</a:t>
            </a:r>
          </a:p>
          <a:p>
            <a:r>
              <a:rPr lang="en-US" altLang="en-US" sz="2800" b="1">
                <a:solidFill>
                  <a:srgbClr val="BC5332"/>
                </a:solidFill>
              </a:rPr>
              <a:t>3</a:t>
            </a:r>
          </a:p>
          <a:p>
            <a:r>
              <a:rPr lang="en-US" altLang="en-US" sz="2800" b="1">
                <a:solidFill>
                  <a:srgbClr val="BC5332"/>
                </a:solidFill>
              </a:rPr>
              <a:t>5</a:t>
            </a:r>
          </a:p>
          <a:p>
            <a:r>
              <a:rPr lang="en-US" altLang="en-US" sz="2800" b="1">
                <a:solidFill>
                  <a:srgbClr val="BC5332"/>
                </a:solidFill>
              </a:rPr>
              <a:t>6</a:t>
            </a:r>
          </a:p>
          <a:p>
            <a:r>
              <a:rPr lang="en-US" altLang="en-US" sz="2800" b="1">
                <a:solidFill>
                  <a:srgbClr val="BC5332"/>
                </a:solidFill>
              </a:rPr>
              <a:t>7</a:t>
            </a:r>
          </a:p>
          <a:p>
            <a:r>
              <a:rPr lang="en-US" altLang="en-US" sz="2800" b="1">
                <a:solidFill>
                  <a:srgbClr val="BC5332"/>
                </a:solidFill>
              </a:rPr>
              <a:t>2</a:t>
            </a:r>
          </a:p>
          <a:p>
            <a:r>
              <a:rPr lang="en-US" altLang="en-US" sz="2800" b="1">
                <a:solidFill>
                  <a:srgbClr val="BC5332"/>
                </a:solidFill>
              </a:rPr>
              <a:t>8</a:t>
            </a:r>
            <a:endParaRPr lang="en-US" altLang="en-US" sz="2800">
              <a:solidFill>
                <a:srgbClr val="BC5332"/>
              </a:solidFill>
            </a:endParaRPr>
          </a:p>
        </p:txBody>
      </p:sp>
    </p:spTree>
    <p:extLst>
      <p:ext uri="{BB962C8B-B14F-4D97-AF65-F5344CB8AC3E}">
        <p14:creationId xmlns:p14="http://schemas.microsoft.com/office/powerpoint/2010/main" val="114356560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Background: Classifiers</a:t>
            </a:r>
          </a:p>
        </p:txBody>
      </p:sp>
      <p:sp>
        <p:nvSpPr>
          <p:cNvPr id="3" name="Content Placeholder 2"/>
          <p:cNvSpPr>
            <a:spLocks noGrp="1"/>
          </p:cNvSpPr>
          <p:nvPr>
            <p:ph idx="1"/>
          </p:nvPr>
        </p:nvSpPr>
        <p:spPr>
          <a:xfrm>
            <a:off x="1981200" y="1600200"/>
            <a:ext cx="8229600" cy="4756150"/>
          </a:xfrm>
        </p:spPr>
        <p:txBody>
          <a:bodyPr>
            <a:normAutofit lnSpcReduction="10000"/>
          </a:bodyPr>
          <a:lstStyle/>
          <a:p>
            <a:r>
              <a:rPr lang="en-US" dirty="0">
                <a:solidFill>
                  <a:srgbClr val="00B0F0"/>
                </a:solidFill>
              </a:rPr>
              <a:t>Classifier</a:t>
            </a:r>
            <a:r>
              <a:rPr lang="en-US" dirty="0"/>
              <a:t> is a function that assigns discrete labels to data points </a:t>
            </a:r>
          </a:p>
          <a:p>
            <a:pPr lvl="1"/>
            <a:r>
              <a:rPr lang="en-US" dirty="0"/>
              <a:t>Where clause is a typical example of a 2-class classifier (labels +/-) </a:t>
            </a:r>
          </a:p>
          <a:p>
            <a:r>
              <a:rPr lang="en-US" dirty="0"/>
              <a:t>Supervised learning</a:t>
            </a:r>
          </a:p>
          <a:p>
            <a:pPr lvl="1"/>
            <a:r>
              <a:rPr lang="en-US" dirty="0"/>
              <a:t>Discover a classifier based on pre-labeled data (training)</a:t>
            </a:r>
          </a:p>
          <a:p>
            <a:pPr lvl="1"/>
            <a:r>
              <a:rPr lang="en-US" dirty="0"/>
              <a:t>Generalizable:  high accuracy on unseen data </a:t>
            </a:r>
          </a:p>
          <a:p>
            <a:pPr lvl="1">
              <a:buNone/>
            </a:pPr>
            <a:endParaRPr lang="en-US" dirty="0"/>
          </a:p>
          <a:p>
            <a:pPr marL="342900" lvl="1" indent="-342900">
              <a:buFont typeface="Arial"/>
              <a:buChar char="•"/>
            </a:pPr>
            <a:r>
              <a:rPr lang="en-US" sz="3200" dirty="0">
                <a:solidFill>
                  <a:srgbClr val="00B0F0"/>
                </a:solidFill>
              </a:rPr>
              <a:t>Decision-tree learning </a:t>
            </a:r>
            <a:r>
              <a:rPr lang="en-US" sz="3200" dirty="0"/>
              <a:t>generates compact classifiers in terms of the data attributes</a:t>
            </a:r>
          </a:p>
          <a:p>
            <a:pPr lvl="1"/>
            <a:r>
              <a:rPr lang="en-US" dirty="0"/>
              <a:t>compact classifiers are more </a:t>
            </a:r>
            <a:r>
              <a:rPr lang="en-US" dirty="0" err="1"/>
              <a:t>generalizable</a:t>
            </a:r>
            <a:endParaRPr lang="en-US" dirty="0"/>
          </a:p>
          <a:p>
            <a:pPr lvl="1"/>
            <a:r>
              <a:rPr lang="en-US" dirty="0"/>
              <a:t>generates conditions expressible as disjunctions of clauses</a:t>
            </a:r>
          </a:p>
          <a:p>
            <a:pPr lvl="1"/>
            <a:r>
              <a:rPr lang="en-US" dirty="0"/>
              <a:t>deals with large data efficiently </a:t>
            </a:r>
          </a:p>
          <a:p>
            <a:pPr>
              <a:buNone/>
            </a:pPr>
            <a:endParaRPr lang="en-US" dirty="0"/>
          </a:p>
          <a:p>
            <a:pPr lvl="1"/>
            <a:endParaRPr lang="en-US" dirty="0"/>
          </a:p>
        </p:txBody>
      </p:sp>
      <p:sp>
        <p:nvSpPr>
          <p:cNvPr id="5" name="Slide Number Placeholder 4"/>
          <p:cNvSpPr>
            <a:spLocks noGrp="1"/>
          </p:cNvSpPr>
          <p:nvPr>
            <p:ph type="sldNum" sz="quarter" idx="12"/>
          </p:nvPr>
        </p:nvSpPr>
        <p:spPr/>
        <p:txBody>
          <a:bodyPr/>
          <a:lstStyle/>
          <a:p>
            <a:fld id="{FB514ECD-3CC7-0C4D-BF73-05ECAD6DEBA0}" type="slidenum">
              <a:rPr lang="en-US" smtClean="0"/>
              <a:pPr/>
              <a:t>60</a:t>
            </a:fld>
            <a:endParaRPr lang="en-US"/>
          </a:p>
        </p:txBody>
      </p:sp>
    </p:spTree>
    <p:custDataLst>
      <p:tags r:id="rId1"/>
    </p:custDataLst>
    <p:extLst>
      <p:ext uri="{BB962C8B-B14F-4D97-AF65-F5344CB8AC3E}">
        <p14:creationId xmlns:p14="http://schemas.microsoft.com/office/powerpoint/2010/main" val="2483313035"/>
      </p:ext>
    </p:extLst>
  </p:cSld>
  <p:clrMapOvr>
    <a:masterClrMapping/>
  </p:clrMapOvr>
  <mc:AlternateContent xmlns:mc="http://schemas.openxmlformats.org/markup-compatibility/2006" xmlns:p14="http://schemas.microsoft.com/office/powerpoint/2010/main">
    <mc:Choice Requires="p14">
      <p:transition spd="slow" p14:dur="2000" advTm="44422"/>
    </mc:Choice>
    <mc:Fallback xmlns="">
      <p:transition spd="slow" advTm="4442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Decision Tree Learning</a:t>
            </a:r>
          </a:p>
        </p:txBody>
      </p:sp>
      <p:graphicFrame>
        <p:nvGraphicFramePr>
          <p:cNvPr id="4" name="Table 3"/>
          <p:cNvGraphicFramePr>
            <a:graphicFrameLocks noGrp="1"/>
          </p:cNvGraphicFramePr>
          <p:nvPr>
            <p:extLst/>
          </p:nvPr>
        </p:nvGraphicFramePr>
        <p:xfrm>
          <a:off x="1779496" y="3065543"/>
          <a:ext cx="2808273" cy="3566160"/>
        </p:xfrm>
        <a:graphic>
          <a:graphicData uri="http://schemas.openxmlformats.org/drawingml/2006/table">
            <a:tbl>
              <a:tblPr firstRow="1" bandRow="1">
                <a:tableStyleId>{0660B408-B3CF-4A94-85FC-2B1E0A45F4A2}</a:tableStyleId>
              </a:tblPr>
              <a:tblGrid>
                <a:gridCol w="936091">
                  <a:extLst>
                    <a:ext uri="{9D8B030D-6E8A-4147-A177-3AD203B41FA5}">
                      <a16:colId xmlns:a16="http://schemas.microsoft.com/office/drawing/2014/main" val="20000"/>
                    </a:ext>
                  </a:extLst>
                </a:gridCol>
                <a:gridCol w="936091">
                  <a:extLst>
                    <a:ext uri="{9D8B030D-6E8A-4147-A177-3AD203B41FA5}">
                      <a16:colId xmlns:a16="http://schemas.microsoft.com/office/drawing/2014/main" val="20001"/>
                    </a:ext>
                  </a:extLst>
                </a:gridCol>
                <a:gridCol w="936091">
                  <a:extLst>
                    <a:ext uri="{9D8B030D-6E8A-4147-A177-3AD203B41FA5}">
                      <a16:colId xmlns:a16="http://schemas.microsoft.com/office/drawing/2014/main" val="20002"/>
                    </a:ext>
                  </a:extLst>
                </a:gridCol>
              </a:tblGrid>
              <a:tr h="264476">
                <a:tc>
                  <a:txBody>
                    <a:bodyPr/>
                    <a:lstStyle/>
                    <a:p>
                      <a:r>
                        <a:rPr lang="en-US" sz="1200" dirty="0"/>
                        <a:t>Customer</a:t>
                      </a:r>
                    </a:p>
                  </a:txBody>
                  <a:tcPr/>
                </a:tc>
                <a:tc>
                  <a:txBody>
                    <a:bodyPr/>
                    <a:lstStyle/>
                    <a:p>
                      <a:r>
                        <a:rPr lang="en-US" sz="1200" dirty="0"/>
                        <a:t>Price</a:t>
                      </a:r>
                    </a:p>
                  </a:txBody>
                  <a:tcPr/>
                </a:tc>
                <a:tc>
                  <a:txBody>
                    <a:bodyPr/>
                    <a:lstStyle/>
                    <a:p>
                      <a:r>
                        <a:rPr lang="en-US" sz="1200" dirty="0"/>
                        <a:t>Year</a:t>
                      </a:r>
                    </a:p>
                  </a:txBody>
                  <a:tcPr/>
                </a:tc>
                <a:extLst>
                  <a:ext uri="{0D108BD9-81ED-4DB2-BD59-A6C34878D82A}">
                    <a16:rowId xmlns:a16="http://schemas.microsoft.com/office/drawing/2014/main" val="10000"/>
                  </a:ext>
                </a:extLst>
              </a:tr>
              <a:tr h="264476">
                <a:tc>
                  <a:txBody>
                    <a:bodyPr/>
                    <a:lstStyle/>
                    <a:p>
                      <a:r>
                        <a:rPr lang="en-US" sz="1200" dirty="0"/>
                        <a:t>1</a:t>
                      </a:r>
                    </a:p>
                  </a:txBody>
                  <a:tcPr/>
                </a:tc>
                <a:tc>
                  <a:txBody>
                    <a:bodyPr/>
                    <a:lstStyle/>
                    <a:p>
                      <a:r>
                        <a:rPr lang="en-US" sz="1200" dirty="0"/>
                        <a:t>20</a:t>
                      </a:r>
                    </a:p>
                  </a:txBody>
                  <a:tcPr/>
                </a:tc>
                <a:tc>
                  <a:txBody>
                    <a:bodyPr/>
                    <a:lstStyle/>
                    <a:p>
                      <a:r>
                        <a:rPr lang="en-US" sz="1200" dirty="0"/>
                        <a:t>2012</a:t>
                      </a:r>
                    </a:p>
                  </a:txBody>
                  <a:tcPr/>
                </a:tc>
                <a:extLst>
                  <a:ext uri="{0D108BD9-81ED-4DB2-BD59-A6C34878D82A}">
                    <a16:rowId xmlns:a16="http://schemas.microsoft.com/office/drawing/2014/main" val="10001"/>
                  </a:ext>
                </a:extLst>
              </a:tr>
              <a:tr h="264476">
                <a:tc>
                  <a:txBody>
                    <a:bodyPr/>
                    <a:lstStyle/>
                    <a:p>
                      <a:r>
                        <a:rPr lang="en-US" sz="1200" dirty="0"/>
                        <a:t>1</a:t>
                      </a:r>
                    </a:p>
                  </a:txBody>
                  <a:tcPr/>
                </a:tc>
                <a:tc>
                  <a:txBody>
                    <a:bodyPr/>
                    <a:lstStyle/>
                    <a:p>
                      <a:r>
                        <a:rPr lang="en-US" sz="1200" dirty="0"/>
                        <a:t>16</a:t>
                      </a:r>
                    </a:p>
                  </a:txBody>
                  <a:tcPr/>
                </a:tc>
                <a:tc>
                  <a:txBody>
                    <a:bodyPr/>
                    <a:lstStyle/>
                    <a:p>
                      <a:r>
                        <a:rPr lang="en-US" sz="1200" dirty="0"/>
                        <a:t>2011</a:t>
                      </a:r>
                    </a:p>
                  </a:txBody>
                  <a:tcPr/>
                </a:tc>
                <a:extLst>
                  <a:ext uri="{0D108BD9-81ED-4DB2-BD59-A6C34878D82A}">
                    <a16:rowId xmlns:a16="http://schemas.microsoft.com/office/drawing/2014/main" val="10002"/>
                  </a:ext>
                </a:extLst>
              </a:tr>
              <a:tr h="264476">
                <a:tc>
                  <a:txBody>
                    <a:bodyPr/>
                    <a:lstStyle/>
                    <a:p>
                      <a:r>
                        <a:rPr lang="en-US" sz="1200" dirty="0"/>
                        <a:t>1</a:t>
                      </a:r>
                    </a:p>
                  </a:txBody>
                  <a:tcPr/>
                </a:tc>
                <a:tc>
                  <a:txBody>
                    <a:bodyPr/>
                    <a:lstStyle/>
                    <a:p>
                      <a:r>
                        <a:rPr lang="en-US" sz="1200" dirty="0"/>
                        <a:t>12</a:t>
                      </a:r>
                    </a:p>
                  </a:txBody>
                  <a:tcPr/>
                </a:tc>
                <a:tc>
                  <a:txBody>
                    <a:bodyPr/>
                    <a:lstStyle/>
                    <a:p>
                      <a:r>
                        <a:rPr lang="en-US" sz="1200" dirty="0"/>
                        <a:t>2001</a:t>
                      </a:r>
                    </a:p>
                  </a:txBody>
                  <a:tcPr/>
                </a:tc>
                <a:extLst>
                  <a:ext uri="{0D108BD9-81ED-4DB2-BD59-A6C34878D82A}">
                    <a16:rowId xmlns:a16="http://schemas.microsoft.com/office/drawing/2014/main" val="10003"/>
                  </a:ext>
                </a:extLst>
              </a:tr>
              <a:tr h="264476">
                <a:tc>
                  <a:txBody>
                    <a:bodyPr/>
                    <a:lstStyle/>
                    <a:p>
                      <a:r>
                        <a:rPr lang="en-US" sz="1200" dirty="0"/>
                        <a:t>1</a:t>
                      </a:r>
                    </a:p>
                  </a:txBody>
                  <a:tcPr/>
                </a:tc>
                <a:tc>
                  <a:txBody>
                    <a:bodyPr/>
                    <a:lstStyle/>
                    <a:p>
                      <a:r>
                        <a:rPr lang="en-US" sz="1200" dirty="0"/>
                        <a:t>10</a:t>
                      </a:r>
                    </a:p>
                  </a:txBody>
                  <a:tcPr/>
                </a:tc>
                <a:tc>
                  <a:txBody>
                    <a:bodyPr/>
                    <a:lstStyle/>
                    <a:p>
                      <a:r>
                        <a:rPr lang="en-US" sz="1200" dirty="0"/>
                        <a:t>2002</a:t>
                      </a:r>
                    </a:p>
                  </a:txBody>
                  <a:tcPr/>
                </a:tc>
                <a:extLst>
                  <a:ext uri="{0D108BD9-81ED-4DB2-BD59-A6C34878D82A}">
                    <a16:rowId xmlns:a16="http://schemas.microsoft.com/office/drawing/2014/main" val="10004"/>
                  </a:ext>
                </a:extLst>
              </a:tr>
              <a:tr h="264476">
                <a:tc>
                  <a:txBody>
                    <a:bodyPr/>
                    <a:lstStyle/>
                    <a:p>
                      <a:r>
                        <a:rPr lang="en-US" sz="1200" dirty="0"/>
                        <a:t>1</a:t>
                      </a:r>
                    </a:p>
                  </a:txBody>
                  <a:tcPr/>
                </a:tc>
                <a:tc>
                  <a:txBody>
                    <a:bodyPr/>
                    <a:lstStyle/>
                    <a:p>
                      <a:r>
                        <a:rPr lang="en-US" sz="1200" dirty="0"/>
                        <a:t>15</a:t>
                      </a:r>
                    </a:p>
                  </a:txBody>
                  <a:tcPr/>
                </a:tc>
                <a:tc>
                  <a:txBody>
                    <a:bodyPr/>
                    <a:lstStyle/>
                    <a:p>
                      <a:r>
                        <a:rPr lang="en-US" sz="1200" dirty="0"/>
                        <a:t>2011</a:t>
                      </a:r>
                    </a:p>
                  </a:txBody>
                  <a:tcPr/>
                </a:tc>
                <a:extLst>
                  <a:ext uri="{0D108BD9-81ED-4DB2-BD59-A6C34878D82A}">
                    <a16:rowId xmlns:a16="http://schemas.microsoft.com/office/drawing/2014/main" val="10005"/>
                  </a:ext>
                </a:extLst>
              </a:tr>
              <a:tr h="264476">
                <a:tc>
                  <a:txBody>
                    <a:bodyPr/>
                    <a:lstStyle/>
                    <a:p>
                      <a:r>
                        <a:rPr lang="en-US" sz="1200" dirty="0"/>
                        <a:t>2</a:t>
                      </a:r>
                    </a:p>
                  </a:txBody>
                  <a:tcPr/>
                </a:tc>
                <a:tc>
                  <a:txBody>
                    <a:bodyPr/>
                    <a:lstStyle/>
                    <a:p>
                      <a:r>
                        <a:rPr lang="en-US" sz="1200" dirty="0"/>
                        <a:t>7</a:t>
                      </a:r>
                    </a:p>
                  </a:txBody>
                  <a:tcPr/>
                </a:tc>
                <a:tc>
                  <a:txBody>
                    <a:bodyPr/>
                    <a:lstStyle/>
                    <a:p>
                      <a:r>
                        <a:rPr lang="en-US" sz="1200" dirty="0"/>
                        <a:t>2005</a:t>
                      </a:r>
                    </a:p>
                  </a:txBody>
                  <a:tcPr/>
                </a:tc>
                <a:extLst>
                  <a:ext uri="{0D108BD9-81ED-4DB2-BD59-A6C34878D82A}">
                    <a16:rowId xmlns:a16="http://schemas.microsoft.com/office/drawing/2014/main" val="10006"/>
                  </a:ext>
                </a:extLst>
              </a:tr>
              <a:tr h="264476">
                <a:tc>
                  <a:txBody>
                    <a:bodyPr/>
                    <a:lstStyle/>
                    <a:p>
                      <a:r>
                        <a:rPr lang="en-US" sz="1200" dirty="0"/>
                        <a:t>2</a:t>
                      </a:r>
                    </a:p>
                  </a:txBody>
                  <a:tcPr/>
                </a:tc>
                <a:tc>
                  <a:txBody>
                    <a:bodyPr/>
                    <a:lstStyle/>
                    <a:p>
                      <a:r>
                        <a:rPr lang="en-US" sz="1200" dirty="0"/>
                        <a:t>13</a:t>
                      </a:r>
                    </a:p>
                  </a:txBody>
                  <a:tcPr/>
                </a:tc>
                <a:tc>
                  <a:txBody>
                    <a:bodyPr/>
                    <a:lstStyle/>
                    <a:p>
                      <a:r>
                        <a:rPr lang="en-US" sz="1200" dirty="0"/>
                        <a:t>2007</a:t>
                      </a:r>
                    </a:p>
                  </a:txBody>
                  <a:tcPr/>
                </a:tc>
                <a:extLst>
                  <a:ext uri="{0D108BD9-81ED-4DB2-BD59-A6C34878D82A}">
                    <a16:rowId xmlns:a16="http://schemas.microsoft.com/office/drawing/2014/main" val="10007"/>
                  </a:ext>
                </a:extLst>
              </a:tr>
              <a:tr h="264476">
                <a:tc>
                  <a:txBody>
                    <a:bodyPr/>
                    <a:lstStyle/>
                    <a:p>
                      <a:r>
                        <a:rPr lang="en-US" sz="1200" dirty="0"/>
                        <a:t>2</a:t>
                      </a:r>
                    </a:p>
                  </a:txBody>
                  <a:tcPr/>
                </a:tc>
                <a:tc>
                  <a:txBody>
                    <a:bodyPr/>
                    <a:lstStyle/>
                    <a:p>
                      <a:r>
                        <a:rPr lang="en-US" sz="1200" dirty="0"/>
                        <a:t>15</a:t>
                      </a:r>
                    </a:p>
                  </a:txBody>
                  <a:tcPr/>
                </a:tc>
                <a:tc>
                  <a:txBody>
                    <a:bodyPr/>
                    <a:lstStyle/>
                    <a:p>
                      <a:r>
                        <a:rPr lang="en-US" sz="1200" dirty="0"/>
                        <a:t>2010</a:t>
                      </a:r>
                    </a:p>
                  </a:txBody>
                  <a:tcPr/>
                </a:tc>
                <a:extLst>
                  <a:ext uri="{0D108BD9-81ED-4DB2-BD59-A6C34878D82A}">
                    <a16:rowId xmlns:a16="http://schemas.microsoft.com/office/drawing/2014/main" val="10008"/>
                  </a:ext>
                </a:extLst>
              </a:tr>
              <a:tr h="264476">
                <a:tc>
                  <a:txBody>
                    <a:bodyPr/>
                    <a:lstStyle/>
                    <a:p>
                      <a:r>
                        <a:rPr lang="en-US" sz="1200" dirty="0"/>
                        <a:t>2</a:t>
                      </a:r>
                    </a:p>
                  </a:txBody>
                  <a:tcPr/>
                </a:tc>
                <a:tc>
                  <a:txBody>
                    <a:bodyPr/>
                    <a:lstStyle/>
                    <a:p>
                      <a:r>
                        <a:rPr lang="en-US" sz="1200" dirty="0"/>
                        <a:t>10</a:t>
                      </a:r>
                    </a:p>
                  </a:txBody>
                  <a:tcPr/>
                </a:tc>
                <a:tc>
                  <a:txBody>
                    <a:bodyPr/>
                    <a:lstStyle/>
                    <a:p>
                      <a:r>
                        <a:rPr lang="en-US" sz="1200" dirty="0"/>
                        <a:t>2011</a:t>
                      </a:r>
                    </a:p>
                  </a:txBody>
                  <a:tcPr/>
                </a:tc>
                <a:extLst>
                  <a:ext uri="{0D108BD9-81ED-4DB2-BD59-A6C34878D82A}">
                    <a16:rowId xmlns:a16="http://schemas.microsoft.com/office/drawing/2014/main" val="10009"/>
                  </a:ext>
                </a:extLst>
              </a:tr>
              <a:tr h="264476">
                <a:tc>
                  <a:txBody>
                    <a:bodyPr/>
                    <a:lstStyle/>
                    <a:p>
                      <a:r>
                        <a:rPr lang="en-US" sz="1200" dirty="0"/>
                        <a:t>3</a:t>
                      </a:r>
                    </a:p>
                  </a:txBody>
                  <a:tcPr/>
                </a:tc>
                <a:tc>
                  <a:txBody>
                    <a:bodyPr/>
                    <a:lstStyle/>
                    <a:p>
                      <a:r>
                        <a:rPr lang="en-US" sz="1200" dirty="0"/>
                        <a:t>4</a:t>
                      </a:r>
                    </a:p>
                  </a:txBody>
                  <a:tcPr/>
                </a:tc>
                <a:tc>
                  <a:txBody>
                    <a:bodyPr/>
                    <a:lstStyle/>
                    <a:p>
                      <a:r>
                        <a:rPr lang="en-US" sz="1200" dirty="0"/>
                        <a:t>2012</a:t>
                      </a:r>
                    </a:p>
                  </a:txBody>
                  <a:tcPr/>
                </a:tc>
                <a:extLst>
                  <a:ext uri="{0D108BD9-81ED-4DB2-BD59-A6C34878D82A}">
                    <a16:rowId xmlns:a16="http://schemas.microsoft.com/office/drawing/2014/main" val="10010"/>
                  </a:ext>
                </a:extLst>
              </a:tr>
              <a:tr h="264476">
                <a:tc>
                  <a:txBody>
                    <a:bodyPr/>
                    <a:lstStyle/>
                    <a:p>
                      <a:r>
                        <a:rPr lang="en-US" sz="1200" dirty="0"/>
                        <a:t>3</a:t>
                      </a:r>
                    </a:p>
                  </a:txBody>
                  <a:tcPr/>
                </a:tc>
                <a:tc>
                  <a:txBody>
                    <a:bodyPr/>
                    <a:lstStyle/>
                    <a:p>
                      <a:r>
                        <a:rPr lang="en-US" sz="1200" dirty="0"/>
                        <a:t>3</a:t>
                      </a:r>
                    </a:p>
                  </a:txBody>
                  <a:tcPr/>
                </a:tc>
                <a:tc>
                  <a:txBody>
                    <a:bodyPr/>
                    <a:lstStyle/>
                    <a:p>
                      <a:r>
                        <a:rPr lang="en-US" sz="1200" dirty="0"/>
                        <a:t>2009</a:t>
                      </a:r>
                    </a:p>
                  </a:txBody>
                  <a:tcPr/>
                </a:tc>
                <a:extLst>
                  <a:ext uri="{0D108BD9-81ED-4DB2-BD59-A6C34878D82A}">
                    <a16:rowId xmlns:a16="http://schemas.microsoft.com/office/drawing/2014/main" val="10011"/>
                  </a:ext>
                </a:extLst>
              </a:tr>
              <a:tr h="264476">
                <a:tc>
                  <a:txBody>
                    <a:bodyPr/>
                    <a:lstStyle/>
                    <a:p>
                      <a:r>
                        <a:rPr lang="en-US" sz="1200" dirty="0"/>
                        <a:t>3</a:t>
                      </a:r>
                    </a:p>
                  </a:txBody>
                  <a:tcPr/>
                </a:tc>
                <a:tc>
                  <a:txBody>
                    <a:bodyPr/>
                    <a:lstStyle/>
                    <a:p>
                      <a:r>
                        <a:rPr lang="en-US" sz="1200" dirty="0"/>
                        <a:t>9</a:t>
                      </a:r>
                    </a:p>
                  </a:txBody>
                  <a:tcPr/>
                </a:tc>
                <a:tc>
                  <a:txBody>
                    <a:bodyPr/>
                    <a:lstStyle/>
                    <a:p>
                      <a:r>
                        <a:rPr lang="en-US" sz="1200" dirty="0"/>
                        <a:t>2001</a:t>
                      </a:r>
                    </a:p>
                  </a:txBody>
                  <a:tcPr/>
                </a:tc>
                <a:extLst>
                  <a:ext uri="{0D108BD9-81ED-4DB2-BD59-A6C34878D82A}">
                    <a16:rowId xmlns:a16="http://schemas.microsoft.com/office/drawing/2014/main" val="10012"/>
                  </a:ext>
                </a:extLst>
              </a:tr>
            </a:tbl>
          </a:graphicData>
        </a:graphic>
      </p:graphicFrame>
      <p:graphicFrame>
        <p:nvGraphicFramePr>
          <p:cNvPr id="5" name="Table 4"/>
          <p:cNvGraphicFramePr>
            <a:graphicFrameLocks noGrp="1"/>
          </p:cNvGraphicFramePr>
          <p:nvPr>
            <p:extLst/>
          </p:nvPr>
        </p:nvGraphicFramePr>
        <p:xfrm>
          <a:off x="4614143" y="3065540"/>
          <a:ext cx="513670" cy="3566160"/>
        </p:xfrm>
        <a:graphic>
          <a:graphicData uri="http://schemas.openxmlformats.org/drawingml/2006/table">
            <a:tbl>
              <a:tblPr firstRow="1" bandRow="1">
                <a:tableStyleId>{0660B408-B3CF-4A94-85FC-2B1E0A45F4A2}</a:tableStyleId>
              </a:tblPr>
              <a:tblGrid>
                <a:gridCol w="513670">
                  <a:extLst>
                    <a:ext uri="{9D8B030D-6E8A-4147-A177-3AD203B41FA5}">
                      <a16:colId xmlns:a16="http://schemas.microsoft.com/office/drawing/2014/main" val="20000"/>
                    </a:ext>
                  </a:extLst>
                </a:gridCol>
              </a:tblGrid>
              <a:tr h="257385">
                <a:tc>
                  <a:txBody>
                    <a:bodyPr/>
                    <a:lstStyle/>
                    <a:p>
                      <a:endParaRPr lang="en-US" sz="1200" dirty="0"/>
                    </a:p>
                  </a:txBody>
                  <a:tcPr/>
                </a:tc>
                <a:extLst>
                  <a:ext uri="{0D108BD9-81ED-4DB2-BD59-A6C34878D82A}">
                    <a16:rowId xmlns:a16="http://schemas.microsoft.com/office/drawing/2014/main" val="10000"/>
                  </a:ext>
                </a:extLst>
              </a:tr>
              <a:tr h="257385">
                <a:tc>
                  <a:txBody>
                    <a:bodyPr/>
                    <a:lstStyle/>
                    <a:p>
                      <a:r>
                        <a:rPr lang="en-US" sz="1200" dirty="0"/>
                        <a:t>+</a:t>
                      </a:r>
                    </a:p>
                  </a:txBody>
                  <a:tcPr/>
                </a:tc>
                <a:extLst>
                  <a:ext uri="{0D108BD9-81ED-4DB2-BD59-A6C34878D82A}">
                    <a16:rowId xmlns:a16="http://schemas.microsoft.com/office/drawing/2014/main" val="10001"/>
                  </a:ext>
                </a:extLst>
              </a:tr>
              <a:tr h="257385">
                <a:tc>
                  <a:txBody>
                    <a:bodyPr/>
                    <a:lstStyle/>
                    <a:p>
                      <a:r>
                        <a:rPr lang="en-US" sz="1200" dirty="0"/>
                        <a:t>+</a:t>
                      </a:r>
                    </a:p>
                  </a:txBody>
                  <a:tcPr/>
                </a:tc>
                <a:extLst>
                  <a:ext uri="{0D108BD9-81ED-4DB2-BD59-A6C34878D82A}">
                    <a16:rowId xmlns:a16="http://schemas.microsoft.com/office/drawing/2014/main" val="10002"/>
                  </a:ext>
                </a:extLst>
              </a:tr>
              <a:tr h="257385">
                <a:tc>
                  <a:txBody>
                    <a:bodyPr/>
                    <a:lstStyle/>
                    <a:p>
                      <a:r>
                        <a:rPr lang="en-US" sz="1200" dirty="0"/>
                        <a:t>-</a:t>
                      </a:r>
                    </a:p>
                  </a:txBody>
                  <a:tcPr/>
                </a:tc>
                <a:extLst>
                  <a:ext uri="{0D108BD9-81ED-4DB2-BD59-A6C34878D82A}">
                    <a16:rowId xmlns:a16="http://schemas.microsoft.com/office/drawing/2014/main" val="10003"/>
                  </a:ext>
                </a:extLst>
              </a:tr>
              <a:tr h="257385">
                <a:tc>
                  <a:txBody>
                    <a:bodyPr/>
                    <a:lstStyle/>
                    <a:p>
                      <a:r>
                        <a:rPr lang="en-US" sz="1200" dirty="0"/>
                        <a:t>-</a:t>
                      </a:r>
                    </a:p>
                  </a:txBody>
                  <a:tcPr/>
                </a:tc>
                <a:extLst>
                  <a:ext uri="{0D108BD9-81ED-4DB2-BD59-A6C34878D82A}">
                    <a16:rowId xmlns:a16="http://schemas.microsoft.com/office/drawing/2014/main" val="10004"/>
                  </a:ext>
                </a:extLst>
              </a:tr>
              <a:tr h="257385">
                <a:tc>
                  <a:txBody>
                    <a:bodyPr/>
                    <a:lstStyle/>
                    <a:p>
                      <a:r>
                        <a:rPr lang="en-US" sz="1200" dirty="0"/>
                        <a:t>+</a:t>
                      </a:r>
                    </a:p>
                  </a:txBody>
                  <a:tcPr/>
                </a:tc>
                <a:extLst>
                  <a:ext uri="{0D108BD9-81ED-4DB2-BD59-A6C34878D82A}">
                    <a16:rowId xmlns:a16="http://schemas.microsoft.com/office/drawing/2014/main" val="10005"/>
                  </a:ext>
                </a:extLst>
              </a:tr>
              <a:tr h="257385">
                <a:tc>
                  <a:txBody>
                    <a:bodyPr/>
                    <a:lstStyle/>
                    <a:p>
                      <a:r>
                        <a:rPr lang="en-US" sz="1200" baseline="0" dirty="0"/>
                        <a:t>+</a:t>
                      </a:r>
                      <a:endParaRPr lang="en-US" sz="1200" baseline="-25000" dirty="0"/>
                    </a:p>
                  </a:txBody>
                  <a:tcPr/>
                </a:tc>
                <a:extLst>
                  <a:ext uri="{0D108BD9-81ED-4DB2-BD59-A6C34878D82A}">
                    <a16:rowId xmlns:a16="http://schemas.microsoft.com/office/drawing/2014/main" val="10006"/>
                  </a:ext>
                </a:extLst>
              </a:tr>
              <a:tr h="257385">
                <a:tc>
                  <a:txBody>
                    <a:bodyPr/>
                    <a:lstStyle/>
                    <a:p>
                      <a:r>
                        <a:rPr lang="en-US" sz="1200" baseline="0" dirty="0"/>
                        <a:t>-</a:t>
                      </a:r>
                      <a:endParaRPr lang="en-US" sz="1200" baseline="-25000" dirty="0"/>
                    </a:p>
                  </a:txBody>
                  <a:tcPr/>
                </a:tc>
                <a:extLst>
                  <a:ext uri="{0D108BD9-81ED-4DB2-BD59-A6C34878D82A}">
                    <a16:rowId xmlns:a16="http://schemas.microsoft.com/office/drawing/2014/main" val="10007"/>
                  </a:ext>
                </a:extLst>
              </a:tr>
              <a:tr h="257385">
                <a:tc>
                  <a:txBody>
                    <a:bodyPr/>
                    <a:lstStyle/>
                    <a:p>
                      <a:r>
                        <a:rPr lang="en-US" sz="1200" baseline="0" dirty="0"/>
                        <a:t>+</a:t>
                      </a:r>
                      <a:endParaRPr lang="en-US" sz="1200" baseline="-25000" dirty="0"/>
                    </a:p>
                  </a:txBody>
                  <a:tcPr/>
                </a:tc>
                <a:extLst>
                  <a:ext uri="{0D108BD9-81ED-4DB2-BD59-A6C34878D82A}">
                    <a16:rowId xmlns:a16="http://schemas.microsoft.com/office/drawing/2014/main" val="10008"/>
                  </a:ext>
                </a:extLst>
              </a:tr>
              <a:tr h="257385">
                <a:tc>
                  <a:txBody>
                    <a:bodyPr/>
                    <a:lstStyle/>
                    <a:p>
                      <a:r>
                        <a:rPr lang="en-US" sz="1200" baseline="0" dirty="0"/>
                        <a:t>+</a:t>
                      </a:r>
                      <a:endParaRPr lang="en-US" sz="1200" baseline="-25000" dirty="0"/>
                    </a:p>
                  </a:txBody>
                  <a:tcPr/>
                </a:tc>
                <a:extLst>
                  <a:ext uri="{0D108BD9-81ED-4DB2-BD59-A6C34878D82A}">
                    <a16:rowId xmlns:a16="http://schemas.microsoft.com/office/drawing/2014/main" val="10009"/>
                  </a:ext>
                </a:extLst>
              </a:tr>
              <a:tr h="257385">
                <a:tc>
                  <a:txBody>
                    <a:bodyPr/>
                    <a:lstStyle/>
                    <a:p>
                      <a:r>
                        <a:rPr lang="en-US" sz="1200" dirty="0"/>
                        <a:t>+</a:t>
                      </a:r>
                    </a:p>
                  </a:txBody>
                  <a:tcPr/>
                </a:tc>
                <a:extLst>
                  <a:ext uri="{0D108BD9-81ED-4DB2-BD59-A6C34878D82A}">
                    <a16:rowId xmlns:a16="http://schemas.microsoft.com/office/drawing/2014/main" val="10010"/>
                  </a:ext>
                </a:extLst>
              </a:tr>
              <a:tr h="257385">
                <a:tc>
                  <a:txBody>
                    <a:bodyPr/>
                    <a:lstStyle/>
                    <a:p>
                      <a:r>
                        <a:rPr lang="en-US" sz="1200" dirty="0"/>
                        <a:t>+</a:t>
                      </a:r>
                    </a:p>
                  </a:txBody>
                  <a:tcPr/>
                </a:tc>
                <a:extLst>
                  <a:ext uri="{0D108BD9-81ED-4DB2-BD59-A6C34878D82A}">
                    <a16:rowId xmlns:a16="http://schemas.microsoft.com/office/drawing/2014/main" val="10011"/>
                  </a:ext>
                </a:extLst>
              </a:tr>
              <a:tr h="257385">
                <a:tc>
                  <a:txBody>
                    <a:bodyPr/>
                    <a:lstStyle/>
                    <a:p>
                      <a:r>
                        <a:rPr lang="en-US" sz="1200" dirty="0"/>
                        <a:t>-</a:t>
                      </a:r>
                    </a:p>
                  </a:txBody>
                  <a:tcPr/>
                </a:tc>
                <a:extLst>
                  <a:ext uri="{0D108BD9-81ED-4DB2-BD59-A6C34878D82A}">
                    <a16:rowId xmlns:a16="http://schemas.microsoft.com/office/drawing/2014/main" val="10012"/>
                  </a:ext>
                </a:extLst>
              </a:tr>
            </a:tbl>
          </a:graphicData>
        </a:graphic>
      </p:graphicFrame>
      <p:sp>
        <p:nvSpPr>
          <p:cNvPr id="6" name="TextBox 5"/>
          <p:cNvSpPr txBox="1"/>
          <p:nvPr/>
        </p:nvSpPr>
        <p:spPr>
          <a:xfrm>
            <a:off x="6184082" y="4223118"/>
            <a:ext cx="4517001" cy="1138773"/>
          </a:xfrm>
          <a:prstGeom prst="rect">
            <a:avLst/>
          </a:prstGeom>
          <a:noFill/>
        </p:spPr>
        <p:txBody>
          <a:bodyPr wrap="square" rtlCol="0">
            <a:spAutoFit/>
          </a:bodyPr>
          <a:lstStyle/>
          <a:p>
            <a:r>
              <a:rPr lang="en-US" sz="1400" dirty="0"/>
              <a:t>Split on Year &gt;= 2008?   Gain = 0.92 – 0.3 = 0.62</a:t>
            </a:r>
          </a:p>
          <a:p>
            <a:endParaRPr lang="en-US" dirty="0"/>
          </a:p>
          <a:p>
            <a:endParaRPr lang="en-US" dirty="0"/>
          </a:p>
          <a:p>
            <a:endParaRPr lang="en-US" dirty="0"/>
          </a:p>
        </p:txBody>
      </p:sp>
      <p:sp>
        <p:nvSpPr>
          <p:cNvPr id="8" name="TextBox 7"/>
          <p:cNvSpPr txBox="1"/>
          <p:nvPr/>
        </p:nvSpPr>
        <p:spPr>
          <a:xfrm>
            <a:off x="7796375" y="4778244"/>
            <a:ext cx="1874556" cy="369332"/>
          </a:xfrm>
          <a:prstGeom prst="rect">
            <a:avLst/>
          </a:prstGeom>
          <a:noFill/>
        </p:spPr>
        <p:txBody>
          <a:bodyPr wrap="square" rtlCol="0">
            <a:spAutoFit/>
          </a:bodyPr>
          <a:lstStyle/>
          <a:p>
            <a:r>
              <a:rPr lang="en-US" dirty="0"/>
              <a:t>Year &gt;= 2008</a:t>
            </a:r>
          </a:p>
        </p:txBody>
      </p:sp>
      <p:cxnSp>
        <p:nvCxnSpPr>
          <p:cNvPr id="9" name="Straight Connector 8"/>
          <p:cNvCxnSpPr/>
          <p:nvPr/>
        </p:nvCxnSpPr>
        <p:spPr>
          <a:xfrm flipH="1">
            <a:off x="7685935" y="5302861"/>
            <a:ext cx="704048" cy="814538"/>
          </a:xfrm>
          <a:prstGeom prst="line">
            <a:avLst/>
          </a:prstGeom>
          <a:ln>
            <a:solidFill>
              <a:srgbClr val="00B0F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flipV="1">
            <a:off x="8749456" y="5302861"/>
            <a:ext cx="704048" cy="814538"/>
          </a:xfrm>
          <a:prstGeom prst="line">
            <a:avLst/>
          </a:prstGeom>
          <a:ln>
            <a:solidFill>
              <a:srgbClr val="FFFF00"/>
            </a:solidFill>
          </a:ln>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7361521" y="5316667"/>
            <a:ext cx="648829" cy="369332"/>
          </a:xfrm>
          <a:prstGeom prst="rect">
            <a:avLst/>
          </a:prstGeom>
          <a:noFill/>
        </p:spPr>
        <p:txBody>
          <a:bodyPr wrap="square" rtlCol="0">
            <a:spAutoFit/>
          </a:bodyPr>
          <a:lstStyle/>
          <a:p>
            <a:r>
              <a:rPr lang="en-US" b="1" dirty="0">
                <a:solidFill>
                  <a:srgbClr val="00B0F0"/>
                </a:solidFill>
              </a:rPr>
              <a:t>true</a:t>
            </a:r>
          </a:p>
        </p:txBody>
      </p:sp>
      <p:sp>
        <p:nvSpPr>
          <p:cNvPr id="12" name="TextBox 11"/>
          <p:cNvSpPr txBox="1"/>
          <p:nvPr/>
        </p:nvSpPr>
        <p:spPr>
          <a:xfrm>
            <a:off x="9129090" y="5358622"/>
            <a:ext cx="648829" cy="369332"/>
          </a:xfrm>
          <a:prstGeom prst="rect">
            <a:avLst/>
          </a:prstGeom>
          <a:noFill/>
        </p:spPr>
        <p:txBody>
          <a:bodyPr wrap="square" rtlCol="0">
            <a:spAutoFit/>
          </a:bodyPr>
          <a:lstStyle/>
          <a:p>
            <a:r>
              <a:rPr lang="en-US" b="1" dirty="0">
                <a:solidFill>
                  <a:srgbClr val="FFFF00"/>
                </a:solidFill>
              </a:rPr>
              <a:t>false</a:t>
            </a:r>
          </a:p>
        </p:txBody>
      </p:sp>
      <p:sp>
        <p:nvSpPr>
          <p:cNvPr id="21" name="TextBox 20"/>
          <p:cNvSpPr txBox="1"/>
          <p:nvPr/>
        </p:nvSpPr>
        <p:spPr>
          <a:xfrm>
            <a:off x="7468508" y="6117399"/>
            <a:ext cx="434854" cy="369332"/>
          </a:xfrm>
          <a:prstGeom prst="rect">
            <a:avLst/>
          </a:prstGeom>
          <a:noFill/>
        </p:spPr>
        <p:txBody>
          <a:bodyPr wrap="square" rtlCol="0">
            <a:spAutoFit/>
          </a:bodyPr>
          <a:lstStyle/>
          <a:p>
            <a:r>
              <a:rPr lang="en-US" b="1" dirty="0">
                <a:solidFill>
                  <a:srgbClr val="00B0F0"/>
                </a:solidFill>
              </a:rPr>
              <a:t>…</a:t>
            </a:r>
          </a:p>
        </p:txBody>
      </p:sp>
      <p:sp>
        <p:nvSpPr>
          <p:cNvPr id="22" name="TextBox 21"/>
          <p:cNvSpPr txBox="1"/>
          <p:nvPr/>
        </p:nvSpPr>
        <p:spPr>
          <a:xfrm>
            <a:off x="9236077" y="6117399"/>
            <a:ext cx="434854" cy="369332"/>
          </a:xfrm>
          <a:prstGeom prst="rect">
            <a:avLst/>
          </a:prstGeom>
          <a:noFill/>
        </p:spPr>
        <p:txBody>
          <a:bodyPr wrap="square" rtlCol="0">
            <a:spAutoFit/>
          </a:bodyPr>
          <a:lstStyle/>
          <a:p>
            <a:r>
              <a:rPr lang="en-US" b="1" dirty="0">
                <a:solidFill>
                  <a:srgbClr val="FFFF00"/>
                </a:solidFill>
              </a:rPr>
              <a:t>…</a:t>
            </a:r>
          </a:p>
        </p:txBody>
      </p:sp>
      <p:sp>
        <p:nvSpPr>
          <p:cNvPr id="24" name="Slide Number Placeholder 23"/>
          <p:cNvSpPr>
            <a:spLocks noGrp="1"/>
          </p:cNvSpPr>
          <p:nvPr>
            <p:ph type="sldNum" sz="quarter" idx="12"/>
          </p:nvPr>
        </p:nvSpPr>
        <p:spPr/>
        <p:txBody>
          <a:bodyPr/>
          <a:lstStyle/>
          <a:p>
            <a:fld id="{FB514ECD-3CC7-0C4D-BF73-05ECAD6DEBA0}" type="slidenum">
              <a:rPr lang="en-US" smtClean="0"/>
              <a:pPr/>
              <a:t>61</a:t>
            </a:fld>
            <a:endParaRPr lang="en-US"/>
          </a:p>
        </p:txBody>
      </p:sp>
      <p:sp>
        <p:nvSpPr>
          <p:cNvPr id="16" name="Content Placeholder 2"/>
          <p:cNvSpPr>
            <a:spLocks noGrp="1"/>
          </p:cNvSpPr>
          <p:nvPr>
            <p:ph idx="1"/>
          </p:nvPr>
        </p:nvSpPr>
        <p:spPr>
          <a:xfrm>
            <a:off x="1602642" y="1317311"/>
            <a:ext cx="8963760" cy="1614096"/>
          </a:xfrm>
        </p:spPr>
        <p:txBody>
          <a:bodyPr>
            <a:normAutofit fontScale="92500" lnSpcReduction="20000"/>
          </a:bodyPr>
          <a:lstStyle/>
          <a:p>
            <a:r>
              <a:rPr lang="en-US" dirty="0"/>
              <a:t>Hill-climbing approach which inductively builds a tree</a:t>
            </a:r>
          </a:p>
          <a:p>
            <a:pPr lvl="1"/>
            <a:r>
              <a:rPr lang="en-US" dirty="0"/>
              <a:t>Each level performs a test on an attribute that splits the data into groups</a:t>
            </a:r>
          </a:p>
          <a:p>
            <a:pPr lvl="1"/>
            <a:r>
              <a:rPr lang="en-US" dirty="0"/>
              <a:t>Repeat splitting until every group contains only 1 type of label</a:t>
            </a:r>
          </a:p>
          <a:p>
            <a:pPr lvl="1"/>
            <a:r>
              <a:rPr lang="en-US" dirty="0"/>
              <a:t>Paths leading to label of one type represent the corresponding classifier</a:t>
            </a:r>
          </a:p>
          <a:p>
            <a:pPr lvl="1"/>
            <a:r>
              <a:rPr lang="en-US" dirty="0"/>
              <a:t>Attribute which provides maximum </a:t>
            </a:r>
            <a:r>
              <a:rPr lang="en-US" i="1" dirty="0">
                <a:solidFill>
                  <a:srgbClr val="00B0F0"/>
                </a:solidFill>
              </a:rPr>
              <a:t>information gain </a:t>
            </a:r>
            <a:r>
              <a:rPr lang="en-US" dirty="0"/>
              <a:t>is chosen for the split</a:t>
            </a:r>
          </a:p>
          <a:p>
            <a:endParaRPr lang="en-US" i="1" dirty="0">
              <a:solidFill>
                <a:srgbClr val="00B0F0"/>
              </a:solidFill>
            </a:endParaRPr>
          </a:p>
        </p:txBody>
      </p:sp>
      <p:graphicFrame>
        <p:nvGraphicFramePr>
          <p:cNvPr id="23" name="Table 22"/>
          <p:cNvGraphicFramePr>
            <a:graphicFrameLocks noGrp="1"/>
          </p:cNvGraphicFramePr>
          <p:nvPr>
            <p:extLst/>
          </p:nvPr>
        </p:nvGraphicFramePr>
        <p:xfrm>
          <a:off x="5177356" y="3057826"/>
          <a:ext cx="476689" cy="3566160"/>
        </p:xfrm>
        <a:graphic>
          <a:graphicData uri="http://schemas.openxmlformats.org/drawingml/2006/table">
            <a:tbl>
              <a:tblPr firstRow="1" bandRow="1">
                <a:tableStyleId>{0660B408-B3CF-4A94-85FC-2B1E0A45F4A2}</a:tableStyleId>
              </a:tblPr>
              <a:tblGrid>
                <a:gridCol w="476689">
                  <a:extLst>
                    <a:ext uri="{9D8B030D-6E8A-4147-A177-3AD203B41FA5}">
                      <a16:colId xmlns:a16="http://schemas.microsoft.com/office/drawing/2014/main" val="20000"/>
                    </a:ext>
                  </a:extLst>
                </a:gridCol>
              </a:tblGrid>
              <a:tr h="183439">
                <a:tc>
                  <a:txBody>
                    <a:bodyPr/>
                    <a:lstStyle/>
                    <a:p>
                      <a:endParaRPr lang="en-US" sz="1200" dirty="0"/>
                    </a:p>
                  </a:txBody>
                  <a:tcPr/>
                </a:tc>
                <a:extLst>
                  <a:ext uri="{0D108BD9-81ED-4DB2-BD59-A6C34878D82A}">
                    <a16:rowId xmlns:a16="http://schemas.microsoft.com/office/drawing/2014/main" val="10000"/>
                  </a:ext>
                </a:extLst>
              </a:tr>
              <a:tr h="183439">
                <a:tc>
                  <a:txBody>
                    <a:bodyPr/>
                    <a:lstStyle/>
                    <a:p>
                      <a:r>
                        <a:rPr lang="en-US" sz="1200" dirty="0"/>
                        <a:t>+</a:t>
                      </a:r>
                    </a:p>
                  </a:txBody>
                  <a:tcPr>
                    <a:solidFill>
                      <a:srgbClr val="00B0F0"/>
                    </a:solidFill>
                  </a:tcPr>
                </a:tc>
                <a:extLst>
                  <a:ext uri="{0D108BD9-81ED-4DB2-BD59-A6C34878D82A}">
                    <a16:rowId xmlns:a16="http://schemas.microsoft.com/office/drawing/2014/main" val="10001"/>
                  </a:ext>
                </a:extLst>
              </a:tr>
              <a:tr h="183439">
                <a:tc>
                  <a:txBody>
                    <a:bodyPr/>
                    <a:lstStyle/>
                    <a:p>
                      <a:r>
                        <a:rPr lang="en-US" sz="1200" dirty="0"/>
                        <a:t>+</a:t>
                      </a:r>
                    </a:p>
                  </a:txBody>
                  <a:tcPr>
                    <a:solidFill>
                      <a:srgbClr val="00B0F0"/>
                    </a:solidFill>
                  </a:tcPr>
                </a:tc>
                <a:extLst>
                  <a:ext uri="{0D108BD9-81ED-4DB2-BD59-A6C34878D82A}">
                    <a16:rowId xmlns:a16="http://schemas.microsoft.com/office/drawing/2014/main" val="10002"/>
                  </a:ext>
                </a:extLst>
              </a:tr>
              <a:tr h="183439">
                <a:tc>
                  <a:txBody>
                    <a:bodyPr/>
                    <a:lstStyle/>
                    <a:p>
                      <a:r>
                        <a:rPr lang="en-US" sz="1200" dirty="0"/>
                        <a:t>-</a:t>
                      </a:r>
                    </a:p>
                  </a:txBody>
                  <a:tcPr>
                    <a:solidFill>
                      <a:srgbClr val="FFFF00"/>
                    </a:solidFill>
                  </a:tcPr>
                </a:tc>
                <a:extLst>
                  <a:ext uri="{0D108BD9-81ED-4DB2-BD59-A6C34878D82A}">
                    <a16:rowId xmlns:a16="http://schemas.microsoft.com/office/drawing/2014/main" val="10003"/>
                  </a:ext>
                </a:extLst>
              </a:tr>
              <a:tr h="183439">
                <a:tc>
                  <a:txBody>
                    <a:bodyPr/>
                    <a:lstStyle/>
                    <a:p>
                      <a:r>
                        <a:rPr lang="en-US" sz="1200" dirty="0"/>
                        <a:t>-</a:t>
                      </a:r>
                    </a:p>
                  </a:txBody>
                  <a:tcPr>
                    <a:solidFill>
                      <a:srgbClr val="FFFF00"/>
                    </a:solidFill>
                  </a:tcPr>
                </a:tc>
                <a:extLst>
                  <a:ext uri="{0D108BD9-81ED-4DB2-BD59-A6C34878D82A}">
                    <a16:rowId xmlns:a16="http://schemas.microsoft.com/office/drawing/2014/main" val="10004"/>
                  </a:ext>
                </a:extLst>
              </a:tr>
              <a:tr h="183439">
                <a:tc>
                  <a:txBody>
                    <a:bodyPr/>
                    <a:lstStyle/>
                    <a:p>
                      <a:r>
                        <a:rPr lang="en-US" sz="1200" dirty="0"/>
                        <a:t>+</a:t>
                      </a:r>
                    </a:p>
                  </a:txBody>
                  <a:tcPr>
                    <a:solidFill>
                      <a:srgbClr val="00B0F0"/>
                    </a:solidFill>
                  </a:tcPr>
                </a:tc>
                <a:extLst>
                  <a:ext uri="{0D108BD9-81ED-4DB2-BD59-A6C34878D82A}">
                    <a16:rowId xmlns:a16="http://schemas.microsoft.com/office/drawing/2014/main" val="10005"/>
                  </a:ext>
                </a:extLst>
              </a:tr>
              <a:tr h="183439">
                <a:tc>
                  <a:txBody>
                    <a:bodyPr/>
                    <a:lstStyle/>
                    <a:p>
                      <a:r>
                        <a:rPr lang="en-US" sz="1200" baseline="0" dirty="0"/>
                        <a:t>+</a:t>
                      </a:r>
                      <a:endParaRPr lang="en-US" sz="1200" baseline="-25000" dirty="0"/>
                    </a:p>
                  </a:txBody>
                  <a:tcPr>
                    <a:solidFill>
                      <a:srgbClr val="FFFF00"/>
                    </a:solidFill>
                  </a:tcPr>
                </a:tc>
                <a:extLst>
                  <a:ext uri="{0D108BD9-81ED-4DB2-BD59-A6C34878D82A}">
                    <a16:rowId xmlns:a16="http://schemas.microsoft.com/office/drawing/2014/main" val="10006"/>
                  </a:ext>
                </a:extLst>
              </a:tr>
              <a:tr h="183439">
                <a:tc>
                  <a:txBody>
                    <a:bodyPr/>
                    <a:lstStyle/>
                    <a:p>
                      <a:r>
                        <a:rPr lang="en-US" sz="1200" baseline="0" dirty="0"/>
                        <a:t>-</a:t>
                      </a:r>
                      <a:endParaRPr lang="en-US" sz="1200" baseline="-25000" dirty="0"/>
                    </a:p>
                  </a:txBody>
                  <a:tcPr>
                    <a:solidFill>
                      <a:srgbClr val="FFFF00"/>
                    </a:solidFill>
                  </a:tcPr>
                </a:tc>
                <a:extLst>
                  <a:ext uri="{0D108BD9-81ED-4DB2-BD59-A6C34878D82A}">
                    <a16:rowId xmlns:a16="http://schemas.microsoft.com/office/drawing/2014/main" val="10007"/>
                  </a:ext>
                </a:extLst>
              </a:tr>
              <a:tr h="183439">
                <a:tc>
                  <a:txBody>
                    <a:bodyPr/>
                    <a:lstStyle/>
                    <a:p>
                      <a:r>
                        <a:rPr lang="en-US" sz="1200" baseline="0" dirty="0"/>
                        <a:t>+</a:t>
                      </a:r>
                      <a:endParaRPr lang="en-US" sz="1200" baseline="-25000" dirty="0"/>
                    </a:p>
                  </a:txBody>
                  <a:tcPr>
                    <a:solidFill>
                      <a:srgbClr val="00B0F0"/>
                    </a:solidFill>
                  </a:tcPr>
                </a:tc>
                <a:extLst>
                  <a:ext uri="{0D108BD9-81ED-4DB2-BD59-A6C34878D82A}">
                    <a16:rowId xmlns:a16="http://schemas.microsoft.com/office/drawing/2014/main" val="10008"/>
                  </a:ext>
                </a:extLst>
              </a:tr>
              <a:tr h="183439">
                <a:tc>
                  <a:txBody>
                    <a:bodyPr/>
                    <a:lstStyle/>
                    <a:p>
                      <a:r>
                        <a:rPr lang="en-US" sz="1200" baseline="0" dirty="0"/>
                        <a:t>+</a:t>
                      </a:r>
                      <a:endParaRPr lang="en-US" sz="1200" baseline="-25000" dirty="0"/>
                    </a:p>
                  </a:txBody>
                  <a:tcPr>
                    <a:solidFill>
                      <a:srgbClr val="00B0F0"/>
                    </a:solidFill>
                  </a:tcPr>
                </a:tc>
                <a:extLst>
                  <a:ext uri="{0D108BD9-81ED-4DB2-BD59-A6C34878D82A}">
                    <a16:rowId xmlns:a16="http://schemas.microsoft.com/office/drawing/2014/main" val="10009"/>
                  </a:ext>
                </a:extLst>
              </a:tr>
              <a:tr h="183439">
                <a:tc>
                  <a:txBody>
                    <a:bodyPr/>
                    <a:lstStyle/>
                    <a:p>
                      <a:r>
                        <a:rPr lang="en-US" sz="1200" dirty="0"/>
                        <a:t>+</a:t>
                      </a:r>
                    </a:p>
                  </a:txBody>
                  <a:tcPr>
                    <a:solidFill>
                      <a:srgbClr val="00B0F0"/>
                    </a:solidFill>
                  </a:tcPr>
                </a:tc>
                <a:extLst>
                  <a:ext uri="{0D108BD9-81ED-4DB2-BD59-A6C34878D82A}">
                    <a16:rowId xmlns:a16="http://schemas.microsoft.com/office/drawing/2014/main" val="10010"/>
                  </a:ext>
                </a:extLst>
              </a:tr>
              <a:tr h="183439">
                <a:tc>
                  <a:txBody>
                    <a:bodyPr/>
                    <a:lstStyle/>
                    <a:p>
                      <a:r>
                        <a:rPr lang="en-US" sz="1200" dirty="0"/>
                        <a:t>+</a:t>
                      </a:r>
                    </a:p>
                  </a:txBody>
                  <a:tcPr>
                    <a:solidFill>
                      <a:srgbClr val="00B0F0"/>
                    </a:solidFill>
                  </a:tcPr>
                </a:tc>
                <a:extLst>
                  <a:ext uri="{0D108BD9-81ED-4DB2-BD59-A6C34878D82A}">
                    <a16:rowId xmlns:a16="http://schemas.microsoft.com/office/drawing/2014/main" val="10011"/>
                  </a:ext>
                </a:extLst>
              </a:tr>
              <a:tr h="183439">
                <a:tc>
                  <a:txBody>
                    <a:bodyPr/>
                    <a:lstStyle/>
                    <a:p>
                      <a:r>
                        <a:rPr lang="en-US" sz="1200" dirty="0"/>
                        <a:t>-</a:t>
                      </a:r>
                    </a:p>
                  </a:txBody>
                  <a:tcPr>
                    <a:solidFill>
                      <a:srgbClr val="FFFF00"/>
                    </a:solidFill>
                  </a:tcPr>
                </a:tc>
                <a:extLst>
                  <a:ext uri="{0D108BD9-81ED-4DB2-BD59-A6C34878D82A}">
                    <a16:rowId xmlns:a16="http://schemas.microsoft.com/office/drawing/2014/main" val="10012"/>
                  </a:ext>
                </a:extLst>
              </a:tr>
            </a:tbl>
          </a:graphicData>
        </a:graphic>
      </p:graphicFrame>
      <p:pic>
        <p:nvPicPr>
          <p:cNvPr id="27" name="Picture 26"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51430" y="3689981"/>
            <a:ext cx="3922309" cy="237521"/>
          </a:xfrm>
          <a:prstGeom prst="rect">
            <a:avLst/>
          </a:prstGeom>
        </p:spPr>
      </p:pic>
      <p:pic>
        <p:nvPicPr>
          <p:cNvPr id="28" name="Picture 27"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7020" y="3134866"/>
            <a:ext cx="4457079" cy="555114"/>
          </a:xfrm>
          <a:prstGeom prst="rect">
            <a:avLst/>
          </a:prstGeom>
        </p:spPr>
      </p:pic>
    </p:spTree>
    <p:extLst>
      <p:ext uri="{BB962C8B-B14F-4D97-AF65-F5344CB8AC3E}">
        <p14:creationId xmlns:p14="http://schemas.microsoft.com/office/powerpoint/2010/main" val="2785022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1" grpId="0"/>
      <p:bldP spid="12" grpId="0"/>
      <p:bldP spid="21" grpId="0"/>
      <p:bldP spid="22"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B514ECD-3CC7-0C4D-BF73-05ECAD6DEBA0}" type="slidenum">
              <a:rPr lang="en-US" smtClean="0"/>
              <a:pPr/>
              <a:t>62</a:t>
            </a:fld>
            <a:endParaRPr lang="en-US"/>
          </a:p>
        </p:txBody>
      </p:sp>
      <p:sp>
        <p:nvSpPr>
          <p:cNvPr id="6" name="TextBox 5"/>
          <p:cNvSpPr txBox="1"/>
          <p:nvPr/>
        </p:nvSpPr>
        <p:spPr>
          <a:xfrm>
            <a:off x="4869399" y="946808"/>
            <a:ext cx="2540529" cy="369332"/>
          </a:xfrm>
          <a:prstGeom prst="rect">
            <a:avLst/>
          </a:prstGeom>
          <a:noFill/>
        </p:spPr>
        <p:txBody>
          <a:bodyPr wrap="square" rtlCol="0">
            <a:spAutoFit/>
          </a:bodyPr>
          <a:lstStyle/>
          <a:p>
            <a:r>
              <a:rPr lang="en-US" dirty="0"/>
              <a:t>Year &gt;= 2008</a:t>
            </a:r>
          </a:p>
        </p:txBody>
      </p:sp>
      <p:cxnSp>
        <p:nvCxnSpPr>
          <p:cNvPr id="7" name="Straight Connector 6"/>
          <p:cNvCxnSpPr/>
          <p:nvPr/>
        </p:nvCxnSpPr>
        <p:spPr>
          <a:xfrm flipH="1">
            <a:off x="5266023" y="1469422"/>
            <a:ext cx="505512" cy="431400"/>
          </a:xfrm>
          <a:prstGeom prst="line">
            <a:avLst/>
          </a:prstGeom>
          <a:ln>
            <a:solidFill>
              <a:srgbClr val="595959"/>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a:cxnSpLocks/>
          </p:cNvCxnSpPr>
          <p:nvPr/>
        </p:nvCxnSpPr>
        <p:spPr>
          <a:xfrm flipH="1" flipV="1">
            <a:off x="5859400" y="1488424"/>
            <a:ext cx="946180" cy="168207"/>
          </a:xfrm>
          <a:prstGeom prst="line">
            <a:avLst/>
          </a:prstGeom>
          <a:ln>
            <a:solidFill>
              <a:srgbClr val="595959"/>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4779381" y="1336058"/>
            <a:ext cx="648829" cy="369332"/>
          </a:xfrm>
          <a:prstGeom prst="rect">
            <a:avLst/>
          </a:prstGeom>
          <a:noFill/>
        </p:spPr>
        <p:txBody>
          <a:bodyPr wrap="square" rtlCol="0">
            <a:spAutoFit/>
          </a:bodyPr>
          <a:lstStyle/>
          <a:p>
            <a:r>
              <a:rPr lang="en-US" dirty="0"/>
              <a:t>true</a:t>
            </a:r>
          </a:p>
        </p:txBody>
      </p:sp>
      <p:sp>
        <p:nvSpPr>
          <p:cNvPr id="10" name="TextBox 9"/>
          <p:cNvSpPr txBox="1"/>
          <p:nvPr/>
        </p:nvSpPr>
        <p:spPr>
          <a:xfrm>
            <a:off x="6709178" y="1333769"/>
            <a:ext cx="648829" cy="369332"/>
          </a:xfrm>
          <a:prstGeom prst="rect">
            <a:avLst/>
          </a:prstGeom>
          <a:noFill/>
        </p:spPr>
        <p:txBody>
          <a:bodyPr wrap="square" rtlCol="0">
            <a:spAutoFit/>
          </a:bodyPr>
          <a:lstStyle/>
          <a:p>
            <a:r>
              <a:rPr lang="en-US" dirty="0"/>
              <a:t>false</a:t>
            </a:r>
          </a:p>
        </p:txBody>
      </p:sp>
      <p:graphicFrame>
        <p:nvGraphicFramePr>
          <p:cNvPr id="11" name="Table 10"/>
          <p:cNvGraphicFramePr>
            <a:graphicFrameLocks noGrp="1"/>
          </p:cNvGraphicFramePr>
          <p:nvPr>
            <p:extLst/>
          </p:nvPr>
        </p:nvGraphicFramePr>
        <p:xfrm>
          <a:off x="2360092" y="1772066"/>
          <a:ext cx="2808273" cy="2438400"/>
        </p:xfrm>
        <a:graphic>
          <a:graphicData uri="http://schemas.openxmlformats.org/drawingml/2006/table">
            <a:tbl>
              <a:tblPr firstRow="1" bandRow="1">
                <a:tableStyleId>{0660B408-B3CF-4A94-85FC-2B1E0A45F4A2}</a:tableStyleId>
              </a:tblPr>
              <a:tblGrid>
                <a:gridCol w="936091">
                  <a:extLst>
                    <a:ext uri="{9D8B030D-6E8A-4147-A177-3AD203B41FA5}">
                      <a16:colId xmlns:a16="http://schemas.microsoft.com/office/drawing/2014/main" val="20000"/>
                    </a:ext>
                  </a:extLst>
                </a:gridCol>
                <a:gridCol w="936091">
                  <a:extLst>
                    <a:ext uri="{9D8B030D-6E8A-4147-A177-3AD203B41FA5}">
                      <a16:colId xmlns:a16="http://schemas.microsoft.com/office/drawing/2014/main" val="20001"/>
                    </a:ext>
                  </a:extLst>
                </a:gridCol>
                <a:gridCol w="936091">
                  <a:extLst>
                    <a:ext uri="{9D8B030D-6E8A-4147-A177-3AD203B41FA5}">
                      <a16:colId xmlns:a16="http://schemas.microsoft.com/office/drawing/2014/main" val="20002"/>
                    </a:ext>
                  </a:extLst>
                </a:gridCol>
              </a:tblGrid>
              <a:tr h="297949">
                <a:tc>
                  <a:txBody>
                    <a:bodyPr/>
                    <a:lstStyle/>
                    <a:p>
                      <a:r>
                        <a:rPr lang="en-US" sz="1400" dirty="0"/>
                        <a:t>Customer</a:t>
                      </a:r>
                    </a:p>
                  </a:txBody>
                  <a:tcPr/>
                </a:tc>
                <a:tc>
                  <a:txBody>
                    <a:bodyPr/>
                    <a:lstStyle/>
                    <a:p>
                      <a:r>
                        <a:rPr lang="en-US" sz="1400" dirty="0"/>
                        <a:t>Price</a:t>
                      </a:r>
                    </a:p>
                  </a:txBody>
                  <a:tcPr/>
                </a:tc>
                <a:tc>
                  <a:txBody>
                    <a:bodyPr/>
                    <a:lstStyle/>
                    <a:p>
                      <a:r>
                        <a:rPr lang="en-US" sz="1400" dirty="0"/>
                        <a:t>Year</a:t>
                      </a:r>
                    </a:p>
                  </a:txBody>
                  <a:tcPr/>
                </a:tc>
                <a:extLst>
                  <a:ext uri="{0D108BD9-81ED-4DB2-BD59-A6C34878D82A}">
                    <a16:rowId xmlns:a16="http://schemas.microsoft.com/office/drawing/2014/main" val="10000"/>
                  </a:ext>
                </a:extLst>
              </a:tr>
              <a:tr h="297949">
                <a:tc>
                  <a:txBody>
                    <a:bodyPr/>
                    <a:lstStyle/>
                    <a:p>
                      <a:r>
                        <a:rPr lang="en-US" sz="1400" dirty="0"/>
                        <a:t>1</a:t>
                      </a:r>
                    </a:p>
                  </a:txBody>
                  <a:tcPr/>
                </a:tc>
                <a:tc>
                  <a:txBody>
                    <a:bodyPr/>
                    <a:lstStyle/>
                    <a:p>
                      <a:r>
                        <a:rPr lang="en-US" sz="1400" dirty="0"/>
                        <a:t>20</a:t>
                      </a:r>
                    </a:p>
                  </a:txBody>
                  <a:tcPr/>
                </a:tc>
                <a:tc>
                  <a:txBody>
                    <a:bodyPr/>
                    <a:lstStyle/>
                    <a:p>
                      <a:r>
                        <a:rPr lang="en-US" sz="1400" dirty="0"/>
                        <a:t>2012</a:t>
                      </a:r>
                    </a:p>
                  </a:txBody>
                  <a:tcPr/>
                </a:tc>
                <a:extLst>
                  <a:ext uri="{0D108BD9-81ED-4DB2-BD59-A6C34878D82A}">
                    <a16:rowId xmlns:a16="http://schemas.microsoft.com/office/drawing/2014/main" val="10001"/>
                  </a:ext>
                </a:extLst>
              </a:tr>
              <a:tr h="297949">
                <a:tc>
                  <a:txBody>
                    <a:bodyPr/>
                    <a:lstStyle/>
                    <a:p>
                      <a:r>
                        <a:rPr lang="en-US" sz="1400" dirty="0"/>
                        <a:t>1</a:t>
                      </a:r>
                    </a:p>
                  </a:txBody>
                  <a:tcPr/>
                </a:tc>
                <a:tc>
                  <a:txBody>
                    <a:bodyPr/>
                    <a:lstStyle/>
                    <a:p>
                      <a:r>
                        <a:rPr lang="en-US" sz="1400" dirty="0"/>
                        <a:t>16</a:t>
                      </a:r>
                    </a:p>
                  </a:txBody>
                  <a:tcPr/>
                </a:tc>
                <a:tc>
                  <a:txBody>
                    <a:bodyPr/>
                    <a:lstStyle/>
                    <a:p>
                      <a:r>
                        <a:rPr lang="en-US" sz="1400" dirty="0"/>
                        <a:t>2011</a:t>
                      </a:r>
                    </a:p>
                  </a:txBody>
                  <a:tcPr/>
                </a:tc>
                <a:extLst>
                  <a:ext uri="{0D108BD9-81ED-4DB2-BD59-A6C34878D82A}">
                    <a16:rowId xmlns:a16="http://schemas.microsoft.com/office/drawing/2014/main" val="10002"/>
                  </a:ext>
                </a:extLst>
              </a:tr>
              <a:tr h="297949">
                <a:tc>
                  <a:txBody>
                    <a:bodyPr/>
                    <a:lstStyle/>
                    <a:p>
                      <a:r>
                        <a:rPr lang="en-US" sz="1400" dirty="0"/>
                        <a:t>1</a:t>
                      </a:r>
                    </a:p>
                  </a:txBody>
                  <a:tcPr/>
                </a:tc>
                <a:tc>
                  <a:txBody>
                    <a:bodyPr/>
                    <a:lstStyle/>
                    <a:p>
                      <a:r>
                        <a:rPr lang="en-US" sz="1400" dirty="0"/>
                        <a:t>15</a:t>
                      </a:r>
                    </a:p>
                  </a:txBody>
                  <a:tcPr/>
                </a:tc>
                <a:tc>
                  <a:txBody>
                    <a:bodyPr/>
                    <a:lstStyle/>
                    <a:p>
                      <a:r>
                        <a:rPr lang="en-US" sz="1400" dirty="0"/>
                        <a:t>2011</a:t>
                      </a:r>
                    </a:p>
                  </a:txBody>
                  <a:tcPr/>
                </a:tc>
                <a:extLst>
                  <a:ext uri="{0D108BD9-81ED-4DB2-BD59-A6C34878D82A}">
                    <a16:rowId xmlns:a16="http://schemas.microsoft.com/office/drawing/2014/main" val="10003"/>
                  </a:ext>
                </a:extLst>
              </a:tr>
              <a:tr h="297949">
                <a:tc>
                  <a:txBody>
                    <a:bodyPr/>
                    <a:lstStyle/>
                    <a:p>
                      <a:r>
                        <a:rPr lang="en-US" sz="1400" dirty="0"/>
                        <a:t>2</a:t>
                      </a:r>
                    </a:p>
                  </a:txBody>
                  <a:tcPr/>
                </a:tc>
                <a:tc>
                  <a:txBody>
                    <a:bodyPr/>
                    <a:lstStyle/>
                    <a:p>
                      <a:r>
                        <a:rPr lang="en-US" sz="1400" dirty="0"/>
                        <a:t>15</a:t>
                      </a:r>
                    </a:p>
                  </a:txBody>
                  <a:tcPr/>
                </a:tc>
                <a:tc>
                  <a:txBody>
                    <a:bodyPr/>
                    <a:lstStyle/>
                    <a:p>
                      <a:r>
                        <a:rPr lang="en-US" sz="1400" dirty="0"/>
                        <a:t>2010</a:t>
                      </a:r>
                    </a:p>
                  </a:txBody>
                  <a:tcPr/>
                </a:tc>
                <a:extLst>
                  <a:ext uri="{0D108BD9-81ED-4DB2-BD59-A6C34878D82A}">
                    <a16:rowId xmlns:a16="http://schemas.microsoft.com/office/drawing/2014/main" val="10004"/>
                  </a:ext>
                </a:extLst>
              </a:tr>
              <a:tr h="297949">
                <a:tc>
                  <a:txBody>
                    <a:bodyPr/>
                    <a:lstStyle/>
                    <a:p>
                      <a:r>
                        <a:rPr lang="en-US" sz="1400" dirty="0"/>
                        <a:t>2</a:t>
                      </a:r>
                    </a:p>
                  </a:txBody>
                  <a:tcPr/>
                </a:tc>
                <a:tc>
                  <a:txBody>
                    <a:bodyPr/>
                    <a:lstStyle/>
                    <a:p>
                      <a:r>
                        <a:rPr lang="en-US" sz="1400" dirty="0"/>
                        <a:t>10</a:t>
                      </a:r>
                    </a:p>
                  </a:txBody>
                  <a:tcPr/>
                </a:tc>
                <a:tc>
                  <a:txBody>
                    <a:bodyPr/>
                    <a:lstStyle/>
                    <a:p>
                      <a:r>
                        <a:rPr lang="en-US" sz="1400" dirty="0"/>
                        <a:t>2011</a:t>
                      </a:r>
                    </a:p>
                  </a:txBody>
                  <a:tcPr/>
                </a:tc>
                <a:extLst>
                  <a:ext uri="{0D108BD9-81ED-4DB2-BD59-A6C34878D82A}">
                    <a16:rowId xmlns:a16="http://schemas.microsoft.com/office/drawing/2014/main" val="10005"/>
                  </a:ext>
                </a:extLst>
              </a:tr>
              <a:tr h="297949">
                <a:tc>
                  <a:txBody>
                    <a:bodyPr/>
                    <a:lstStyle/>
                    <a:p>
                      <a:r>
                        <a:rPr lang="en-US" sz="1400" dirty="0"/>
                        <a:t>3</a:t>
                      </a:r>
                    </a:p>
                  </a:txBody>
                  <a:tcPr/>
                </a:tc>
                <a:tc>
                  <a:txBody>
                    <a:bodyPr/>
                    <a:lstStyle/>
                    <a:p>
                      <a:r>
                        <a:rPr lang="en-US" sz="1400" dirty="0"/>
                        <a:t>4</a:t>
                      </a:r>
                    </a:p>
                  </a:txBody>
                  <a:tcPr/>
                </a:tc>
                <a:tc>
                  <a:txBody>
                    <a:bodyPr/>
                    <a:lstStyle/>
                    <a:p>
                      <a:r>
                        <a:rPr lang="en-US" sz="1400" dirty="0"/>
                        <a:t>2012</a:t>
                      </a:r>
                    </a:p>
                  </a:txBody>
                  <a:tcPr/>
                </a:tc>
                <a:extLst>
                  <a:ext uri="{0D108BD9-81ED-4DB2-BD59-A6C34878D82A}">
                    <a16:rowId xmlns:a16="http://schemas.microsoft.com/office/drawing/2014/main" val="10006"/>
                  </a:ext>
                </a:extLst>
              </a:tr>
              <a:tr h="297949">
                <a:tc>
                  <a:txBody>
                    <a:bodyPr/>
                    <a:lstStyle/>
                    <a:p>
                      <a:r>
                        <a:rPr lang="en-US" sz="1400" dirty="0"/>
                        <a:t>3</a:t>
                      </a:r>
                    </a:p>
                  </a:txBody>
                  <a:tcPr/>
                </a:tc>
                <a:tc>
                  <a:txBody>
                    <a:bodyPr/>
                    <a:lstStyle/>
                    <a:p>
                      <a:r>
                        <a:rPr lang="en-US" sz="1400" dirty="0"/>
                        <a:t>3</a:t>
                      </a:r>
                    </a:p>
                  </a:txBody>
                  <a:tcPr/>
                </a:tc>
                <a:tc>
                  <a:txBody>
                    <a:bodyPr/>
                    <a:lstStyle/>
                    <a:p>
                      <a:r>
                        <a:rPr lang="en-US" sz="1400" dirty="0"/>
                        <a:t>2009</a:t>
                      </a:r>
                    </a:p>
                  </a:txBody>
                  <a:tcPr/>
                </a:tc>
                <a:extLst>
                  <a:ext uri="{0D108BD9-81ED-4DB2-BD59-A6C34878D82A}">
                    <a16:rowId xmlns:a16="http://schemas.microsoft.com/office/drawing/2014/main" val="10007"/>
                  </a:ext>
                </a:extLst>
              </a:tr>
            </a:tbl>
          </a:graphicData>
        </a:graphic>
      </p:graphicFrame>
      <p:graphicFrame>
        <p:nvGraphicFramePr>
          <p:cNvPr id="12" name="Table 11"/>
          <p:cNvGraphicFramePr>
            <a:graphicFrameLocks noGrp="1"/>
          </p:cNvGraphicFramePr>
          <p:nvPr>
            <p:extLst/>
          </p:nvPr>
        </p:nvGraphicFramePr>
        <p:xfrm>
          <a:off x="5209487" y="1772066"/>
          <a:ext cx="367264" cy="2438400"/>
        </p:xfrm>
        <a:graphic>
          <a:graphicData uri="http://schemas.openxmlformats.org/drawingml/2006/table">
            <a:tbl>
              <a:tblPr firstRow="1" bandRow="1">
                <a:tableStyleId>{0660B408-B3CF-4A94-85FC-2B1E0A45F4A2}</a:tableStyleId>
              </a:tblPr>
              <a:tblGrid>
                <a:gridCol w="367264">
                  <a:extLst>
                    <a:ext uri="{9D8B030D-6E8A-4147-A177-3AD203B41FA5}">
                      <a16:colId xmlns:a16="http://schemas.microsoft.com/office/drawing/2014/main" val="20000"/>
                    </a:ext>
                  </a:extLst>
                </a:gridCol>
              </a:tblGrid>
              <a:tr h="304800">
                <a:tc>
                  <a:txBody>
                    <a:bodyPr/>
                    <a:lstStyle/>
                    <a:p>
                      <a:endParaRPr lang="en-US" sz="1400" dirty="0"/>
                    </a:p>
                  </a:txBody>
                  <a:tcPr/>
                </a:tc>
                <a:extLst>
                  <a:ext uri="{0D108BD9-81ED-4DB2-BD59-A6C34878D82A}">
                    <a16:rowId xmlns:a16="http://schemas.microsoft.com/office/drawing/2014/main" val="10000"/>
                  </a:ext>
                </a:extLst>
              </a:tr>
              <a:tr h="304800">
                <a:tc>
                  <a:txBody>
                    <a:bodyPr/>
                    <a:lstStyle/>
                    <a:p>
                      <a:r>
                        <a:rPr lang="en-US" sz="1400" dirty="0"/>
                        <a:t>+</a:t>
                      </a:r>
                    </a:p>
                  </a:txBody>
                  <a:tcPr/>
                </a:tc>
                <a:extLst>
                  <a:ext uri="{0D108BD9-81ED-4DB2-BD59-A6C34878D82A}">
                    <a16:rowId xmlns:a16="http://schemas.microsoft.com/office/drawing/2014/main" val="10001"/>
                  </a:ext>
                </a:extLst>
              </a:tr>
              <a:tr h="304800">
                <a:tc>
                  <a:txBody>
                    <a:bodyPr/>
                    <a:lstStyle/>
                    <a:p>
                      <a:r>
                        <a:rPr lang="en-US" sz="1400" dirty="0"/>
                        <a:t>+</a:t>
                      </a:r>
                    </a:p>
                  </a:txBody>
                  <a:tcPr/>
                </a:tc>
                <a:extLst>
                  <a:ext uri="{0D108BD9-81ED-4DB2-BD59-A6C34878D82A}">
                    <a16:rowId xmlns:a16="http://schemas.microsoft.com/office/drawing/2014/main" val="10002"/>
                  </a:ext>
                </a:extLst>
              </a:tr>
              <a:tr h="304800">
                <a:tc>
                  <a:txBody>
                    <a:bodyPr/>
                    <a:lstStyle/>
                    <a:p>
                      <a:r>
                        <a:rPr lang="en-US" sz="1400" dirty="0"/>
                        <a:t>+</a:t>
                      </a:r>
                    </a:p>
                  </a:txBody>
                  <a:tcPr/>
                </a:tc>
                <a:extLst>
                  <a:ext uri="{0D108BD9-81ED-4DB2-BD59-A6C34878D82A}">
                    <a16:rowId xmlns:a16="http://schemas.microsoft.com/office/drawing/2014/main" val="10003"/>
                  </a:ext>
                </a:extLst>
              </a:tr>
              <a:tr h="304800">
                <a:tc>
                  <a:txBody>
                    <a:bodyPr/>
                    <a:lstStyle/>
                    <a:p>
                      <a:r>
                        <a:rPr lang="en-US" sz="1400" baseline="0" dirty="0"/>
                        <a:t>+</a:t>
                      </a:r>
                      <a:endParaRPr lang="en-US" sz="1400" baseline="-25000" dirty="0"/>
                    </a:p>
                  </a:txBody>
                  <a:tcPr/>
                </a:tc>
                <a:extLst>
                  <a:ext uri="{0D108BD9-81ED-4DB2-BD59-A6C34878D82A}">
                    <a16:rowId xmlns:a16="http://schemas.microsoft.com/office/drawing/2014/main" val="10004"/>
                  </a:ext>
                </a:extLst>
              </a:tr>
              <a:tr h="304800">
                <a:tc>
                  <a:txBody>
                    <a:bodyPr/>
                    <a:lstStyle/>
                    <a:p>
                      <a:r>
                        <a:rPr lang="en-US" sz="1400" baseline="0" dirty="0"/>
                        <a:t>+</a:t>
                      </a:r>
                      <a:endParaRPr lang="en-US" sz="1400" baseline="-25000" dirty="0"/>
                    </a:p>
                  </a:txBody>
                  <a:tcPr/>
                </a:tc>
                <a:extLst>
                  <a:ext uri="{0D108BD9-81ED-4DB2-BD59-A6C34878D82A}">
                    <a16:rowId xmlns:a16="http://schemas.microsoft.com/office/drawing/2014/main" val="10005"/>
                  </a:ext>
                </a:extLst>
              </a:tr>
              <a:tr h="304800">
                <a:tc>
                  <a:txBody>
                    <a:bodyPr/>
                    <a:lstStyle/>
                    <a:p>
                      <a:r>
                        <a:rPr lang="en-US" sz="1400" baseline="0" dirty="0"/>
                        <a:t>+</a:t>
                      </a:r>
                      <a:endParaRPr lang="en-US" sz="1400" baseline="-25000" dirty="0"/>
                    </a:p>
                  </a:txBody>
                  <a:tcPr/>
                </a:tc>
                <a:extLst>
                  <a:ext uri="{0D108BD9-81ED-4DB2-BD59-A6C34878D82A}">
                    <a16:rowId xmlns:a16="http://schemas.microsoft.com/office/drawing/2014/main" val="10006"/>
                  </a:ext>
                </a:extLst>
              </a:tr>
              <a:tr h="304800">
                <a:tc>
                  <a:txBody>
                    <a:bodyPr/>
                    <a:lstStyle/>
                    <a:p>
                      <a:r>
                        <a:rPr lang="en-US" sz="1400" dirty="0"/>
                        <a:t>+</a:t>
                      </a:r>
                    </a:p>
                  </a:txBody>
                  <a:tcPr/>
                </a:tc>
                <a:extLst>
                  <a:ext uri="{0D108BD9-81ED-4DB2-BD59-A6C34878D82A}">
                    <a16:rowId xmlns:a16="http://schemas.microsoft.com/office/drawing/2014/main" val="10007"/>
                  </a:ext>
                </a:extLst>
              </a:tr>
            </a:tbl>
          </a:graphicData>
        </a:graphic>
      </p:graphicFrame>
      <p:graphicFrame>
        <p:nvGraphicFramePr>
          <p:cNvPr id="15" name="Table 14"/>
          <p:cNvGraphicFramePr>
            <a:graphicFrameLocks noGrp="1"/>
          </p:cNvGraphicFramePr>
          <p:nvPr>
            <p:extLst/>
          </p:nvPr>
        </p:nvGraphicFramePr>
        <p:xfrm>
          <a:off x="6139664" y="1816310"/>
          <a:ext cx="2808273" cy="1828800"/>
        </p:xfrm>
        <a:graphic>
          <a:graphicData uri="http://schemas.openxmlformats.org/drawingml/2006/table">
            <a:tbl>
              <a:tblPr firstRow="1" bandRow="1">
                <a:tableStyleId>{0660B408-B3CF-4A94-85FC-2B1E0A45F4A2}</a:tableStyleId>
              </a:tblPr>
              <a:tblGrid>
                <a:gridCol w="936091">
                  <a:extLst>
                    <a:ext uri="{9D8B030D-6E8A-4147-A177-3AD203B41FA5}">
                      <a16:colId xmlns:a16="http://schemas.microsoft.com/office/drawing/2014/main" val="20000"/>
                    </a:ext>
                  </a:extLst>
                </a:gridCol>
                <a:gridCol w="936091">
                  <a:extLst>
                    <a:ext uri="{9D8B030D-6E8A-4147-A177-3AD203B41FA5}">
                      <a16:colId xmlns:a16="http://schemas.microsoft.com/office/drawing/2014/main" val="20001"/>
                    </a:ext>
                  </a:extLst>
                </a:gridCol>
                <a:gridCol w="936091">
                  <a:extLst>
                    <a:ext uri="{9D8B030D-6E8A-4147-A177-3AD203B41FA5}">
                      <a16:colId xmlns:a16="http://schemas.microsoft.com/office/drawing/2014/main" val="20002"/>
                    </a:ext>
                  </a:extLst>
                </a:gridCol>
              </a:tblGrid>
              <a:tr h="297949">
                <a:tc>
                  <a:txBody>
                    <a:bodyPr/>
                    <a:lstStyle/>
                    <a:p>
                      <a:r>
                        <a:rPr lang="en-US" sz="1400" dirty="0"/>
                        <a:t>Customer</a:t>
                      </a:r>
                    </a:p>
                  </a:txBody>
                  <a:tcPr/>
                </a:tc>
                <a:tc>
                  <a:txBody>
                    <a:bodyPr/>
                    <a:lstStyle/>
                    <a:p>
                      <a:r>
                        <a:rPr lang="en-US" sz="1400" dirty="0"/>
                        <a:t>Price</a:t>
                      </a:r>
                    </a:p>
                  </a:txBody>
                  <a:tcPr/>
                </a:tc>
                <a:tc>
                  <a:txBody>
                    <a:bodyPr/>
                    <a:lstStyle/>
                    <a:p>
                      <a:r>
                        <a:rPr lang="en-US" sz="1400" dirty="0"/>
                        <a:t>Year</a:t>
                      </a:r>
                    </a:p>
                  </a:txBody>
                  <a:tcPr/>
                </a:tc>
                <a:extLst>
                  <a:ext uri="{0D108BD9-81ED-4DB2-BD59-A6C34878D82A}">
                    <a16:rowId xmlns:a16="http://schemas.microsoft.com/office/drawing/2014/main" val="10000"/>
                  </a:ext>
                </a:extLst>
              </a:tr>
              <a:tr h="297949">
                <a:tc>
                  <a:txBody>
                    <a:bodyPr/>
                    <a:lstStyle/>
                    <a:p>
                      <a:r>
                        <a:rPr lang="en-US" sz="1400" dirty="0"/>
                        <a:t>1</a:t>
                      </a:r>
                    </a:p>
                  </a:txBody>
                  <a:tcPr/>
                </a:tc>
                <a:tc>
                  <a:txBody>
                    <a:bodyPr/>
                    <a:lstStyle/>
                    <a:p>
                      <a:r>
                        <a:rPr lang="en-US" sz="1400" dirty="0"/>
                        <a:t>12</a:t>
                      </a:r>
                    </a:p>
                  </a:txBody>
                  <a:tcPr/>
                </a:tc>
                <a:tc>
                  <a:txBody>
                    <a:bodyPr/>
                    <a:lstStyle/>
                    <a:p>
                      <a:r>
                        <a:rPr lang="en-US" sz="1400" dirty="0"/>
                        <a:t>2001</a:t>
                      </a:r>
                    </a:p>
                  </a:txBody>
                  <a:tcPr/>
                </a:tc>
                <a:extLst>
                  <a:ext uri="{0D108BD9-81ED-4DB2-BD59-A6C34878D82A}">
                    <a16:rowId xmlns:a16="http://schemas.microsoft.com/office/drawing/2014/main" val="10001"/>
                  </a:ext>
                </a:extLst>
              </a:tr>
              <a:tr h="297949">
                <a:tc>
                  <a:txBody>
                    <a:bodyPr/>
                    <a:lstStyle/>
                    <a:p>
                      <a:r>
                        <a:rPr lang="en-US" sz="1400" dirty="0"/>
                        <a:t>1</a:t>
                      </a:r>
                    </a:p>
                  </a:txBody>
                  <a:tcPr/>
                </a:tc>
                <a:tc>
                  <a:txBody>
                    <a:bodyPr/>
                    <a:lstStyle/>
                    <a:p>
                      <a:r>
                        <a:rPr lang="en-US" sz="1400" dirty="0"/>
                        <a:t>10</a:t>
                      </a:r>
                    </a:p>
                  </a:txBody>
                  <a:tcPr/>
                </a:tc>
                <a:tc>
                  <a:txBody>
                    <a:bodyPr/>
                    <a:lstStyle/>
                    <a:p>
                      <a:r>
                        <a:rPr lang="en-US" sz="1400" dirty="0"/>
                        <a:t>2002</a:t>
                      </a:r>
                    </a:p>
                  </a:txBody>
                  <a:tcPr/>
                </a:tc>
                <a:extLst>
                  <a:ext uri="{0D108BD9-81ED-4DB2-BD59-A6C34878D82A}">
                    <a16:rowId xmlns:a16="http://schemas.microsoft.com/office/drawing/2014/main" val="10002"/>
                  </a:ext>
                </a:extLst>
              </a:tr>
              <a:tr h="297949">
                <a:tc>
                  <a:txBody>
                    <a:bodyPr/>
                    <a:lstStyle/>
                    <a:p>
                      <a:r>
                        <a:rPr lang="en-US" sz="1400" dirty="0"/>
                        <a:t>2</a:t>
                      </a:r>
                    </a:p>
                  </a:txBody>
                  <a:tcPr/>
                </a:tc>
                <a:tc>
                  <a:txBody>
                    <a:bodyPr/>
                    <a:lstStyle/>
                    <a:p>
                      <a:r>
                        <a:rPr lang="en-US" sz="1400" dirty="0"/>
                        <a:t>7</a:t>
                      </a:r>
                    </a:p>
                  </a:txBody>
                  <a:tcPr/>
                </a:tc>
                <a:tc>
                  <a:txBody>
                    <a:bodyPr/>
                    <a:lstStyle/>
                    <a:p>
                      <a:r>
                        <a:rPr lang="en-US" sz="1400" dirty="0"/>
                        <a:t>2005</a:t>
                      </a:r>
                    </a:p>
                  </a:txBody>
                  <a:tcPr/>
                </a:tc>
                <a:extLst>
                  <a:ext uri="{0D108BD9-81ED-4DB2-BD59-A6C34878D82A}">
                    <a16:rowId xmlns:a16="http://schemas.microsoft.com/office/drawing/2014/main" val="10003"/>
                  </a:ext>
                </a:extLst>
              </a:tr>
              <a:tr h="297949">
                <a:tc>
                  <a:txBody>
                    <a:bodyPr/>
                    <a:lstStyle/>
                    <a:p>
                      <a:r>
                        <a:rPr lang="en-US" sz="1400" dirty="0"/>
                        <a:t>2</a:t>
                      </a:r>
                    </a:p>
                  </a:txBody>
                  <a:tcPr/>
                </a:tc>
                <a:tc>
                  <a:txBody>
                    <a:bodyPr/>
                    <a:lstStyle/>
                    <a:p>
                      <a:r>
                        <a:rPr lang="en-US" sz="1400" dirty="0"/>
                        <a:t>13</a:t>
                      </a:r>
                    </a:p>
                  </a:txBody>
                  <a:tcPr/>
                </a:tc>
                <a:tc>
                  <a:txBody>
                    <a:bodyPr/>
                    <a:lstStyle/>
                    <a:p>
                      <a:r>
                        <a:rPr lang="en-US" sz="1400" dirty="0"/>
                        <a:t>2007</a:t>
                      </a:r>
                    </a:p>
                  </a:txBody>
                  <a:tcPr/>
                </a:tc>
                <a:extLst>
                  <a:ext uri="{0D108BD9-81ED-4DB2-BD59-A6C34878D82A}">
                    <a16:rowId xmlns:a16="http://schemas.microsoft.com/office/drawing/2014/main" val="10004"/>
                  </a:ext>
                </a:extLst>
              </a:tr>
              <a:tr h="297949">
                <a:tc>
                  <a:txBody>
                    <a:bodyPr/>
                    <a:lstStyle/>
                    <a:p>
                      <a:r>
                        <a:rPr lang="en-US" sz="1400" dirty="0"/>
                        <a:t>3</a:t>
                      </a:r>
                    </a:p>
                  </a:txBody>
                  <a:tcPr/>
                </a:tc>
                <a:tc>
                  <a:txBody>
                    <a:bodyPr/>
                    <a:lstStyle/>
                    <a:p>
                      <a:r>
                        <a:rPr lang="en-US" sz="1400" dirty="0"/>
                        <a:t>9</a:t>
                      </a:r>
                    </a:p>
                  </a:txBody>
                  <a:tcPr/>
                </a:tc>
                <a:tc>
                  <a:txBody>
                    <a:bodyPr/>
                    <a:lstStyle/>
                    <a:p>
                      <a:r>
                        <a:rPr lang="en-US" sz="1400" dirty="0"/>
                        <a:t>2001</a:t>
                      </a:r>
                    </a:p>
                  </a:txBody>
                  <a:tcPr/>
                </a:tc>
                <a:extLst>
                  <a:ext uri="{0D108BD9-81ED-4DB2-BD59-A6C34878D82A}">
                    <a16:rowId xmlns:a16="http://schemas.microsoft.com/office/drawing/2014/main" val="10005"/>
                  </a:ext>
                </a:extLst>
              </a:tr>
            </a:tbl>
          </a:graphicData>
        </a:graphic>
      </p:graphicFrame>
      <p:graphicFrame>
        <p:nvGraphicFramePr>
          <p:cNvPr id="16" name="Table 15"/>
          <p:cNvGraphicFramePr>
            <a:graphicFrameLocks noGrp="1"/>
          </p:cNvGraphicFramePr>
          <p:nvPr>
            <p:extLst/>
          </p:nvPr>
        </p:nvGraphicFramePr>
        <p:xfrm>
          <a:off x="8974311" y="1816310"/>
          <a:ext cx="367264" cy="1828800"/>
        </p:xfrm>
        <a:graphic>
          <a:graphicData uri="http://schemas.openxmlformats.org/drawingml/2006/table">
            <a:tbl>
              <a:tblPr firstRow="1" bandRow="1">
                <a:tableStyleId>{0660B408-B3CF-4A94-85FC-2B1E0A45F4A2}</a:tableStyleId>
              </a:tblPr>
              <a:tblGrid>
                <a:gridCol w="367264">
                  <a:extLst>
                    <a:ext uri="{9D8B030D-6E8A-4147-A177-3AD203B41FA5}">
                      <a16:colId xmlns:a16="http://schemas.microsoft.com/office/drawing/2014/main" val="20000"/>
                    </a:ext>
                  </a:extLst>
                </a:gridCol>
              </a:tblGrid>
              <a:tr h="304800">
                <a:tc>
                  <a:txBody>
                    <a:bodyPr/>
                    <a:lstStyle/>
                    <a:p>
                      <a:endParaRPr lang="en-US" sz="1400" dirty="0"/>
                    </a:p>
                  </a:txBody>
                  <a:tcPr/>
                </a:tc>
                <a:extLst>
                  <a:ext uri="{0D108BD9-81ED-4DB2-BD59-A6C34878D82A}">
                    <a16:rowId xmlns:a16="http://schemas.microsoft.com/office/drawing/2014/main" val="10000"/>
                  </a:ext>
                </a:extLst>
              </a:tr>
              <a:tr h="304800">
                <a:tc>
                  <a:txBody>
                    <a:bodyPr/>
                    <a:lstStyle/>
                    <a:p>
                      <a:r>
                        <a:rPr lang="en-US" sz="1400" dirty="0"/>
                        <a:t>-</a:t>
                      </a:r>
                    </a:p>
                  </a:txBody>
                  <a:tcPr/>
                </a:tc>
                <a:extLst>
                  <a:ext uri="{0D108BD9-81ED-4DB2-BD59-A6C34878D82A}">
                    <a16:rowId xmlns:a16="http://schemas.microsoft.com/office/drawing/2014/main" val="10001"/>
                  </a:ext>
                </a:extLst>
              </a:tr>
              <a:tr h="304800">
                <a:tc>
                  <a:txBody>
                    <a:bodyPr/>
                    <a:lstStyle/>
                    <a:p>
                      <a:r>
                        <a:rPr lang="en-US" sz="1400" dirty="0"/>
                        <a:t>-</a:t>
                      </a:r>
                    </a:p>
                  </a:txBody>
                  <a:tcPr/>
                </a:tc>
                <a:extLst>
                  <a:ext uri="{0D108BD9-81ED-4DB2-BD59-A6C34878D82A}">
                    <a16:rowId xmlns:a16="http://schemas.microsoft.com/office/drawing/2014/main" val="10002"/>
                  </a:ext>
                </a:extLst>
              </a:tr>
              <a:tr h="304800">
                <a:tc>
                  <a:txBody>
                    <a:bodyPr/>
                    <a:lstStyle/>
                    <a:p>
                      <a:r>
                        <a:rPr lang="en-US" sz="1400" baseline="0" dirty="0"/>
                        <a:t>+</a:t>
                      </a:r>
                      <a:endParaRPr lang="en-US" sz="1400" baseline="-25000" dirty="0"/>
                    </a:p>
                  </a:txBody>
                  <a:tcPr/>
                </a:tc>
                <a:extLst>
                  <a:ext uri="{0D108BD9-81ED-4DB2-BD59-A6C34878D82A}">
                    <a16:rowId xmlns:a16="http://schemas.microsoft.com/office/drawing/2014/main" val="10003"/>
                  </a:ext>
                </a:extLst>
              </a:tr>
              <a:tr h="304800">
                <a:tc>
                  <a:txBody>
                    <a:bodyPr/>
                    <a:lstStyle/>
                    <a:p>
                      <a:r>
                        <a:rPr lang="en-US" sz="1400" baseline="0" dirty="0"/>
                        <a:t>-</a:t>
                      </a:r>
                      <a:endParaRPr lang="en-US" sz="1400" baseline="-25000" dirty="0"/>
                    </a:p>
                  </a:txBody>
                  <a:tcPr/>
                </a:tc>
                <a:extLst>
                  <a:ext uri="{0D108BD9-81ED-4DB2-BD59-A6C34878D82A}">
                    <a16:rowId xmlns:a16="http://schemas.microsoft.com/office/drawing/2014/main" val="10004"/>
                  </a:ext>
                </a:extLst>
              </a:tr>
              <a:tr h="304800">
                <a:tc>
                  <a:txBody>
                    <a:bodyPr/>
                    <a:lstStyle/>
                    <a:p>
                      <a:r>
                        <a:rPr lang="en-US" sz="1400" dirty="0"/>
                        <a:t>-</a:t>
                      </a:r>
                    </a:p>
                  </a:txBody>
                  <a:tcPr/>
                </a:tc>
                <a:extLst>
                  <a:ext uri="{0D108BD9-81ED-4DB2-BD59-A6C34878D82A}">
                    <a16:rowId xmlns:a16="http://schemas.microsoft.com/office/drawing/2014/main" val="10005"/>
                  </a:ext>
                </a:extLst>
              </a:tr>
            </a:tbl>
          </a:graphicData>
        </a:graphic>
      </p:graphicFrame>
      <p:sp>
        <p:nvSpPr>
          <p:cNvPr id="17" name="TextBox 16"/>
          <p:cNvSpPr txBox="1"/>
          <p:nvPr/>
        </p:nvSpPr>
        <p:spPr>
          <a:xfrm>
            <a:off x="6979865" y="3626856"/>
            <a:ext cx="1657130" cy="369332"/>
          </a:xfrm>
          <a:prstGeom prst="rect">
            <a:avLst/>
          </a:prstGeom>
          <a:noFill/>
        </p:spPr>
        <p:txBody>
          <a:bodyPr wrap="square" rtlCol="0">
            <a:spAutoFit/>
          </a:bodyPr>
          <a:lstStyle/>
          <a:p>
            <a:r>
              <a:rPr lang="en-US" dirty="0"/>
              <a:t>Price &gt;= 8</a:t>
            </a:r>
          </a:p>
        </p:txBody>
      </p:sp>
      <p:cxnSp>
        <p:nvCxnSpPr>
          <p:cNvPr id="18" name="Straight Connector 17"/>
          <p:cNvCxnSpPr/>
          <p:nvPr/>
        </p:nvCxnSpPr>
        <p:spPr>
          <a:xfrm flipH="1">
            <a:off x="6869426" y="4151474"/>
            <a:ext cx="704048" cy="814538"/>
          </a:xfrm>
          <a:prstGeom prst="line">
            <a:avLst/>
          </a:prstGeom>
          <a:ln>
            <a:solidFill>
              <a:srgbClr val="595959"/>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flipV="1">
            <a:off x="7932947" y="4151474"/>
            <a:ext cx="704048" cy="814538"/>
          </a:xfrm>
          <a:prstGeom prst="line">
            <a:avLst/>
          </a:prstGeom>
          <a:ln>
            <a:solidFill>
              <a:srgbClr val="595959"/>
            </a:solidFill>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6545012" y="4165280"/>
            <a:ext cx="648829" cy="369332"/>
          </a:xfrm>
          <a:prstGeom prst="rect">
            <a:avLst/>
          </a:prstGeom>
          <a:noFill/>
        </p:spPr>
        <p:txBody>
          <a:bodyPr wrap="square" rtlCol="0">
            <a:spAutoFit/>
          </a:bodyPr>
          <a:lstStyle/>
          <a:p>
            <a:r>
              <a:rPr lang="en-US" dirty="0"/>
              <a:t>true</a:t>
            </a:r>
          </a:p>
        </p:txBody>
      </p:sp>
      <p:sp>
        <p:nvSpPr>
          <p:cNvPr id="21" name="TextBox 20"/>
          <p:cNvSpPr txBox="1"/>
          <p:nvPr/>
        </p:nvSpPr>
        <p:spPr>
          <a:xfrm>
            <a:off x="8312581" y="4207235"/>
            <a:ext cx="648829" cy="369332"/>
          </a:xfrm>
          <a:prstGeom prst="rect">
            <a:avLst/>
          </a:prstGeom>
          <a:noFill/>
        </p:spPr>
        <p:txBody>
          <a:bodyPr wrap="square" rtlCol="0">
            <a:spAutoFit/>
          </a:bodyPr>
          <a:lstStyle/>
          <a:p>
            <a:r>
              <a:rPr lang="en-US" dirty="0"/>
              <a:t>false</a:t>
            </a:r>
          </a:p>
        </p:txBody>
      </p:sp>
      <p:graphicFrame>
        <p:nvGraphicFramePr>
          <p:cNvPr id="22" name="Table 21"/>
          <p:cNvGraphicFramePr>
            <a:graphicFrameLocks noGrp="1"/>
          </p:cNvGraphicFramePr>
          <p:nvPr>
            <p:extLst/>
          </p:nvPr>
        </p:nvGraphicFramePr>
        <p:xfrm>
          <a:off x="3931800" y="4797463"/>
          <a:ext cx="2808273" cy="1524000"/>
        </p:xfrm>
        <a:graphic>
          <a:graphicData uri="http://schemas.openxmlformats.org/drawingml/2006/table">
            <a:tbl>
              <a:tblPr firstRow="1" bandRow="1">
                <a:tableStyleId>{0660B408-B3CF-4A94-85FC-2B1E0A45F4A2}</a:tableStyleId>
              </a:tblPr>
              <a:tblGrid>
                <a:gridCol w="936091">
                  <a:extLst>
                    <a:ext uri="{9D8B030D-6E8A-4147-A177-3AD203B41FA5}">
                      <a16:colId xmlns:a16="http://schemas.microsoft.com/office/drawing/2014/main" val="20000"/>
                    </a:ext>
                  </a:extLst>
                </a:gridCol>
                <a:gridCol w="936091">
                  <a:extLst>
                    <a:ext uri="{9D8B030D-6E8A-4147-A177-3AD203B41FA5}">
                      <a16:colId xmlns:a16="http://schemas.microsoft.com/office/drawing/2014/main" val="20001"/>
                    </a:ext>
                  </a:extLst>
                </a:gridCol>
                <a:gridCol w="936091">
                  <a:extLst>
                    <a:ext uri="{9D8B030D-6E8A-4147-A177-3AD203B41FA5}">
                      <a16:colId xmlns:a16="http://schemas.microsoft.com/office/drawing/2014/main" val="20002"/>
                    </a:ext>
                  </a:extLst>
                </a:gridCol>
              </a:tblGrid>
              <a:tr h="297949">
                <a:tc>
                  <a:txBody>
                    <a:bodyPr/>
                    <a:lstStyle/>
                    <a:p>
                      <a:r>
                        <a:rPr lang="en-US" sz="1400" dirty="0"/>
                        <a:t>Customer</a:t>
                      </a:r>
                    </a:p>
                  </a:txBody>
                  <a:tcPr/>
                </a:tc>
                <a:tc>
                  <a:txBody>
                    <a:bodyPr/>
                    <a:lstStyle/>
                    <a:p>
                      <a:r>
                        <a:rPr lang="en-US" sz="1400" dirty="0"/>
                        <a:t>Price</a:t>
                      </a:r>
                    </a:p>
                  </a:txBody>
                  <a:tcPr/>
                </a:tc>
                <a:tc>
                  <a:txBody>
                    <a:bodyPr/>
                    <a:lstStyle/>
                    <a:p>
                      <a:r>
                        <a:rPr lang="en-US" sz="1400" dirty="0"/>
                        <a:t>Year</a:t>
                      </a:r>
                    </a:p>
                  </a:txBody>
                  <a:tcPr/>
                </a:tc>
                <a:extLst>
                  <a:ext uri="{0D108BD9-81ED-4DB2-BD59-A6C34878D82A}">
                    <a16:rowId xmlns:a16="http://schemas.microsoft.com/office/drawing/2014/main" val="10000"/>
                  </a:ext>
                </a:extLst>
              </a:tr>
              <a:tr h="297949">
                <a:tc>
                  <a:txBody>
                    <a:bodyPr/>
                    <a:lstStyle/>
                    <a:p>
                      <a:r>
                        <a:rPr lang="en-US" sz="1400" dirty="0"/>
                        <a:t>1</a:t>
                      </a:r>
                    </a:p>
                  </a:txBody>
                  <a:tcPr/>
                </a:tc>
                <a:tc>
                  <a:txBody>
                    <a:bodyPr/>
                    <a:lstStyle/>
                    <a:p>
                      <a:r>
                        <a:rPr lang="en-US" sz="1400" dirty="0"/>
                        <a:t>12</a:t>
                      </a:r>
                    </a:p>
                  </a:txBody>
                  <a:tcPr/>
                </a:tc>
                <a:tc>
                  <a:txBody>
                    <a:bodyPr/>
                    <a:lstStyle/>
                    <a:p>
                      <a:r>
                        <a:rPr lang="en-US" sz="1400" dirty="0"/>
                        <a:t>2001</a:t>
                      </a:r>
                    </a:p>
                  </a:txBody>
                  <a:tcPr/>
                </a:tc>
                <a:extLst>
                  <a:ext uri="{0D108BD9-81ED-4DB2-BD59-A6C34878D82A}">
                    <a16:rowId xmlns:a16="http://schemas.microsoft.com/office/drawing/2014/main" val="10001"/>
                  </a:ext>
                </a:extLst>
              </a:tr>
              <a:tr h="297949">
                <a:tc>
                  <a:txBody>
                    <a:bodyPr/>
                    <a:lstStyle/>
                    <a:p>
                      <a:r>
                        <a:rPr lang="en-US" sz="1400" dirty="0"/>
                        <a:t>1</a:t>
                      </a:r>
                    </a:p>
                  </a:txBody>
                  <a:tcPr/>
                </a:tc>
                <a:tc>
                  <a:txBody>
                    <a:bodyPr/>
                    <a:lstStyle/>
                    <a:p>
                      <a:r>
                        <a:rPr lang="en-US" sz="1400" dirty="0"/>
                        <a:t>10</a:t>
                      </a:r>
                    </a:p>
                  </a:txBody>
                  <a:tcPr/>
                </a:tc>
                <a:tc>
                  <a:txBody>
                    <a:bodyPr/>
                    <a:lstStyle/>
                    <a:p>
                      <a:r>
                        <a:rPr lang="en-US" sz="1400" dirty="0"/>
                        <a:t>2002</a:t>
                      </a:r>
                    </a:p>
                  </a:txBody>
                  <a:tcPr/>
                </a:tc>
                <a:extLst>
                  <a:ext uri="{0D108BD9-81ED-4DB2-BD59-A6C34878D82A}">
                    <a16:rowId xmlns:a16="http://schemas.microsoft.com/office/drawing/2014/main" val="10002"/>
                  </a:ext>
                </a:extLst>
              </a:tr>
              <a:tr h="297949">
                <a:tc>
                  <a:txBody>
                    <a:bodyPr/>
                    <a:lstStyle/>
                    <a:p>
                      <a:r>
                        <a:rPr lang="en-US" sz="1400" dirty="0"/>
                        <a:t>2</a:t>
                      </a:r>
                    </a:p>
                  </a:txBody>
                  <a:tcPr/>
                </a:tc>
                <a:tc>
                  <a:txBody>
                    <a:bodyPr/>
                    <a:lstStyle/>
                    <a:p>
                      <a:r>
                        <a:rPr lang="en-US" sz="1400" dirty="0"/>
                        <a:t>13</a:t>
                      </a:r>
                    </a:p>
                  </a:txBody>
                  <a:tcPr/>
                </a:tc>
                <a:tc>
                  <a:txBody>
                    <a:bodyPr/>
                    <a:lstStyle/>
                    <a:p>
                      <a:r>
                        <a:rPr lang="en-US" sz="1400" dirty="0"/>
                        <a:t>2007</a:t>
                      </a:r>
                    </a:p>
                  </a:txBody>
                  <a:tcPr/>
                </a:tc>
                <a:extLst>
                  <a:ext uri="{0D108BD9-81ED-4DB2-BD59-A6C34878D82A}">
                    <a16:rowId xmlns:a16="http://schemas.microsoft.com/office/drawing/2014/main" val="10003"/>
                  </a:ext>
                </a:extLst>
              </a:tr>
              <a:tr h="297949">
                <a:tc>
                  <a:txBody>
                    <a:bodyPr/>
                    <a:lstStyle/>
                    <a:p>
                      <a:r>
                        <a:rPr lang="en-US" sz="1400" dirty="0"/>
                        <a:t>3</a:t>
                      </a:r>
                    </a:p>
                  </a:txBody>
                  <a:tcPr/>
                </a:tc>
                <a:tc>
                  <a:txBody>
                    <a:bodyPr/>
                    <a:lstStyle/>
                    <a:p>
                      <a:r>
                        <a:rPr lang="en-US" sz="1400" dirty="0"/>
                        <a:t>9</a:t>
                      </a:r>
                    </a:p>
                  </a:txBody>
                  <a:tcPr/>
                </a:tc>
                <a:tc>
                  <a:txBody>
                    <a:bodyPr/>
                    <a:lstStyle/>
                    <a:p>
                      <a:r>
                        <a:rPr lang="en-US" sz="1400" dirty="0"/>
                        <a:t>2001</a:t>
                      </a:r>
                    </a:p>
                  </a:txBody>
                  <a:tcPr/>
                </a:tc>
                <a:extLst>
                  <a:ext uri="{0D108BD9-81ED-4DB2-BD59-A6C34878D82A}">
                    <a16:rowId xmlns:a16="http://schemas.microsoft.com/office/drawing/2014/main" val="10004"/>
                  </a:ext>
                </a:extLst>
              </a:tr>
            </a:tbl>
          </a:graphicData>
        </a:graphic>
      </p:graphicFrame>
      <p:graphicFrame>
        <p:nvGraphicFramePr>
          <p:cNvPr id="23" name="Table 22"/>
          <p:cNvGraphicFramePr>
            <a:graphicFrameLocks noGrp="1"/>
          </p:cNvGraphicFramePr>
          <p:nvPr>
            <p:extLst/>
          </p:nvPr>
        </p:nvGraphicFramePr>
        <p:xfrm>
          <a:off x="6766447" y="4797463"/>
          <a:ext cx="367264" cy="1524000"/>
        </p:xfrm>
        <a:graphic>
          <a:graphicData uri="http://schemas.openxmlformats.org/drawingml/2006/table">
            <a:tbl>
              <a:tblPr firstRow="1" bandRow="1">
                <a:tableStyleId>{0660B408-B3CF-4A94-85FC-2B1E0A45F4A2}</a:tableStyleId>
              </a:tblPr>
              <a:tblGrid>
                <a:gridCol w="367264">
                  <a:extLst>
                    <a:ext uri="{9D8B030D-6E8A-4147-A177-3AD203B41FA5}">
                      <a16:colId xmlns:a16="http://schemas.microsoft.com/office/drawing/2014/main" val="20000"/>
                    </a:ext>
                  </a:extLst>
                </a:gridCol>
              </a:tblGrid>
              <a:tr h="304800">
                <a:tc>
                  <a:txBody>
                    <a:bodyPr/>
                    <a:lstStyle/>
                    <a:p>
                      <a:endParaRPr lang="en-US" sz="1400" dirty="0"/>
                    </a:p>
                  </a:txBody>
                  <a:tcPr/>
                </a:tc>
                <a:extLst>
                  <a:ext uri="{0D108BD9-81ED-4DB2-BD59-A6C34878D82A}">
                    <a16:rowId xmlns:a16="http://schemas.microsoft.com/office/drawing/2014/main" val="10000"/>
                  </a:ext>
                </a:extLst>
              </a:tr>
              <a:tr h="304800">
                <a:tc>
                  <a:txBody>
                    <a:bodyPr/>
                    <a:lstStyle/>
                    <a:p>
                      <a:r>
                        <a:rPr lang="en-US" sz="1400" dirty="0"/>
                        <a:t>-</a:t>
                      </a:r>
                    </a:p>
                  </a:txBody>
                  <a:tcPr/>
                </a:tc>
                <a:extLst>
                  <a:ext uri="{0D108BD9-81ED-4DB2-BD59-A6C34878D82A}">
                    <a16:rowId xmlns:a16="http://schemas.microsoft.com/office/drawing/2014/main" val="10001"/>
                  </a:ext>
                </a:extLst>
              </a:tr>
              <a:tr h="304800">
                <a:tc>
                  <a:txBody>
                    <a:bodyPr/>
                    <a:lstStyle/>
                    <a:p>
                      <a:r>
                        <a:rPr lang="en-US" sz="1400" dirty="0"/>
                        <a:t>-</a:t>
                      </a:r>
                    </a:p>
                  </a:txBody>
                  <a:tcPr/>
                </a:tc>
                <a:extLst>
                  <a:ext uri="{0D108BD9-81ED-4DB2-BD59-A6C34878D82A}">
                    <a16:rowId xmlns:a16="http://schemas.microsoft.com/office/drawing/2014/main" val="10002"/>
                  </a:ext>
                </a:extLst>
              </a:tr>
              <a:tr h="304800">
                <a:tc>
                  <a:txBody>
                    <a:bodyPr/>
                    <a:lstStyle/>
                    <a:p>
                      <a:r>
                        <a:rPr lang="en-US" sz="1400" baseline="0" dirty="0"/>
                        <a:t>-</a:t>
                      </a:r>
                      <a:endParaRPr lang="en-US" sz="1400" baseline="-25000" dirty="0"/>
                    </a:p>
                  </a:txBody>
                  <a:tcPr/>
                </a:tc>
                <a:extLst>
                  <a:ext uri="{0D108BD9-81ED-4DB2-BD59-A6C34878D82A}">
                    <a16:rowId xmlns:a16="http://schemas.microsoft.com/office/drawing/2014/main" val="10003"/>
                  </a:ext>
                </a:extLst>
              </a:tr>
              <a:tr h="304800">
                <a:tc>
                  <a:txBody>
                    <a:bodyPr/>
                    <a:lstStyle/>
                    <a:p>
                      <a:r>
                        <a:rPr lang="en-US" sz="1400" dirty="0"/>
                        <a:t>-</a:t>
                      </a:r>
                    </a:p>
                  </a:txBody>
                  <a:tcPr/>
                </a:tc>
                <a:extLst>
                  <a:ext uri="{0D108BD9-81ED-4DB2-BD59-A6C34878D82A}">
                    <a16:rowId xmlns:a16="http://schemas.microsoft.com/office/drawing/2014/main" val="10004"/>
                  </a:ext>
                </a:extLst>
              </a:tr>
            </a:tbl>
          </a:graphicData>
        </a:graphic>
      </p:graphicFrame>
      <p:graphicFrame>
        <p:nvGraphicFramePr>
          <p:cNvPr id="26" name="Table 25"/>
          <p:cNvGraphicFramePr>
            <a:graphicFrameLocks noGrp="1"/>
          </p:cNvGraphicFramePr>
          <p:nvPr>
            <p:extLst/>
          </p:nvPr>
        </p:nvGraphicFramePr>
        <p:xfrm>
          <a:off x="7358007" y="4797463"/>
          <a:ext cx="2808273" cy="609600"/>
        </p:xfrm>
        <a:graphic>
          <a:graphicData uri="http://schemas.openxmlformats.org/drawingml/2006/table">
            <a:tbl>
              <a:tblPr firstRow="1" bandRow="1">
                <a:tableStyleId>{0660B408-B3CF-4A94-85FC-2B1E0A45F4A2}</a:tableStyleId>
              </a:tblPr>
              <a:tblGrid>
                <a:gridCol w="936091">
                  <a:extLst>
                    <a:ext uri="{9D8B030D-6E8A-4147-A177-3AD203B41FA5}">
                      <a16:colId xmlns:a16="http://schemas.microsoft.com/office/drawing/2014/main" val="20000"/>
                    </a:ext>
                  </a:extLst>
                </a:gridCol>
                <a:gridCol w="936091">
                  <a:extLst>
                    <a:ext uri="{9D8B030D-6E8A-4147-A177-3AD203B41FA5}">
                      <a16:colId xmlns:a16="http://schemas.microsoft.com/office/drawing/2014/main" val="20001"/>
                    </a:ext>
                  </a:extLst>
                </a:gridCol>
                <a:gridCol w="936091">
                  <a:extLst>
                    <a:ext uri="{9D8B030D-6E8A-4147-A177-3AD203B41FA5}">
                      <a16:colId xmlns:a16="http://schemas.microsoft.com/office/drawing/2014/main" val="20002"/>
                    </a:ext>
                  </a:extLst>
                </a:gridCol>
              </a:tblGrid>
              <a:tr h="297949">
                <a:tc>
                  <a:txBody>
                    <a:bodyPr/>
                    <a:lstStyle/>
                    <a:p>
                      <a:r>
                        <a:rPr lang="en-US" sz="1400" dirty="0"/>
                        <a:t>Customer</a:t>
                      </a:r>
                    </a:p>
                  </a:txBody>
                  <a:tcPr/>
                </a:tc>
                <a:tc>
                  <a:txBody>
                    <a:bodyPr/>
                    <a:lstStyle/>
                    <a:p>
                      <a:r>
                        <a:rPr lang="en-US" sz="1400" dirty="0"/>
                        <a:t>Price</a:t>
                      </a:r>
                    </a:p>
                  </a:txBody>
                  <a:tcPr/>
                </a:tc>
                <a:tc>
                  <a:txBody>
                    <a:bodyPr/>
                    <a:lstStyle/>
                    <a:p>
                      <a:r>
                        <a:rPr lang="en-US" sz="1400" dirty="0"/>
                        <a:t>Year</a:t>
                      </a:r>
                    </a:p>
                  </a:txBody>
                  <a:tcPr/>
                </a:tc>
                <a:extLst>
                  <a:ext uri="{0D108BD9-81ED-4DB2-BD59-A6C34878D82A}">
                    <a16:rowId xmlns:a16="http://schemas.microsoft.com/office/drawing/2014/main" val="10000"/>
                  </a:ext>
                </a:extLst>
              </a:tr>
              <a:tr h="297949">
                <a:tc>
                  <a:txBody>
                    <a:bodyPr/>
                    <a:lstStyle/>
                    <a:p>
                      <a:r>
                        <a:rPr lang="en-US" sz="1400" dirty="0"/>
                        <a:t>2</a:t>
                      </a:r>
                    </a:p>
                  </a:txBody>
                  <a:tcPr/>
                </a:tc>
                <a:tc>
                  <a:txBody>
                    <a:bodyPr/>
                    <a:lstStyle/>
                    <a:p>
                      <a:r>
                        <a:rPr lang="en-US" sz="1400" dirty="0"/>
                        <a:t>7</a:t>
                      </a:r>
                    </a:p>
                  </a:txBody>
                  <a:tcPr/>
                </a:tc>
                <a:tc>
                  <a:txBody>
                    <a:bodyPr/>
                    <a:lstStyle/>
                    <a:p>
                      <a:r>
                        <a:rPr lang="en-US" sz="1400" dirty="0"/>
                        <a:t>2005</a:t>
                      </a:r>
                    </a:p>
                  </a:txBody>
                  <a:tcPr/>
                </a:tc>
                <a:extLst>
                  <a:ext uri="{0D108BD9-81ED-4DB2-BD59-A6C34878D82A}">
                    <a16:rowId xmlns:a16="http://schemas.microsoft.com/office/drawing/2014/main" val="10001"/>
                  </a:ext>
                </a:extLst>
              </a:tr>
            </a:tbl>
          </a:graphicData>
        </a:graphic>
      </p:graphicFrame>
      <p:graphicFrame>
        <p:nvGraphicFramePr>
          <p:cNvPr id="27" name="Table 26"/>
          <p:cNvGraphicFramePr>
            <a:graphicFrameLocks noGrp="1"/>
          </p:cNvGraphicFramePr>
          <p:nvPr>
            <p:extLst/>
          </p:nvPr>
        </p:nvGraphicFramePr>
        <p:xfrm>
          <a:off x="10192654" y="4797463"/>
          <a:ext cx="367264" cy="609600"/>
        </p:xfrm>
        <a:graphic>
          <a:graphicData uri="http://schemas.openxmlformats.org/drawingml/2006/table">
            <a:tbl>
              <a:tblPr firstRow="1" bandRow="1">
                <a:tableStyleId>{0660B408-B3CF-4A94-85FC-2B1E0A45F4A2}</a:tableStyleId>
              </a:tblPr>
              <a:tblGrid>
                <a:gridCol w="367264">
                  <a:extLst>
                    <a:ext uri="{9D8B030D-6E8A-4147-A177-3AD203B41FA5}">
                      <a16:colId xmlns:a16="http://schemas.microsoft.com/office/drawing/2014/main" val="20000"/>
                    </a:ext>
                  </a:extLst>
                </a:gridCol>
              </a:tblGrid>
              <a:tr h="304800">
                <a:tc>
                  <a:txBody>
                    <a:bodyPr/>
                    <a:lstStyle/>
                    <a:p>
                      <a:endParaRPr lang="en-US" sz="1400" dirty="0"/>
                    </a:p>
                  </a:txBody>
                  <a:tcPr/>
                </a:tc>
                <a:extLst>
                  <a:ext uri="{0D108BD9-81ED-4DB2-BD59-A6C34878D82A}">
                    <a16:rowId xmlns:a16="http://schemas.microsoft.com/office/drawing/2014/main" val="10000"/>
                  </a:ext>
                </a:extLst>
              </a:tr>
              <a:tr h="304800">
                <a:tc>
                  <a:txBody>
                    <a:bodyPr/>
                    <a:lstStyle/>
                    <a:p>
                      <a:r>
                        <a:rPr lang="en-US" sz="1400" baseline="0" dirty="0"/>
                        <a:t>+</a:t>
                      </a:r>
                      <a:endParaRPr lang="en-US" sz="1400" baseline="-25000" dirty="0"/>
                    </a:p>
                  </a:txBody>
                  <a:tcPr/>
                </a:tc>
                <a:extLst>
                  <a:ext uri="{0D108BD9-81ED-4DB2-BD59-A6C34878D82A}">
                    <a16:rowId xmlns:a16="http://schemas.microsoft.com/office/drawing/2014/main" val="10001"/>
                  </a:ext>
                </a:extLst>
              </a:tr>
            </a:tbl>
          </a:graphicData>
        </a:graphic>
      </p:graphicFrame>
      <p:sp>
        <p:nvSpPr>
          <p:cNvPr id="24" name="TextBox 23"/>
          <p:cNvSpPr txBox="1">
            <a:spLocks noChangeArrowheads="1"/>
          </p:cNvSpPr>
          <p:nvPr/>
        </p:nvSpPr>
        <p:spPr bwMode="auto">
          <a:xfrm>
            <a:off x="2133600" y="4332414"/>
            <a:ext cx="2645780" cy="369332"/>
          </a:xfrm>
          <a:prstGeom prst="rect">
            <a:avLst/>
          </a:prstGeom>
          <a:noFill/>
          <a:ln w="9525">
            <a:noFill/>
            <a:miter lim="800000"/>
            <a:headEnd/>
            <a:tailEnd/>
          </a:ln>
        </p:spPr>
        <p:txBody>
          <a:bodyPr wrap="square">
            <a:spAutoFit/>
          </a:bodyPr>
          <a:lstStyle/>
          <a:p>
            <a:pPr algn="ctr"/>
            <a:r>
              <a:rPr lang="en-US" b="1" i="1" dirty="0">
                <a:latin typeface="Calibri" pitchFamily="34" charset="0"/>
              </a:rPr>
              <a:t>Year &gt;= 2008 OR Price &lt; 8</a:t>
            </a:r>
          </a:p>
        </p:txBody>
      </p:sp>
      <p:sp>
        <p:nvSpPr>
          <p:cNvPr id="29" name="Title 28"/>
          <p:cNvSpPr>
            <a:spLocks noGrp="1"/>
          </p:cNvSpPr>
          <p:nvPr>
            <p:ph type="title"/>
          </p:nvPr>
        </p:nvSpPr>
        <p:spPr>
          <a:xfrm>
            <a:off x="1981200" y="193058"/>
            <a:ext cx="8229600" cy="1143000"/>
          </a:xfrm>
        </p:spPr>
        <p:txBody>
          <a:bodyPr/>
          <a:lstStyle/>
          <a:p>
            <a:r>
              <a:rPr lang="en-US" dirty="0"/>
              <a:t>Decision Tree for our example</a:t>
            </a:r>
          </a:p>
        </p:txBody>
      </p:sp>
      <p:sp>
        <p:nvSpPr>
          <p:cNvPr id="28" name="Rectangle 27"/>
          <p:cNvSpPr/>
          <p:nvPr/>
        </p:nvSpPr>
        <p:spPr>
          <a:xfrm>
            <a:off x="2151122" y="4701747"/>
            <a:ext cx="4744431" cy="646331"/>
          </a:xfrm>
          <a:prstGeom prst="rect">
            <a:avLst/>
          </a:prstGeom>
          <a:solidFill>
            <a:schemeClr val="bg1"/>
          </a:solidFill>
        </p:spPr>
        <p:txBody>
          <a:bodyPr wrap="square">
            <a:spAutoFit/>
          </a:bodyPr>
          <a:lstStyle/>
          <a:p>
            <a:r>
              <a:rPr lang="en-US" dirty="0"/>
              <a:t>DEL from </a:t>
            </a:r>
            <a:r>
              <a:rPr lang="en-US" dirty="0" err="1"/>
              <a:t>itab</a:t>
            </a:r>
            <a:r>
              <a:rPr lang="en-US" dirty="0"/>
              <a:t> where </a:t>
            </a:r>
            <a:r>
              <a:rPr lang="en-US" i="1" dirty="0">
                <a:solidFill>
                  <a:srgbClr val="00B0F0"/>
                </a:solidFill>
              </a:rPr>
              <a:t>Year &lt;2008  AND Price &gt;=8</a:t>
            </a:r>
            <a:endParaRPr lang="en-US" dirty="0">
              <a:solidFill>
                <a:srgbClr val="00B0F0"/>
              </a:solidFill>
            </a:endParaRPr>
          </a:p>
        </p:txBody>
      </p:sp>
      <p:sp>
        <p:nvSpPr>
          <p:cNvPr id="30" name="Rectangle 29"/>
          <p:cNvSpPr/>
          <p:nvPr/>
        </p:nvSpPr>
        <p:spPr>
          <a:xfrm>
            <a:off x="2148474" y="5052579"/>
            <a:ext cx="4747079" cy="646331"/>
          </a:xfrm>
          <a:prstGeom prst="rect">
            <a:avLst/>
          </a:prstGeom>
          <a:solidFill>
            <a:schemeClr val="bg1"/>
          </a:solidFill>
        </p:spPr>
        <p:txBody>
          <a:bodyPr wrap="square">
            <a:spAutoFit/>
          </a:bodyPr>
          <a:lstStyle/>
          <a:p>
            <a:r>
              <a:rPr lang="en-US" dirty="0"/>
              <a:t>DEL from </a:t>
            </a:r>
            <a:r>
              <a:rPr lang="en-US" dirty="0" err="1"/>
              <a:t>itab</a:t>
            </a:r>
            <a:r>
              <a:rPr lang="en-US" dirty="0"/>
              <a:t> where </a:t>
            </a:r>
            <a:r>
              <a:rPr lang="en-US" i="1" dirty="0">
                <a:solidFill>
                  <a:srgbClr val="FF0000"/>
                </a:solidFill>
              </a:rPr>
              <a:t>Year &lt;= 2009 AND Price &gt; 5 </a:t>
            </a:r>
            <a:endParaRPr lang="en-US" dirty="0"/>
          </a:p>
        </p:txBody>
      </p:sp>
      <p:cxnSp>
        <p:nvCxnSpPr>
          <p:cNvPr id="31" name="Straight Arrow Connector 30"/>
          <p:cNvCxnSpPr/>
          <p:nvPr/>
        </p:nvCxnSpPr>
        <p:spPr>
          <a:xfrm flipH="1">
            <a:off x="3931799" y="1333769"/>
            <a:ext cx="557470" cy="369332"/>
          </a:xfrm>
          <a:prstGeom prst="straightConnector1">
            <a:avLst/>
          </a:prstGeom>
          <a:ln>
            <a:solidFill>
              <a:srgbClr val="00B0F0"/>
            </a:solidFill>
            <a:tailEnd type="arrow"/>
          </a:ln>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p:nvPr/>
        </p:nvCxnSpPr>
        <p:spPr>
          <a:xfrm>
            <a:off x="9388111" y="4186938"/>
            <a:ext cx="509180" cy="347675"/>
          </a:xfrm>
          <a:prstGeom prst="straightConnector1">
            <a:avLst/>
          </a:prstGeom>
          <a:ln>
            <a:solidFill>
              <a:srgbClr val="00B0F0"/>
            </a:solidFill>
            <a:tailEnd type="arrow"/>
          </a:ln>
        </p:spPr>
        <p:style>
          <a:lnRef idx="2">
            <a:schemeClr val="accent1"/>
          </a:lnRef>
          <a:fillRef idx="0">
            <a:schemeClr val="accent1"/>
          </a:fillRef>
          <a:effectRef idx="1">
            <a:schemeClr val="accent1"/>
          </a:effectRef>
          <a:fontRef idx="minor">
            <a:schemeClr val="tx1"/>
          </a:fontRef>
        </p:style>
      </p:cxnSp>
      <p:sp>
        <p:nvSpPr>
          <p:cNvPr id="34" name="TextBox 33"/>
          <p:cNvSpPr txBox="1"/>
          <p:nvPr/>
        </p:nvSpPr>
        <p:spPr>
          <a:xfrm>
            <a:off x="5664616" y="1508933"/>
            <a:ext cx="407484" cy="307777"/>
          </a:xfrm>
          <a:prstGeom prst="rect">
            <a:avLst/>
          </a:prstGeom>
          <a:noFill/>
        </p:spPr>
        <p:txBody>
          <a:bodyPr wrap="none" rtlCol="0">
            <a:spAutoFit/>
          </a:bodyPr>
          <a:lstStyle/>
          <a:p>
            <a:r>
              <a:rPr lang="en-US" sz="1400" b="1" dirty="0">
                <a:solidFill>
                  <a:srgbClr val="00B0F0"/>
                </a:solidFill>
              </a:rPr>
              <a:t>OR</a:t>
            </a:r>
          </a:p>
        </p:txBody>
      </p:sp>
      <p:cxnSp>
        <p:nvCxnSpPr>
          <p:cNvPr id="35" name="Straight Arrow Connector 34"/>
          <p:cNvCxnSpPr/>
          <p:nvPr/>
        </p:nvCxnSpPr>
        <p:spPr>
          <a:xfrm>
            <a:off x="7194786" y="1270950"/>
            <a:ext cx="621400" cy="369332"/>
          </a:xfrm>
          <a:prstGeom prst="straightConnector1">
            <a:avLst/>
          </a:prstGeom>
          <a:ln>
            <a:solidFill>
              <a:srgbClr val="00B0F0"/>
            </a:solidFill>
            <a:tailEnd type="arrow"/>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8373942" y="3751413"/>
            <a:ext cx="526106" cy="307777"/>
          </a:xfrm>
          <a:prstGeom prst="rect">
            <a:avLst/>
          </a:prstGeom>
          <a:noFill/>
        </p:spPr>
        <p:txBody>
          <a:bodyPr wrap="none" rtlCol="0">
            <a:spAutoFit/>
          </a:bodyPr>
          <a:lstStyle/>
          <a:p>
            <a:r>
              <a:rPr lang="en-US" sz="1400" b="1" dirty="0">
                <a:solidFill>
                  <a:srgbClr val="00B0F0"/>
                </a:solidFill>
              </a:rPr>
              <a:t>AND</a:t>
            </a:r>
          </a:p>
        </p:txBody>
      </p:sp>
    </p:spTree>
    <p:custDataLst>
      <p:tags r:id="rId1"/>
    </p:custDataLst>
    <p:extLst>
      <p:ext uri="{BB962C8B-B14F-4D97-AF65-F5344CB8AC3E}">
        <p14:creationId xmlns:p14="http://schemas.microsoft.com/office/powerpoint/2010/main" val="27320434"/>
      </p:ext>
    </p:extLst>
  </p:cSld>
  <p:clrMapOvr>
    <a:masterClrMapping/>
  </p:clrMapOvr>
  <mc:AlternateContent xmlns:mc="http://schemas.openxmlformats.org/markup-compatibility/2006" xmlns:p14="http://schemas.microsoft.com/office/powerpoint/2010/main">
    <mc:Choice Requires="p14">
      <p:transition spd="slow" p14:dur="2000" advTm="75838"/>
    </mc:Choice>
    <mc:Fallback xmlns="">
      <p:transition spd="slow" advTm="7583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0" grpId="0"/>
      <p:bldP spid="21" grpId="0"/>
      <p:bldP spid="24" grpId="0"/>
      <p:bldP spid="28" grpId="0" animBg="1"/>
      <p:bldP spid="30" grpId="0" animBg="1"/>
      <p:bldP spid="34" grpId="0"/>
      <p:bldP spid="37"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find correct labels?</a:t>
            </a:r>
          </a:p>
        </p:txBody>
      </p:sp>
      <p:sp>
        <p:nvSpPr>
          <p:cNvPr id="3" name="Content Placeholder 2"/>
          <p:cNvSpPr>
            <a:spLocks noGrp="1"/>
          </p:cNvSpPr>
          <p:nvPr>
            <p:ph idx="1"/>
          </p:nvPr>
        </p:nvSpPr>
        <p:spPr/>
        <p:txBody>
          <a:bodyPr/>
          <a:lstStyle/>
          <a:p>
            <a:endParaRPr lang="en-US" dirty="0"/>
          </a:p>
        </p:txBody>
      </p:sp>
      <p:sp>
        <p:nvSpPr>
          <p:cNvPr id="5" name="Slide Number Placeholder 4"/>
          <p:cNvSpPr>
            <a:spLocks noGrp="1"/>
          </p:cNvSpPr>
          <p:nvPr>
            <p:ph type="sldNum" sz="quarter" idx="12"/>
          </p:nvPr>
        </p:nvSpPr>
        <p:spPr/>
        <p:txBody>
          <a:bodyPr/>
          <a:lstStyle/>
          <a:p>
            <a:fld id="{FB514ECD-3CC7-0C4D-BF73-05ECAD6DEBA0}" type="slidenum">
              <a:rPr lang="en-US" smtClean="0"/>
              <a:pPr/>
              <a:t>63</a:t>
            </a:fld>
            <a:endParaRPr lang="en-US"/>
          </a:p>
        </p:txBody>
      </p:sp>
      <p:sp>
        <p:nvSpPr>
          <p:cNvPr id="6" name="Content Placeholder 2"/>
          <p:cNvSpPr txBox="1">
            <a:spLocks/>
          </p:cNvSpPr>
          <p:nvPr/>
        </p:nvSpPr>
        <p:spPr>
          <a:xfrm>
            <a:off x="5058510" y="1697529"/>
            <a:ext cx="5609491" cy="1766653"/>
          </a:xfrm>
          <a:prstGeom prst="rect">
            <a:avLst/>
          </a:prstGeom>
        </p:spPr>
        <p:txBody>
          <a:bodyPr vert="horz" lIns="91440" tIns="45720" rIns="91440" bIns="45720" rtlCol="0">
            <a:normAutofit/>
          </a:bodyPr>
          <a:lstStyle/>
          <a:p>
            <a:pPr>
              <a:spcBef>
                <a:spcPct val="20000"/>
              </a:spcBef>
              <a:defRPr/>
            </a:pPr>
            <a:r>
              <a:rPr lang="en-US" dirty="0"/>
              <a:t>Constraint solving using SAT</a:t>
            </a:r>
          </a:p>
          <a:p>
            <a:pPr>
              <a:spcBef>
                <a:spcPct val="20000"/>
              </a:spcBef>
              <a:defRPr/>
            </a:pPr>
            <a:r>
              <a:rPr lang="en-US" dirty="0"/>
              <a:t>b</a:t>
            </a:r>
            <a:r>
              <a:rPr lang="en-US" baseline="-25000" dirty="0"/>
              <a:t>1</a:t>
            </a:r>
            <a:r>
              <a:rPr lang="en-US" dirty="0"/>
              <a:t> ? 7 : 0  + b</a:t>
            </a:r>
            <a:r>
              <a:rPr lang="en-US" baseline="-25000" dirty="0"/>
              <a:t>2</a:t>
            </a:r>
            <a:r>
              <a:rPr lang="en-US" dirty="0"/>
              <a:t> ? 13 : 0  + b</a:t>
            </a:r>
            <a:r>
              <a:rPr lang="en-US" baseline="-25000" dirty="0"/>
              <a:t>3</a:t>
            </a:r>
            <a:r>
              <a:rPr lang="en-US" dirty="0"/>
              <a:t> ? 15 : 0 + b</a:t>
            </a:r>
            <a:r>
              <a:rPr lang="en-US" baseline="-25000" dirty="0"/>
              <a:t>4</a:t>
            </a:r>
            <a:r>
              <a:rPr lang="en-US" dirty="0"/>
              <a:t> ? 10 : 0=32</a:t>
            </a:r>
          </a:p>
          <a:p>
            <a:pPr lvl="0">
              <a:spcBef>
                <a:spcPct val="20000"/>
              </a:spcBef>
              <a:defRPr/>
            </a:pPr>
            <a:endParaRPr lang="en-US" dirty="0"/>
          </a:p>
          <a:p>
            <a:pPr lvl="0">
              <a:spcBef>
                <a:spcPct val="20000"/>
              </a:spcBef>
              <a:defRPr/>
            </a:pPr>
            <a:r>
              <a:rPr lang="en-US" dirty="0"/>
              <a:t>Solution: b</a:t>
            </a:r>
            <a:r>
              <a:rPr lang="en-US" baseline="-25000" dirty="0"/>
              <a:t>1</a:t>
            </a:r>
            <a:r>
              <a:rPr lang="en-US" dirty="0"/>
              <a:t> = 1, b</a:t>
            </a:r>
            <a:r>
              <a:rPr lang="en-US" baseline="-25000" dirty="0"/>
              <a:t>2 </a:t>
            </a:r>
            <a:r>
              <a:rPr lang="en-US" dirty="0"/>
              <a:t> = 0, b</a:t>
            </a:r>
            <a:r>
              <a:rPr lang="en-US" baseline="-25000" dirty="0"/>
              <a:t>3</a:t>
            </a:r>
            <a:r>
              <a:rPr lang="en-US" dirty="0"/>
              <a:t> = 1, b</a:t>
            </a:r>
            <a:r>
              <a:rPr lang="en-US" baseline="-25000" dirty="0"/>
              <a:t>4</a:t>
            </a:r>
            <a:r>
              <a:rPr lang="en-US" dirty="0"/>
              <a:t> = 1</a:t>
            </a:r>
          </a:p>
          <a:p>
            <a:pPr>
              <a:spcBef>
                <a:spcPct val="20000"/>
              </a:spcBef>
              <a:defRPr/>
            </a:pPr>
            <a:endParaRPr lang="en-US" sz="2800" dirty="0"/>
          </a:p>
        </p:txBody>
      </p:sp>
      <p:graphicFrame>
        <p:nvGraphicFramePr>
          <p:cNvPr id="7" name="Table 6"/>
          <p:cNvGraphicFramePr>
            <a:graphicFrameLocks noGrp="1"/>
          </p:cNvGraphicFramePr>
          <p:nvPr>
            <p:extLst/>
          </p:nvPr>
        </p:nvGraphicFramePr>
        <p:xfrm>
          <a:off x="1981200" y="1721052"/>
          <a:ext cx="2373924" cy="3962400"/>
        </p:xfrm>
        <a:graphic>
          <a:graphicData uri="http://schemas.openxmlformats.org/drawingml/2006/table">
            <a:tbl>
              <a:tblPr firstRow="1" bandRow="1">
                <a:tableStyleId>{0660B408-B3CF-4A94-85FC-2B1E0A45F4A2}</a:tableStyleId>
              </a:tblPr>
              <a:tblGrid>
                <a:gridCol w="791308">
                  <a:extLst>
                    <a:ext uri="{9D8B030D-6E8A-4147-A177-3AD203B41FA5}">
                      <a16:colId xmlns:a16="http://schemas.microsoft.com/office/drawing/2014/main" val="20000"/>
                    </a:ext>
                  </a:extLst>
                </a:gridCol>
                <a:gridCol w="791308">
                  <a:extLst>
                    <a:ext uri="{9D8B030D-6E8A-4147-A177-3AD203B41FA5}">
                      <a16:colId xmlns:a16="http://schemas.microsoft.com/office/drawing/2014/main" val="20001"/>
                    </a:ext>
                  </a:extLst>
                </a:gridCol>
                <a:gridCol w="791308">
                  <a:extLst>
                    <a:ext uri="{9D8B030D-6E8A-4147-A177-3AD203B41FA5}">
                      <a16:colId xmlns:a16="http://schemas.microsoft.com/office/drawing/2014/main" val="20002"/>
                    </a:ext>
                  </a:extLst>
                </a:gridCol>
              </a:tblGrid>
              <a:tr h="297949">
                <a:tc>
                  <a:txBody>
                    <a:bodyPr/>
                    <a:lstStyle/>
                    <a:p>
                      <a:r>
                        <a:rPr lang="en-US" sz="1400" dirty="0" err="1"/>
                        <a:t>Cst</a:t>
                      </a:r>
                      <a:r>
                        <a:rPr lang="en-US" sz="1400" baseline="0" dirty="0"/>
                        <a:t> ID</a:t>
                      </a:r>
                      <a:endParaRPr lang="en-US" sz="1400" dirty="0"/>
                    </a:p>
                  </a:txBody>
                  <a:tcPr/>
                </a:tc>
                <a:tc>
                  <a:txBody>
                    <a:bodyPr/>
                    <a:lstStyle/>
                    <a:p>
                      <a:r>
                        <a:rPr lang="en-US" sz="1400" dirty="0"/>
                        <a:t>Price</a:t>
                      </a:r>
                    </a:p>
                  </a:txBody>
                  <a:tcPr/>
                </a:tc>
                <a:tc>
                  <a:txBody>
                    <a:bodyPr/>
                    <a:lstStyle/>
                    <a:p>
                      <a:r>
                        <a:rPr lang="en-US" sz="1400" dirty="0"/>
                        <a:t>Year</a:t>
                      </a:r>
                    </a:p>
                  </a:txBody>
                  <a:tcPr/>
                </a:tc>
                <a:extLst>
                  <a:ext uri="{0D108BD9-81ED-4DB2-BD59-A6C34878D82A}">
                    <a16:rowId xmlns:a16="http://schemas.microsoft.com/office/drawing/2014/main" val="10000"/>
                  </a:ext>
                </a:extLst>
              </a:tr>
              <a:tr h="297949">
                <a:tc>
                  <a:txBody>
                    <a:bodyPr/>
                    <a:lstStyle/>
                    <a:p>
                      <a:r>
                        <a:rPr lang="en-US" sz="1400" dirty="0"/>
                        <a:t>1</a:t>
                      </a:r>
                    </a:p>
                  </a:txBody>
                  <a:tcPr/>
                </a:tc>
                <a:tc>
                  <a:txBody>
                    <a:bodyPr/>
                    <a:lstStyle/>
                    <a:p>
                      <a:r>
                        <a:rPr lang="en-US" sz="1400" dirty="0"/>
                        <a:t>20</a:t>
                      </a:r>
                    </a:p>
                  </a:txBody>
                  <a:tcPr/>
                </a:tc>
                <a:tc>
                  <a:txBody>
                    <a:bodyPr/>
                    <a:lstStyle/>
                    <a:p>
                      <a:r>
                        <a:rPr lang="en-US" sz="1400" dirty="0"/>
                        <a:t>2012</a:t>
                      </a:r>
                    </a:p>
                  </a:txBody>
                  <a:tcPr/>
                </a:tc>
                <a:extLst>
                  <a:ext uri="{0D108BD9-81ED-4DB2-BD59-A6C34878D82A}">
                    <a16:rowId xmlns:a16="http://schemas.microsoft.com/office/drawing/2014/main" val="10001"/>
                  </a:ext>
                </a:extLst>
              </a:tr>
              <a:tr h="297949">
                <a:tc>
                  <a:txBody>
                    <a:bodyPr/>
                    <a:lstStyle/>
                    <a:p>
                      <a:r>
                        <a:rPr lang="en-US" sz="1400" dirty="0"/>
                        <a:t>1</a:t>
                      </a:r>
                    </a:p>
                  </a:txBody>
                  <a:tcPr/>
                </a:tc>
                <a:tc>
                  <a:txBody>
                    <a:bodyPr/>
                    <a:lstStyle/>
                    <a:p>
                      <a:r>
                        <a:rPr lang="en-US" sz="1400" dirty="0"/>
                        <a:t>16</a:t>
                      </a:r>
                    </a:p>
                  </a:txBody>
                  <a:tcPr/>
                </a:tc>
                <a:tc>
                  <a:txBody>
                    <a:bodyPr/>
                    <a:lstStyle/>
                    <a:p>
                      <a:r>
                        <a:rPr lang="en-US" sz="1400" dirty="0"/>
                        <a:t>2011</a:t>
                      </a:r>
                    </a:p>
                  </a:txBody>
                  <a:tcPr/>
                </a:tc>
                <a:extLst>
                  <a:ext uri="{0D108BD9-81ED-4DB2-BD59-A6C34878D82A}">
                    <a16:rowId xmlns:a16="http://schemas.microsoft.com/office/drawing/2014/main" val="10002"/>
                  </a:ext>
                </a:extLst>
              </a:tr>
              <a:tr h="297949">
                <a:tc>
                  <a:txBody>
                    <a:bodyPr/>
                    <a:lstStyle/>
                    <a:p>
                      <a:r>
                        <a:rPr lang="en-US" sz="1400" dirty="0"/>
                        <a:t>1</a:t>
                      </a:r>
                    </a:p>
                  </a:txBody>
                  <a:tcPr/>
                </a:tc>
                <a:tc>
                  <a:txBody>
                    <a:bodyPr/>
                    <a:lstStyle/>
                    <a:p>
                      <a:r>
                        <a:rPr lang="en-US" sz="1400" dirty="0"/>
                        <a:t>12</a:t>
                      </a:r>
                    </a:p>
                  </a:txBody>
                  <a:tcPr/>
                </a:tc>
                <a:tc>
                  <a:txBody>
                    <a:bodyPr/>
                    <a:lstStyle/>
                    <a:p>
                      <a:r>
                        <a:rPr lang="en-US" sz="1400" dirty="0"/>
                        <a:t>2001</a:t>
                      </a:r>
                    </a:p>
                  </a:txBody>
                  <a:tcPr/>
                </a:tc>
                <a:extLst>
                  <a:ext uri="{0D108BD9-81ED-4DB2-BD59-A6C34878D82A}">
                    <a16:rowId xmlns:a16="http://schemas.microsoft.com/office/drawing/2014/main" val="10003"/>
                  </a:ext>
                </a:extLst>
              </a:tr>
              <a:tr h="297949">
                <a:tc>
                  <a:txBody>
                    <a:bodyPr/>
                    <a:lstStyle/>
                    <a:p>
                      <a:r>
                        <a:rPr lang="en-US" sz="1400" dirty="0"/>
                        <a:t>1</a:t>
                      </a:r>
                    </a:p>
                  </a:txBody>
                  <a:tcPr/>
                </a:tc>
                <a:tc>
                  <a:txBody>
                    <a:bodyPr/>
                    <a:lstStyle/>
                    <a:p>
                      <a:r>
                        <a:rPr lang="en-US" sz="1400" dirty="0"/>
                        <a:t>10</a:t>
                      </a:r>
                    </a:p>
                  </a:txBody>
                  <a:tcPr/>
                </a:tc>
                <a:tc>
                  <a:txBody>
                    <a:bodyPr/>
                    <a:lstStyle/>
                    <a:p>
                      <a:r>
                        <a:rPr lang="en-US" sz="1400" dirty="0"/>
                        <a:t>2002</a:t>
                      </a:r>
                    </a:p>
                  </a:txBody>
                  <a:tcPr/>
                </a:tc>
                <a:extLst>
                  <a:ext uri="{0D108BD9-81ED-4DB2-BD59-A6C34878D82A}">
                    <a16:rowId xmlns:a16="http://schemas.microsoft.com/office/drawing/2014/main" val="10004"/>
                  </a:ext>
                </a:extLst>
              </a:tr>
              <a:tr h="297949">
                <a:tc>
                  <a:txBody>
                    <a:bodyPr/>
                    <a:lstStyle/>
                    <a:p>
                      <a:r>
                        <a:rPr lang="en-US" sz="1400" dirty="0"/>
                        <a:t>1</a:t>
                      </a:r>
                    </a:p>
                  </a:txBody>
                  <a:tcPr/>
                </a:tc>
                <a:tc>
                  <a:txBody>
                    <a:bodyPr/>
                    <a:lstStyle/>
                    <a:p>
                      <a:r>
                        <a:rPr lang="en-US" sz="1400" dirty="0"/>
                        <a:t>15</a:t>
                      </a:r>
                    </a:p>
                  </a:txBody>
                  <a:tcPr/>
                </a:tc>
                <a:tc>
                  <a:txBody>
                    <a:bodyPr/>
                    <a:lstStyle/>
                    <a:p>
                      <a:r>
                        <a:rPr lang="en-US" sz="1400" dirty="0"/>
                        <a:t>2011</a:t>
                      </a:r>
                    </a:p>
                  </a:txBody>
                  <a:tcPr/>
                </a:tc>
                <a:extLst>
                  <a:ext uri="{0D108BD9-81ED-4DB2-BD59-A6C34878D82A}">
                    <a16:rowId xmlns:a16="http://schemas.microsoft.com/office/drawing/2014/main" val="10005"/>
                  </a:ext>
                </a:extLst>
              </a:tr>
              <a:tr h="297949">
                <a:tc>
                  <a:txBody>
                    <a:bodyPr/>
                    <a:lstStyle/>
                    <a:p>
                      <a:r>
                        <a:rPr lang="en-US" sz="1400" dirty="0"/>
                        <a:t>2</a:t>
                      </a:r>
                    </a:p>
                  </a:txBody>
                  <a:tcPr/>
                </a:tc>
                <a:tc>
                  <a:txBody>
                    <a:bodyPr/>
                    <a:lstStyle/>
                    <a:p>
                      <a:r>
                        <a:rPr lang="en-US" sz="1400" dirty="0"/>
                        <a:t>7</a:t>
                      </a:r>
                    </a:p>
                  </a:txBody>
                  <a:tcPr/>
                </a:tc>
                <a:tc>
                  <a:txBody>
                    <a:bodyPr/>
                    <a:lstStyle/>
                    <a:p>
                      <a:r>
                        <a:rPr lang="en-US" sz="1400" dirty="0"/>
                        <a:t>2005</a:t>
                      </a:r>
                    </a:p>
                  </a:txBody>
                  <a:tcPr/>
                </a:tc>
                <a:extLst>
                  <a:ext uri="{0D108BD9-81ED-4DB2-BD59-A6C34878D82A}">
                    <a16:rowId xmlns:a16="http://schemas.microsoft.com/office/drawing/2014/main" val="10006"/>
                  </a:ext>
                </a:extLst>
              </a:tr>
              <a:tr h="297949">
                <a:tc>
                  <a:txBody>
                    <a:bodyPr/>
                    <a:lstStyle/>
                    <a:p>
                      <a:r>
                        <a:rPr lang="en-US" sz="1400" dirty="0"/>
                        <a:t>2</a:t>
                      </a:r>
                    </a:p>
                  </a:txBody>
                  <a:tcPr/>
                </a:tc>
                <a:tc>
                  <a:txBody>
                    <a:bodyPr/>
                    <a:lstStyle/>
                    <a:p>
                      <a:r>
                        <a:rPr lang="en-US" sz="1400" dirty="0"/>
                        <a:t>13</a:t>
                      </a:r>
                    </a:p>
                  </a:txBody>
                  <a:tcPr/>
                </a:tc>
                <a:tc>
                  <a:txBody>
                    <a:bodyPr/>
                    <a:lstStyle/>
                    <a:p>
                      <a:r>
                        <a:rPr lang="en-US" sz="1400" dirty="0"/>
                        <a:t>2007</a:t>
                      </a:r>
                    </a:p>
                  </a:txBody>
                  <a:tcPr/>
                </a:tc>
                <a:extLst>
                  <a:ext uri="{0D108BD9-81ED-4DB2-BD59-A6C34878D82A}">
                    <a16:rowId xmlns:a16="http://schemas.microsoft.com/office/drawing/2014/main" val="10007"/>
                  </a:ext>
                </a:extLst>
              </a:tr>
              <a:tr h="297949">
                <a:tc>
                  <a:txBody>
                    <a:bodyPr/>
                    <a:lstStyle/>
                    <a:p>
                      <a:r>
                        <a:rPr lang="en-US" sz="1400" dirty="0"/>
                        <a:t>2</a:t>
                      </a:r>
                    </a:p>
                  </a:txBody>
                  <a:tcPr/>
                </a:tc>
                <a:tc>
                  <a:txBody>
                    <a:bodyPr/>
                    <a:lstStyle/>
                    <a:p>
                      <a:r>
                        <a:rPr lang="en-US" sz="1400" dirty="0"/>
                        <a:t>15</a:t>
                      </a:r>
                    </a:p>
                  </a:txBody>
                  <a:tcPr/>
                </a:tc>
                <a:tc>
                  <a:txBody>
                    <a:bodyPr/>
                    <a:lstStyle/>
                    <a:p>
                      <a:r>
                        <a:rPr lang="en-US" sz="1400" dirty="0"/>
                        <a:t>2010</a:t>
                      </a:r>
                    </a:p>
                  </a:txBody>
                  <a:tcPr/>
                </a:tc>
                <a:extLst>
                  <a:ext uri="{0D108BD9-81ED-4DB2-BD59-A6C34878D82A}">
                    <a16:rowId xmlns:a16="http://schemas.microsoft.com/office/drawing/2014/main" val="10008"/>
                  </a:ext>
                </a:extLst>
              </a:tr>
              <a:tr h="297949">
                <a:tc>
                  <a:txBody>
                    <a:bodyPr/>
                    <a:lstStyle/>
                    <a:p>
                      <a:r>
                        <a:rPr lang="en-US" sz="1400" dirty="0"/>
                        <a:t>2</a:t>
                      </a:r>
                    </a:p>
                  </a:txBody>
                  <a:tcPr/>
                </a:tc>
                <a:tc>
                  <a:txBody>
                    <a:bodyPr/>
                    <a:lstStyle/>
                    <a:p>
                      <a:r>
                        <a:rPr lang="en-US" sz="1400" dirty="0"/>
                        <a:t>10</a:t>
                      </a:r>
                    </a:p>
                  </a:txBody>
                  <a:tcPr/>
                </a:tc>
                <a:tc>
                  <a:txBody>
                    <a:bodyPr/>
                    <a:lstStyle/>
                    <a:p>
                      <a:r>
                        <a:rPr lang="en-US" sz="1400" dirty="0"/>
                        <a:t>2011</a:t>
                      </a:r>
                    </a:p>
                  </a:txBody>
                  <a:tcPr/>
                </a:tc>
                <a:extLst>
                  <a:ext uri="{0D108BD9-81ED-4DB2-BD59-A6C34878D82A}">
                    <a16:rowId xmlns:a16="http://schemas.microsoft.com/office/drawing/2014/main" val="10009"/>
                  </a:ext>
                </a:extLst>
              </a:tr>
              <a:tr h="297949">
                <a:tc>
                  <a:txBody>
                    <a:bodyPr/>
                    <a:lstStyle/>
                    <a:p>
                      <a:r>
                        <a:rPr lang="en-US" sz="1400" dirty="0"/>
                        <a:t>3</a:t>
                      </a:r>
                    </a:p>
                  </a:txBody>
                  <a:tcPr/>
                </a:tc>
                <a:tc>
                  <a:txBody>
                    <a:bodyPr/>
                    <a:lstStyle/>
                    <a:p>
                      <a:r>
                        <a:rPr lang="en-US" sz="1400" dirty="0"/>
                        <a:t>4</a:t>
                      </a:r>
                    </a:p>
                  </a:txBody>
                  <a:tcPr/>
                </a:tc>
                <a:tc>
                  <a:txBody>
                    <a:bodyPr/>
                    <a:lstStyle/>
                    <a:p>
                      <a:r>
                        <a:rPr lang="en-US" sz="1400" dirty="0"/>
                        <a:t>2012</a:t>
                      </a:r>
                    </a:p>
                  </a:txBody>
                  <a:tcPr/>
                </a:tc>
                <a:extLst>
                  <a:ext uri="{0D108BD9-81ED-4DB2-BD59-A6C34878D82A}">
                    <a16:rowId xmlns:a16="http://schemas.microsoft.com/office/drawing/2014/main" val="10010"/>
                  </a:ext>
                </a:extLst>
              </a:tr>
              <a:tr h="297949">
                <a:tc>
                  <a:txBody>
                    <a:bodyPr/>
                    <a:lstStyle/>
                    <a:p>
                      <a:r>
                        <a:rPr lang="en-US" sz="1400" dirty="0"/>
                        <a:t>3</a:t>
                      </a:r>
                    </a:p>
                  </a:txBody>
                  <a:tcPr/>
                </a:tc>
                <a:tc>
                  <a:txBody>
                    <a:bodyPr/>
                    <a:lstStyle/>
                    <a:p>
                      <a:r>
                        <a:rPr lang="en-US" sz="1400" dirty="0"/>
                        <a:t>3</a:t>
                      </a:r>
                    </a:p>
                  </a:txBody>
                  <a:tcPr/>
                </a:tc>
                <a:tc>
                  <a:txBody>
                    <a:bodyPr/>
                    <a:lstStyle/>
                    <a:p>
                      <a:r>
                        <a:rPr lang="en-US" sz="1400" dirty="0"/>
                        <a:t>2009</a:t>
                      </a:r>
                    </a:p>
                  </a:txBody>
                  <a:tcPr/>
                </a:tc>
                <a:extLst>
                  <a:ext uri="{0D108BD9-81ED-4DB2-BD59-A6C34878D82A}">
                    <a16:rowId xmlns:a16="http://schemas.microsoft.com/office/drawing/2014/main" val="10011"/>
                  </a:ext>
                </a:extLst>
              </a:tr>
              <a:tr h="297949">
                <a:tc>
                  <a:txBody>
                    <a:bodyPr/>
                    <a:lstStyle/>
                    <a:p>
                      <a:r>
                        <a:rPr lang="en-US" sz="1400" dirty="0"/>
                        <a:t>3</a:t>
                      </a:r>
                    </a:p>
                  </a:txBody>
                  <a:tcPr/>
                </a:tc>
                <a:tc>
                  <a:txBody>
                    <a:bodyPr/>
                    <a:lstStyle/>
                    <a:p>
                      <a:r>
                        <a:rPr lang="en-US" sz="1400" dirty="0"/>
                        <a:t>9</a:t>
                      </a:r>
                    </a:p>
                  </a:txBody>
                  <a:tcPr/>
                </a:tc>
                <a:tc>
                  <a:txBody>
                    <a:bodyPr/>
                    <a:lstStyle/>
                    <a:p>
                      <a:r>
                        <a:rPr lang="en-US" sz="1400" dirty="0"/>
                        <a:t>2001</a:t>
                      </a:r>
                    </a:p>
                  </a:txBody>
                  <a:tcPr/>
                </a:tc>
                <a:extLst>
                  <a:ext uri="{0D108BD9-81ED-4DB2-BD59-A6C34878D82A}">
                    <a16:rowId xmlns:a16="http://schemas.microsoft.com/office/drawing/2014/main" val="10012"/>
                  </a:ext>
                </a:extLst>
              </a:tr>
            </a:tbl>
          </a:graphicData>
        </a:graphic>
      </p:graphicFrame>
      <p:graphicFrame>
        <p:nvGraphicFramePr>
          <p:cNvPr id="8" name="Table 7"/>
          <p:cNvGraphicFramePr>
            <a:graphicFrameLocks noGrp="1"/>
          </p:cNvGraphicFramePr>
          <p:nvPr>
            <p:extLst/>
          </p:nvPr>
        </p:nvGraphicFramePr>
        <p:xfrm>
          <a:off x="4428978" y="1721052"/>
          <a:ext cx="367264" cy="3962400"/>
        </p:xfrm>
        <a:graphic>
          <a:graphicData uri="http://schemas.openxmlformats.org/drawingml/2006/table">
            <a:tbl>
              <a:tblPr firstRow="1" bandRow="1">
                <a:tableStyleId>{0660B408-B3CF-4A94-85FC-2B1E0A45F4A2}</a:tableStyleId>
              </a:tblPr>
              <a:tblGrid>
                <a:gridCol w="367264">
                  <a:extLst>
                    <a:ext uri="{9D8B030D-6E8A-4147-A177-3AD203B41FA5}">
                      <a16:colId xmlns:a16="http://schemas.microsoft.com/office/drawing/2014/main" val="20000"/>
                    </a:ext>
                  </a:extLst>
                </a:gridCol>
              </a:tblGrid>
              <a:tr h="304800">
                <a:tc>
                  <a:txBody>
                    <a:bodyPr/>
                    <a:lstStyle/>
                    <a:p>
                      <a:endParaRPr lang="en-US" sz="1400" dirty="0"/>
                    </a:p>
                  </a:txBody>
                  <a:tcPr/>
                </a:tc>
                <a:extLst>
                  <a:ext uri="{0D108BD9-81ED-4DB2-BD59-A6C34878D82A}">
                    <a16:rowId xmlns:a16="http://schemas.microsoft.com/office/drawing/2014/main" val="10000"/>
                  </a:ext>
                </a:extLst>
              </a:tr>
              <a:tr h="304800">
                <a:tc>
                  <a:txBody>
                    <a:bodyPr/>
                    <a:lstStyle/>
                    <a:p>
                      <a:r>
                        <a:rPr lang="en-US" sz="1400" dirty="0"/>
                        <a:t>+</a:t>
                      </a:r>
                    </a:p>
                  </a:txBody>
                  <a:tcPr/>
                </a:tc>
                <a:extLst>
                  <a:ext uri="{0D108BD9-81ED-4DB2-BD59-A6C34878D82A}">
                    <a16:rowId xmlns:a16="http://schemas.microsoft.com/office/drawing/2014/main" val="10001"/>
                  </a:ext>
                </a:extLst>
              </a:tr>
              <a:tr h="304800">
                <a:tc>
                  <a:txBody>
                    <a:bodyPr/>
                    <a:lstStyle/>
                    <a:p>
                      <a:r>
                        <a:rPr lang="en-US" sz="1400" dirty="0"/>
                        <a:t>+</a:t>
                      </a:r>
                    </a:p>
                  </a:txBody>
                  <a:tcPr/>
                </a:tc>
                <a:extLst>
                  <a:ext uri="{0D108BD9-81ED-4DB2-BD59-A6C34878D82A}">
                    <a16:rowId xmlns:a16="http://schemas.microsoft.com/office/drawing/2014/main" val="10002"/>
                  </a:ext>
                </a:extLst>
              </a:tr>
              <a:tr h="304800">
                <a:tc>
                  <a:txBody>
                    <a:bodyPr/>
                    <a:lstStyle/>
                    <a:p>
                      <a:r>
                        <a:rPr lang="en-US" sz="1400" dirty="0"/>
                        <a:t>-</a:t>
                      </a:r>
                    </a:p>
                  </a:txBody>
                  <a:tcPr/>
                </a:tc>
                <a:extLst>
                  <a:ext uri="{0D108BD9-81ED-4DB2-BD59-A6C34878D82A}">
                    <a16:rowId xmlns:a16="http://schemas.microsoft.com/office/drawing/2014/main" val="10003"/>
                  </a:ext>
                </a:extLst>
              </a:tr>
              <a:tr h="304800">
                <a:tc>
                  <a:txBody>
                    <a:bodyPr/>
                    <a:lstStyle/>
                    <a:p>
                      <a:r>
                        <a:rPr lang="en-US" sz="1400" dirty="0"/>
                        <a:t>-</a:t>
                      </a:r>
                    </a:p>
                  </a:txBody>
                  <a:tcPr/>
                </a:tc>
                <a:extLst>
                  <a:ext uri="{0D108BD9-81ED-4DB2-BD59-A6C34878D82A}">
                    <a16:rowId xmlns:a16="http://schemas.microsoft.com/office/drawing/2014/main" val="10004"/>
                  </a:ext>
                </a:extLst>
              </a:tr>
              <a:tr h="304800">
                <a:tc>
                  <a:txBody>
                    <a:bodyPr/>
                    <a:lstStyle/>
                    <a:p>
                      <a:r>
                        <a:rPr lang="en-US" sz="1400" dirty="0"/>
                        <a:t>+</a:t>
                      </a:r>
                    </a:p>
                  </a:txBody>
                  <a:tcPr/>
                </a:tc>
                <a:extLst>
                  <a:ext uri="{0D108BD9-81ED-4DB2-BD59-A6C34878D82A}">
                    <a16:rowId xmlns:a16="http://schemas.microsoft.com/office/drawing/2014/main" val="10005"/>
                  </a:ext>
                </a:extLst>
              </a:tr>
              <a:tr h="304800">
                <a:tc>
                  <a:txBody>
                    <a:bodyPr/>
                    <a:lstStyle/>
                    <a:p>
                      <a:r>
                        <a:rPr lang="en-US" sz="1400" dirty="0"/>
                        <a:t>b</a:t>
                      </a:r>
                      <a:r>
                        <a:rPr lang="en-US" sz="1400" baseline="-25000" dirty="0"/>
                        <a:t>1</a:t>
                      </a:r>
                    </a:p>
                  </a:txBody>
                  <a:tcPr/>
                </a:tc>
                <a:extLst>
                  <a:ext uri="{0D108BD9-81ED-4DB2-BD59-A6C34878D82A}">
                    <a16:rowId xmlns:a16="http://schemas.microsoft.com/office/drawing/2014/main" val="10006"/>
                  </a:ext>
                </a:extLst>
              </a:tr>
              <a:tr h="304800">
                <a:tc>
                  <a:txBody>
                    <a:bodyPr/>
                    <a:lstStyle/>
                    <a:p>
                      <a:r>
                        <a:rPr lang="en-US" sz="1400" dirty="0"/>
                        <a:t>b</a:t>
                      </a:r>
                      <a:r>
                        <a:rPr lang="en-US" sz="1400" baseline="-25000" dirty="0"/>
                        <a:t>2</a:t>
                      </a:r>
                    </a:p>
                  </a:txBody>
                  <a:tcPr/>
                </a:tc>
                <a:extLst>
                  <a:ext uri="{0D108BD9-81ED-4DB2-BD59-A6C34878D82A}">
                    <a16:rowId xmlns:a16="http://schemas.microsoft.com/office/drawing/2014/main" val="10007"/>
                  </a:ext>
                </a:extLst>
              </a:tr>
              <a:tr h="304800">
                <a:tc>
                  <a:txBody>
                    <a:bodyPr/>
                    <a:lstStyle/>
                    <a:p>
                      <a:r>
                        <a:rPr lang="en-US" sz="1400" dirty="0"/>
                        <a:t>b</a:t>
                      </a:r>
                      <a:r>
                        <a:rPr lang="en-US" sz="1400" baseline="-25000" dirty="0"/>
                        <a:t>3</a:t>
                      </a:r>
                    </a:p>
                  </a:txBody>
                  <a:tcPr/>
                </a:tc>
                <a:extLst>
                  <a:ext uri="{0D108BD9-81ED-4DB2-BD59-A6C34878D82A}">
                    <a16:rowId xmlns:a16="http://schemas.microsoft.com/office/drawing/2014/main" val="10008"/>
                  </a:ext>
                </a:extLst>
              </a:tr>
              <a:tr h="304800">
                <a:tc>
                  <a:txBody>
                    <a:bodyPr/>
                    <a:lstStyle/>
                    <a:p>
                      <a:r>
                        <a:rPr lang="en-US" sz="1400" dirty="0"/>
                        <a:t>b</a:t>
                      </a:r>
                      <a:r>
                        <a:rPr lang="en-US" sz="1400" baseline="-25000" dirty="0"/>
                        <a:t>4</a:t>
                      </a:r>
                    </a:p>
                  </a:txBody>
                  <a:tcPr/>
                </a:tc>
                <a:extLst>
                  <a:ext uri="{0D108BD9-81ED-4DB2-BD59-A6C34878D82A}">
                    <a16:rowId xmlns:a16="http://schemas.microsoft.com/office/drawing/2014/main" val="10009"/>
                  </a:ext>
                </a:extLst>
              </a:tr>
              <a:tr h="304800">
                <a:tc>
                  <a:txBody>
                    <a:bodyPr/>
                    <a:lstStyle/>
                    <a:p>
                      <a:r>
                        <a:rPr lang="en-US" sz="1400" dirty="0"/>
                        <a:t>+</a:t>
                      </a:r>
                    </a:p>
                  </a:txBody>
                  <a:tcPr/>
                </a:tc>
                <a:extLst>
                  <a:ext uri="{0D108BD9-81ED-4DB2-BD59-A6C34878D82A}">
                    <a16:rowId xmlns:a16="http://schemas.microsoft.com/office/drawing/2014/main" val="10010"/>
                  </a:ext>
                </a:extLst>
              </a:tr>
              <a:tr h="304800">
                <a:tc>
                  <a:txBody>
                    <a:bodyPr/>
                    <a:lstStyle/>
                    <a:p>
                      <a:r>
                        <a:rPr lang="en-US" sz="1400" dirty="0"/>
                        <a:t>+</a:t>
                      </a:r>
                    </a:p>
                  </a:txBody>
                  <a:tcPr/>
                </a:tc>
                <a:extLst>
                  <a:ext uri="{0D108BD9-81ED-4DB2-BD59-A6C34878D82A}">
                    <a16:rowId xmlns:a16="http://schemas.microsoft.com/office/drawing/2014/main" val="10011"/>
                  </a:ext>
                </a:extLst>
              </a:tr>
              <a:tr h="304800">
                <a:tc>
                  <a:txBody>
                    <a:bodyPr/>
                    <a:lstStyle/>
                    <a:p>
                      <a:r>
                        <a:rPr lang="en-US" sz="1400" dirty="0"/>
                        <a:t>-</a:t>
                      </a:r>
                    </a:p>
                  </a:txBody>
                  <a:tcPr/>
                </a:tc>
                <a:extLst>
                  <a:ext uri="{0D108BD9-81ED-4DB2-BD59-A6C34878D82A}">
                    <a16:rowId xmlns:a16="http://schemas.microsoft.com/office/drawing/2014/main" val="10012"/>
                  </a:ext>
                </a:extLst>
              </a:tr>
            </a:tbl>
          </a:graphicData>
        </a:graphic>
      </p:graphicFrame>
      <p:sp>
        <p:nvSpPr>
          <p:cNvPr id="10" name="Content Placeholder 2"/>
          <p:cNvSpPr txBox="1">
            <a:spLocks/>
          </p:cNvSpPr>
          <p:nvPr/>
        </p:nvSpPr>
        <p:spPr>
          <a:xfrm>
            <a:off x="4759667" y="3787160"/>
            <a:ext cx="6013937" cy="3454888"/>
          </a:xfrm>
          <a:prstGeom prst="rect">
            <a:avLst/>
          </a:prstGeom>
        </p:spPr>
        <p:txBody>
          <a:bodyPr vert="horz" lIns="91440" tIns="45720" rIns="91440" bIns="45720" rtlCol="0">
            <a:normAutofit/>
          </a:bodyPr>
          <a:lstStyle/>
          <a:p>
            <a:pPr marL="342900" indent="-342900">
              <a:spcBef>
                <a:spcPct val="20000"/>
              </a:spcBef>
              <a:buFont typeface="Arial" pitchFamily="34" charset="0"/>
              <a:buChar char="•"/>
              <a:defRPr/>
            </a:pPr>
            <a:r>
              <a:rPr lang="en-US" sz="2600" dirty="0"/>
              <a:t>Blowup in search space as # of records increase</a:t>
            </a:r>
          </a:p>
          <a:p>
            <a:pPr marL="342900" indent="-342900">
              <a:spcBef>
                <a:spcPct val="20000"/>
              </a:spcBef>
              <a:buFont typeface="Arial" pitchFamily="34" charset="0"/>
              <a:buChar char="•"/>
              <a:defRPr/>
            </a:pPr>
            <a:r>
              <a:rPr lang="en-US" sz="2600" dirty="0"/>
              <a:t>More than 1 correct labelings possible</a:t>
            </a:r>
          </a:p>
          <a:p>
            <a:pPr marL="742950" lvl="1" indent="-285750">
              <a:spcBef>
                <a:spcPct val="20000"/>
              </a:spcBef>
              <a:buFont typeface="Arial"/>
              <a:buChar char="–"/>
              <a:defRPr/>
            </a:pPr>
            <a:r>
              <a:rPr lang="en-US" sz="2200" dirty="0"/>
              <a:t>Labeling is crucial in determining quality of  the Where clause learnt </a:t>
            </a:r>
          </a:p>
        </p:txBody>
      </p:sp>
      <p:sp>
        <p:nvSpPr>
          <p:cNvPr id="9" name="Content Placeholder 2"/>
          <p:cNvSpPr txBox="1">
            <a:spLocks/>
          </p:cNvSpPr>
          <p:nvPr/>
        </p:nvSpPr>
        <p:spPr>
          <a:xfrm>
            <a:off x="4912206" y="1770681"/>
            <a:ext cx="5609491" cy="1766653"/>
          </a:xfrm>
          <a:prstGeom prst="rect">
            <a:avLst/>
          </a:prstGeom>
          <a:solidFill>
            <a:schemeClr val="bg1"/>
          </a:solidFill>
        </p:spPr>
        <p:txBody>
          <a:bodyPr vert="horz" lIns="91440" tIns="45720" rIns="91440" bIns="45720" rtlCol="0">
            <a:normAutofit fontScale="85000" lnSpcReduction="20000"/>
          </a:bodyPr>
          <a:lstStyle/>
          <a:p>
            <a:pPr>
              <a:spcBef>
                <a:spcPct val="20000"/>
              </a:spcBef>
              <a:defRPr/>
            </a:pPr>
            <a:r>
              <a:rPr lang="en-US" sz="2100" dirty="0"/>
              <a:t>45% surcharge if Year &lt; 2010 and Price &gt; 10</a:t>
            </a:r>
          </a:p>
          <a:p>
            <a:pPr>
              <a:spcBef>
                <a:spcPct val="20000"/>
              </a:spcBef>
              <a:defRPr/>
            </a:pPr>
            <a:r>
              <a:rPr lang="en-US" sz="2100" dirty="0"/>
              <a:t>b1 ? 7 : 0  + b2 ? 13  + 19 : 0  + b3 ? 15 : 0  + b4 ? 10 : 0 = 32</a:t>
            </a:r>
          </a:p>
          <a:p>
            <a:pPr>
              <a:spcBef>
                <a:spcPct val="20000"/>
              </a:spcBef>
              <a:defRPr/>
            </a:pPr>
            <a:endParaRPr lang="en-US" sz="2100" dirty="0"/>
          </a:p>
          <a:p>
            <a:pPr>
              <a:spcBef>
                <a:spcPct val="20000"/>
              </a:spcBef>
              <a:defRPr/>
            </a:pPr>
            <a:r>
              <a:rPr lang="en-US" sz="2100" dirty="0"/>
              <a:t>Solution1: b1 = 0, b2  = 1, b3 = 0, b4 = 0  &lt;or&gt;</a:t>
            </a:r>
          </a:p>
          <a:p>
            <a:pPr>
              <a:spcBef>
                <a:spcPct val="20000"/>
              </a:spcBef>
              <a:defRPr/>
            </a:pPr>
            <a:r>
              <a:rPr lang="en-US" sz="2100" dirty="0"/>
              <a:t>Solution2: b1 = 1, b2  = 0, b3 = 1, b4 = 1</a:t>
            </a:r>
          </a:p>
          <a:p>
            <a:pPr>
              <a:spcBef>
                <a:spcPct val="20000"/>
              </a:spcBef>
              <a:defRPr/>
            </a:pPr>
            <a:endParaRPr lang="en-US" dirty="0"/>
          </a:p>
          <a:p>
            <a:pPr>
              <a:spcBef>
                <a:spcPct val="20000"/>
              </a:spcBef>
              <a:defRPr/>
            </a:pPr>
            <a:endParaRPr lang="en-US" dirty="0"/>
          </a:p>
          <a:p>
            <a:pPr>
              <a:spcBef>
                <a:spcPct val="20000"/>
              </a:spcBef>
              <a:defRPr/>
            </a:pPr>
            <a:endParaRPr lang="en-US" dirty="0"/>
          </a:p>
          <a:p>
            <a:pPr>
              <a:spcBef>
                <a:spcPct val="20000"/>
              </a:spcBef>
              <a:defRPr/>
            </a:pPr>
            <a:endParaRPr lang="en-US" sz="2800" dirty="0"/>
          </a:p>
        </p:txBody>
      </p:sp>
      <p:graphicFrame>
        <p:nvGraphicFramePr>
          <p:cNvPr id="11" name="Table 10"/>
          <p:cNvGraphicFramePr>
            <a:graphicFrameLocks noGrp="1"/>
          </p:cNvGraphicFramePr>
          <p:nvPr>
            <p:extLst/>
          </p:nvPr>
        </p:nvGraphicFramePr>
        <p:xfrm>
          <a:off x="2002968" y="1721048"/>
          <a:ext cx="2373924" cy="3962400"/>
        </p:xfrm>
        <a:graphic>
          <a:graphicData uri="http://schemas.openxmlformats.org/drawingml/2006/table">
            <a:tbl>
              <a:tblPr firstRow="1" bandRow="1">
                <a:tableStyleId>{0660B408-B3CF-4A94-85FC-2B1E0A45F4A2}</a:tableStyleId>
              </a:tblPr>
              <a:tblGrid>
                <a:gridCol w="791308">
                  <a:extLst>
                    <a:ext uri="{9D8B030D-6E8A-4147-A177-3AD203B41FA5}">
                      <a16:colId xmlns:a16="http://schemas.microsoft.com/office/drawing/2014/main" val="20000"/>
                    </a:ext>
                  </a:extLst>
                </a:gridCol>
                <a:gridCol w="791308">
                  <a:extLst>
                    <a:ext uri="{9D8B030D-6E8A-4147-A177-3AD203B41FA5}">
                      <a16:colId xmlns:a16="http://schemas.microsoft.com/office/drawing/2014/main" val="20001"/>
                    </a:ext>
                  </a:extLst>
                </a:gridCol>
                <a:gridCol w="791308">
                  <a:extLst>
                    <a:ext uri="{9D8B030D-6E8A-4147-A177-3AD203B41FA5}">
                      <a16:colId xmlns:a16="http://schemas.microsoft.com/office/drawing/2014/main" val="20002"/>
                    </a:ext>
                  </a:extLst>
                </a:gridCol>
              </a:tblGrid>
              <a:tr h="297949">
                <a:tc>
                  <a:txBody>
                    <a:bodyPr/>
                    <a:lstStyle/>
                    <a:p>
                      <a:r>
                        <a:rPr lang="en-US" sz="1400" dirty="0" err="1"/>
                        <a:t>Cst</a:t>
                      </a:r>
                      <a:r>
                        <a:rPr lang="en-US" sz="1400" baseline="0" dirty="0"/>
                        <a:t> ID</a:t>
                      </a:r>
                      <a:endParaRPr lang="en-US" sz="1400" dirty="0"/>
                    </a:p>
                  </a:txBody>
                  <a:tcPr/>
                </a:tc>
                <a:tc>
                  <a:txBody>
                    <a:bodyPr/>
                    <a:lstStyle/>
                    <a:p>
                      <a:r>
                        <a:rPr lang="en-US" sz="1400" dirty="0"/>
                        <a:t>Price</a:t>
                      </a:r>
                    </a:p>
                  </a:txBody>
                  <a:tcPr/>
                </a:tc>
                <a:tc>
                  <a:txBody>
                    <a:bodyPr/>
                    <a:lstStyle/>
                    <a:p>
                      <a:r>
                        <a:rPr lang="en-US" sz="1400" dirty="0"/>
                        <a:t>Year</a:t>
                      </a:r>
                    </a:p>
                  </a:txBody>
                  <a:tcPr/>
                </a:tc>
                <a:extLst>
                  <a:ext uri="{0D108BD9-81ED-4DB2-BD59-A6C34878D82A}">
                    <a16:rowId xmlns:a16="http://schemas.microsoft.com/office/drawing/2014/main" val="10000"/>
                  </a:ext>
                </a:extLst>
              </a:tr>
              <a:tr h="297949">
                <a:tc>
                  <a:txBody>
                    <a:bodyPr/>
                    <a:lstStyle/>
                    <a:p>
                      <a:r>
                        <a:rPr lang="en-US" sz="1400" dirty="0"/>
                        <a:t>1</a:t>
                      </a:r>
                    </a:p>
                  </a:txBody>
                  <a:tcPr>
                    <a:solidFill>
                      <a:schemeClr val="bg1">
                        <a:lumMod val="65000"/>
                      </a:schemeClr>
                    </a:solidFill>
                  </a:tcPr>
                </a:tc>
                <a:tc>
                  <a:txBody>
                    <a:bodyPr/>
                    <a:lstStyle/>
                    <a:p>
                      <a:r>
                        <a:rPr lang="en-US" sz="1400" dirty="0"/>
                        <a:t>20</a:t>
                      </a:r>
                    </a:p>
                  </a:txBody>
                  <a:tcPr>
                    <a:solidFill>
                      <a:schemeClr val="bg1">
                        <a:lumMod val="65000"/>
                      </a:schemeClr>
                    </a:solidFill>
                  </a:tcPr>
                </a:tc>
                <a:tc>
                  <a:txBody>
                    <a:bodyPr/>
                    <a:lstStyle/>
                    <a:p>
                      <a:r>
                        <a:rPr lang="en-US" sz="1400" dirty="0"/>
                        <a:t>2012</a:t>
                      </a:r>
                    </a:p>
                  </a:txBody>
                  <a:tcPr>
                    <a:solidFill>
                      <a:schemeClr val="bg1">
                        <a:lumMod val="65000"/>
                      </a:schemeClr>
                    </a:solidFill>
                  </a:tcPr>
                </a:tc>
                <a:extLst>
                  <a:ext uri="{0D108BD9-81ED-4DB2-BD59-A6C34878D82A}">
                    <a16:rowId xmlns:a16="http://schemas.microsoft.com/office/drawing/2014/main" val="10001"/>
                  </a:ext>
                </a:extLst>
              </a:tr>
              <a:tr h="297949">
                <a:tc>
                  <a:txBody>
                    <a:bodyPr/>
                    <a:lstStyle/>
                    <a:p>
                      <a:r>
                        <a:rPr lang="en-US" sz="1400" dirty="0"/>
                        <a:t>1</a:t>
                      </a:r>
                    </a:p>
                  </a:txBody>
                  <a:tcPr>
                    <a:solidFill>
                      <a:schemeClr val="bg1">
                        <a:lumMod val="65000"/>
                      </a:schemeClr>
                    </a:solidFill>
                  </a:tcPr>
                </a:tc>
                <a:tc>
                  <a:txBody>
                    <a:bodyPr/>
                    <a:lstStyle/>
                    <a:p>
                      <a:r>
                        <a:rPr lang="en-US" sz="1400" dirty="0"/>
                        <a:t>16</a:t>
                      </a:r>
                    </a:p>
                  </a:txBody>
                  <a:tcPr>
                    <a:solidFill>
                      <a:schemeClr val="bg1">
                        <a:lumMod val="65000"/>
                      </a:schemeClr>
                    </a:solidFill>
                  </a:tcPr>
                </a:tc>
                <a:tc>
                  <a:txBody>
                    <a:bodyPr/>
                    <a:lstStyle/>
                    <a:p>
                      <a:r>
                        <a:rPr lang="en-US" sz="1400" dirty="0"/>
                        <a:t>2011</a:t>
                      </a:r>
                    </a:p>
                  </a:txBody>
                  <a:tcPr>
                    <a:solidFill>
                      <a:schemeClr val="bg1">
                        <a:lumMod val="65000"/>
                      </a:schemeClr>
                    </a:solidFill>
                  </a:tcPr>
                </a:tc>
                <a:extLst>
                  <a:ext uri="{0D108BD9-81ED-4DB2-BD59-A6C34878D82A}">
                    <a16:rowId xmlns:a16="http://schemas.microsoft.com/office/drawing/2014/main" val="10002"/>
                  </a:ext>
                </a:extLst>
              </a:tr>
              <a:tr h="297949">
                <a:tc>
                  <a:txBody>
                    <a:bodyPr/>
                    <a:lstStyle/>
                    <a:p>
                      <a:r>
                        <a:rPr lang="en-US" sz="1400" dirty="0"/>
                        <a:t>1</a:t>
                      </a:r>
                    </a:p>
                  </a:txBody>
                  <a:tcPr>
                    <a:solidFill>
                      <a:schemeClr val="bg1">
                        <a:lumMod val="65000"/>
                      </a:schemeClr>
                    </a:solidFill>
                  </a:tcPr>
                </a:tc>
                <a:tc>
                  <a:txBody>
                    <a:bodyPr/>
                    <a:lstStyle/>
                    <a:p>
                      <a:r>
                        <a:rPr lang="en-US" sz="1400" dirty="0"/>
                        <a:t>12</a:t>
                      </a:r>
                    </a:p>
                  </a:txBody>
                  <a:tcPr>
                    <a:solidFill>
                      <a:schemeClr val="bg1">
                        <a:lumMod val="65000"/>
                      </a:schemeClr>
                    </a:solidFill>
                  </a:tcPr>
                </a:tc>
                <a:tc>
                  <a:txBody>
                    <a:bodyPr/>
                    <a:lstStyle/>
                    <a:p>
                      <a:r>
                        <a:rPr lang="en-US" sz="1400" dirty="0"/>
                        <a:t>2001</a:t>
                      </a:r>
                    </a:p>
                  </a:txBody>
                  <a:tcPr>
                    <a:solidFill>
                      <a:schemeClr val="bg1">
                        <a:lumMod val="65000"/>
                      </a:schemeClr>
                    </a:solidFill>
                  </a:tcPr>
                </a:tc>
                <a:extLst>
                  <a:ext uri="{0D108BD9-81ED-4DB2-BD59-A6C34878D82A}">
                    <a16:rowId xmlns:a16="http://schemas.microsoft.com/office/drawing/2014/main" val="10003"/>
                  </a:ext>
                </a:extLst>
              </a:tr>
              <a:tr h="297949">
                <a:tc>
                  <a:txBody>
                    <a:bodyPr/>
                    <a:lstStyle/>
                    <a:p>
                      <a:r>
                        <a:rPr lang="en-US" sz="1400" dirty="0"/>
                        <a:t>1</a:t>
                      </a:r>
                    </a:p>
                  </a:txBody>
                  <a:tcPr>
                    <a:solidFill>
                      <a:schemeClr val="bg1">
                        <a:lumMod val="65000"/>
                      </a:schemeClr>
                    </a:solidFill>
                  </a:tcPr>
                </a:tc>
                <a:tc>
                  <a:txBody>
                    <a:bodyPr/>
                    <a:lstStyle/>
                    <a:p>
                      <a:r>
                        <a:rPr lang="en-US" sz="1400" dirty="0"/>
                        <a:t>10</a:t>
                      </a:r>
                    </a:p>
                  </a:txBody>
                  <a:tcPr>
                    <a:solidFill>
                      <a:schemeClr val="bg1">
                        <a:lumMod val="65000"/>
                      </a:schemeClr>
                    </a:solidFill>
                  </a:tcPr>
                </a:tc>
                <a:tc>
                  <a:txBody>
                    <a:bodyPr/>
                    <a:lstStyle/>
                    <a:p>
                      <a:r>
                        <a:rPr lang="en-US" sz="1400" dirty="0"/>
                        <a:t>2002</a:t>
                      </a:r>
                    </a:p>
                  </a:txBody>
                  <a:tcPr>
                    <a:solidFill>
                      <a:schemeClr val="bg1">
                        <a:lumMod val="65000"/>
                      </a:schemeClr>
                    </a:solidFill>
                  </a:tcPr>
                </a:tc>
                <a:extLst>
                  <a:ext uri="{0D108BD9-81ED-4DB2-BD59-A6C34878D82A}">
                    <a16:rowId xmlns:a16="http://schemas.microsoft.com/office/drawing/2014/main" val="10004"/>
                  </a:ext>
                </a:extLst>
              </a:tr>
              <a:tr h="297949">
                <a:tc>
                  <a:txBody>
                    <a:bodyPr/>
                    <a:lstStyle/>
                    <a:p>
                      <a:r>
                        <a:rPr lang="en-US" sz="1400" dirty="0"/>
                        <a:t>1</a:t>
                      </a:r>
                    </a:p>
                  </a:txBody>
                  <a:tcPr>
                    <a:solidFill>
                      <a:schemeClr val="bg1">
                        <a:lumMod val="65000"/>
                      </a:schemeClr>
                    </a:solidFill>
                  </a:tcPr>
                </a:tc>
                <a:tc>
                  <a:txBody>
                    <a:bodyPr/>
                    <a:lstStyle/>
                    <a:p>
                      <a:r>
                        <a:rPr lang="en-US" sz="1400" dirty="0"/>
                        <a:t>15</a:t>
                      </a:r>
                    </a:p>
                  </a:txBody>
                  <a:tcPr>
                    <a:solidFill>
                      <a:schemeClr val="bg1">
                        <a:lumMod val="65000"/>
                      </a:schemeClr>
                    </a:solidFill>
                  </a:tcPr>
                </a:tc>
                <a:tc>
                  <a:txBody>
                    <a:bodyPr/>
                    <a:lstStyle/>
                    <a:p>
                      <a:r>
                        <a:rPr lang="en-US" sz="1400" dirty="0"/>
                        <a:t>2011</a:t>
                      </a:r>
                    </a:p>
                  </a:txBody>
                  <a:tcPr>
                    <a:solidFill>
                      <a:schemeClr val="bg1">
                        <a:lumMod val="65000"/>
                      </a:schemeClr>
                    </a:solidFill>
                  </a:tcPr>
                </a:tc>
                <a:extLst>
                  <a:ext uri="{0D108BD9-81ED-4DB2-BD59-A6C34878D82A}">
                    <a16:rowId xmlns:a16="http://schemas.microsoft.com/office/drawing/2014/main" val="10005"/>
                  </a:ext>
                </a:extLst>
              </a:tr>
              <a:tr h="297949">
                <a:tc>
                  <a:txBody>
                    <a:bodyPr/>
                    <a:lstStyle/>
                    <a:p>
                      <a:r>
                        <a:rPr lang="en-US" sz="1400" dirty="0"/>
                        <a:t>2</a:t>
                      </a:r>
                    </a:p>
                  </a:txBody>
                  <a:tcPr/>
                </a:tc>
                <a:tc>
                  <a:txBody>
                    <a:bodyPr/>
                    <a:lstStyle/>
                    <a:p>
                      <a:r>
                        <a:rPr lang="en-US" sz="1400" dirty="0"/>
                        <a:t>7</a:t>
                      </a:r>
                    </a:p>
                  </a:txBody>
                  <a:tcPr/>
                </a:tc>
                <a:tc>
                  <a:txBody>
                    <a:bodyPr/>
                    <a:lstStyle/>
                    <a:p>
                      <a:r>
                        <a:rPr lang="en-US" sz="1400" dirty="0"/>
                        <a:t>2005</a:t>
                      </a:r>
                    </a:p>
                  </a:txBody>
                  <a:tcPr/>
                </a:tc>
                <a:extLst>
                  <a:ext uri="{0D108BD9-81ED-4DB2-BD59-A6C34878D82A}">
                    <a16:rowId xmlns:a16="http://schemas.microsoft.com/office/drawing/2014/main" val="10006"/>
                  </a:ext>
                </a:extLst>
              </a:tr>
              <a:tr h="297949">
                <a:tc>
                  <a:txBody>
                    <a:bodyPr/>
                    <a:lstStyle/>
                    <a:p>
                      <a:r>
                        <a:rPr lang="en-US" sz="1400" dirty="0"/>
                        <a:t>2</a:t>
                      </a:r>
                    </a:p>
                  </a:txBody>
                  <a:tcPr/>
                </a:tc>
                <a:tc>
                  <a:txBody>
                    <a:bodyPr/>
                    <a:lstStyle/>
                    <a:p>
                      <a:r>
                        <a:rPr lang="en-US" sz="1400" dirty="0"/>
                        <a:t>13</a:t>
                      </a:r>
                    </a:p>
                  </a:txBody>
                  <a:tcPr/>
                </a:tc>
                <a:tc>
                  <a:txBody>
                    <a:bodyPr/>
                    <a:lstStyle/>
                    <a:p>
                      <a:r>
                        <a:rPr lang="en-US" sz="1400" dirty="0"/>
                        <a:t>2007</a:t>
                      </a:r>
                    </a:p>
                  </a:txBody>
                  <a:tcPr/>
                </a:tc>
                <a:extLst>
                  <a:ext uri="{0D108BD9-81ED-4DB2-BD59-A6C34878D82A}">
                    <a16:rowId xmlns:a16="http://schemas.microsoft.com/office/drawing/2014/main" val="10007"/>
                  </a:ext>
                </a:extLst>
              </a:tr>
              <a:tr h="297949">
                <a:tc>
                  <a:txBody>
                    <a:bodyPr/>
                    <a:lstStyle/>
                    <a:p>
                      <a:r>
                        <a:rPr lang="en-US" sz="1400" dirty="0"/>
                        <a:t>2</a:t>
                      </a:r>
                    </a:p>
                  </a:txBody>
                  <a:tcPr/>
                </a:tc>
                <a:tc>
                  <a:txBody>
                    <a:bodyPr/>
                    <a:lstStyle/>
                    <a:p>
                      <a:r>
                        <a:rPr lang="en-US" sz="1400" dirty="0"/>
                        <a:t>15</a:t>
                      </a:r>
                    </a:p>
                  </a:txBody>
                  <a:tcPr/>
                </a:tc>
                <a:tc>
                  <a:txBody>
                    <a:bodyPr/>
                    <a:lstStyle/>
                    <a:p>
                      <a:r>
                        <a:rPr lang="en-US" sz="1400" dirty="0"/>
                        <a:t>2010</a:t>
                      </a:r>
                    </a:p>
                  </a:txBody>
                  <a:tcPr/>
                </a:tc>
                <a:extLst>
                  <a:ext uri="{0D108BD9-81ED-4DB2-BD59-A6C34878D82A}">
                    <a16:rowId xmlns:a16="http://schemas.microsoft.com/office/drawing/2014/main" val="10008"/>
                  </a:ext>
                </a:extLst>
              </a:tr>
              <a:tr h="297949">
                <a:tc>
                  <a:txBody>
                    <a:bodyPr/>
                    <a:lstStyle/>
                    <a:p>
                      <a:r>
                        <a:rPr lang="en-US" sz="1400" dirty="0"/>
                        <a:t>2</a:t>
                      </a:r>
                    </a:p>
                  </a:txBody>
                  <a:tcPr/>
                </a:tc>
                <a:tc>
                  <a:txBody>
                    <a:bodyPr/>
                    <a:lstStyle/>
                    <a:p>
                      <a:r>
                        <a:rPr lang="en-US" sz="1400" dirty="0"/>
                        <a:t>10</a:t>
                      </a:r>
                    </a:p>
                  </a:txBody>
                  <a:tcPr/>
                </a:tc>
                <a:tc>
                  <a:txBody>
                    <a:bodyPr/>
                    <a:lstStyle/>
                    <a:p>
                      <a:r>
                        <a:rPr lang="en-US" sz="1400" dirty="0"/>
                        <a:t>2011</a:t>
                      </a:r>
                    </a:p>
                  </a:txBody>
                  <a:tcPr/>
                </a:tc>
                <a:extLst>
                  <a:ext uri="{0D108BD9-81ED-4DB2-BD59-A6C34878D82A}">
                    <a16:rowId xmlns:a16="http://schemas.microsoft.com/office/drawing/2014/main" val="10009"/>
                  </a:ext>
                </a:extLst>
              </a:tr>
              <a:tr h="297949">
                <a:tc>
                  <a:txBody>
                    <a:bodyPr/>
                    <a:lstStyle/>
                    <a:p>
                      <a:r>
                        <a:rPr lang="en-US" sz="1400" dirty="0"/>
                        <a:t>3</a:t>
                      </a:r>
                    </a:p>
                  </a:txBody>
                  <a:tcPr>
                    <a:solidFill>
                      <a:schemeClr val="bg1">
                        <a:lumMod val="65000"/>
                      </a:schemeClr>
                    </a:solidFill>
                  </a:tcPr>
                </a:tc>
                <a:tc>
                  <a:txBody>
                    <a:bodyPr/>
                    <a:lstStyle/>
                    <a:p>
                      <a:r>
                        <a:rPr lang="en-US" sz="1400" dirty="0"/>
                        <a:t>4</a:t>
                      </a:r>
                    </a:p>
                  </a:txBody>
                  <a:tcPr>
                    <a:solidFill>
                      <a:schemeClr val="bg1">
                        <a:lumMod val="65000"/>
                      </a:schemeClr>
                    </a:solidFill>
                  </a:tcPr>
                </a:tc>
                <a:tc>
                  <a:txBody>
                    <a:bodyPr/>
                    <a:lstStyle/>
                    <a:p>
                      <a:r>
                        <a:rPr lang="en-US" sz="1400" dirty="0"/>
                        <a:t>2012</a:t>
                      </a:r>
                    </a:p>
                  </a:txBody>
                  <a:tcPr>
                    <a:solidFill>
                      <a:schemeClr val="bg1">
                        <a:lumMod val="65000"/>
                      </a:schemeClr>
                    </a:solidFill>
                  </a:tcPr>
                </a:tc>
                <a:extLst>
                  <a:ext uri="{0D108BD9-81ED-4DB2-BD59-A6C34878D82A}">
                    <a16:rowId xmlns:a16="http://schemas.microsoft.com/office/drawing/2014/main" val="10010"/>
                  </a:ext>
                </a:extLst>
              </a:tr>
              <a:tr h="297949">
                <a:tc>
                  <a:txBody>
                    <a:bodyPr/>
                    <a:lstStyle/>
                    <a:p>
                      <a:r>
                        <a:rPr lang="en-US" sz="1400" dirty="0"/>
                        <a:t>3</a:t>
                      </a:r>
                    </a:p>
                  </a:txBody>
                  <a:tcPr>
                    <a:solidFill>
                      <a:schemeClr val="bg1">
                        <a:lumMod val="65000"/>
                      </a:schemeClr>
                    </a:solidFill>
                  </a:tcPr>
                </a:tc>
                <a:tc>
                  <a:txBody>
                    <a:bodyPr/>
                    <a:lstStyle/>
                    <a:p>
                      <a:r>
                        <a:rPr lang="en-US" sz="1400" dirty="0"/>
                        <a:t>3</a:t>
                      </a:r>
                    </a:p>
                  </a:txBody>
                  <a:tcPr>
                    <a:solidFill>
                      <a:schemeClr val="bg1">
                        <a:lumMod val="65000"/>
                      </a:schemeClr>
                    </a:solidFill>
                  </a:tcPr>
                </a:tc>
                <a:tc>
                  <a:txBody>
                    <a:bodyPr/>
                    <a:lstStyle/>
                    <a:p>
                      <a:r>
                        <a:rPr lang="en-US" sz="1400" dirty="0"/>
                        <a:t>2009</a:t>
                      </a:r>
                    </a:p>
                  </a:txBody>
                  <a:tcPr>
                    <a:solidFill>
                      <a:schemeClr val="bg1">
                        <a:lumMod val="65000"/>
                      </a:schemeClr>
                    </a:solidFill>
                  </a:tcPr>
                </a:tc>
                <a:extLst>
                  <a:ext uri="{0D108BD9-81ED-4DB2-BD59-A6C34878D82A}">
                    <a16:rowId xmlns:a16="http://schemas.microsoft.com/office/drawing/2014/main" val="10011"/>
                  </a:ext>
                </a:extLst>
              </a:tr>
              <a:tr h="297949">
                <a:tc>
                  <a:txBody>
                    <a:bodyPr/>
                    <a:lstStyle/>
                    <a:p>
                      <a:r>
                        <a:rPr lang="en-US" sz="1400" dirty="0"/>
                        <a:t>3</a:t>
                      </a:r>
                    </a:p>
                  </a:txBody>
                  <a:tcPr>
                    <a:solidFill>
                      <a:schemeClr val="bg1">
                        <a:lumMod val="65000"/>
                      </a:schemeClr>
                    </a:solidFill>
                  </a:tcPr>
                </a:tc>
                <a:tc>
                  <a:txBody>
                    <a:bodyPr/>
                    <a:lstStyle/>
                    <a:p>
                      <a:r>
                        <a:rPr lang="en-US" sz="1400" dirty="0"/>
                        <a:t>9</a:t>
                      </a:r>
                    </a:p>
                  </a:txBody>
                  <a:tcPr>
                    <a:solidFill>
                      <a:schemeClr val="bg1">
                        <a:lumMod val="65000"/>
                      </a:schemeClr>
                    </a:solidFill>
                  </a:tcPr>
                </a:tc>
                <a:tc>
                  <a:txBody>
                    <a:bodyPr/>
                    <a:lstStyle/>
                    <a:p>
                      <a:r>
                        <a:rPr lang="en-US" sz="1400" dirty="0"/>
                        <a:t>2001</a:t>
                      </a:r>
                    </a:p>
                  </a:txBody>
                  <a:tcPr>
                    <a:solidFill>
                      <a:schemeClr val="bg1">
                        <a:lumMod val="65000"/>
                      </a:schemeClr>
                    </a:solidFill>
                  </a:tcPr>
                </a:tc>
                <a:extLst>
                  <a:ext uri="{0D108BD9-81ED-4DB2-BD59-A6C34878D82A}">
                    <a16:rowId xmlns:a16="http://schemas.microsoft.com/office/drawing/2014/main" val="10012"/>
                  </a:ext>
                </a:extLst>
              </a:tr>
            </a:tbl>
          </a:graphicData>
        </a:graphic>
      </p:graphicFrame>
      <p:graphicFrame>
        <p:nvGraphicFramePr>
          <p:cNvPr id="12" name="Table 11"/>
          <p:cNvGraphicFramePr>
            <a:graphicFrameLocks noGrp="1"/>
          </p:cNvGraphicFramePr>
          <p:nvPr>
            <p:extLst/>
          </p:nvPr>
        </p:nvGraphicFramePr>
        <p:xfrm>
          <a:off x="4450746" y="1721048"/>
          <a:ext cx="367264" cy="3962400"/>
        </p:xfrm>
        <a:graphic>
          <a:graphicData uri="http://schemas.openxmlformats.org/drawingml/2006/table">
            <a:tbl>
              <a:tblPr firstRow="1" bandRow="1">
                <a:tableStyleId>{0660B408-B3CF-4A94-85FC-2B1E0A45F4A2}</a:tableStyleId>
              </a:tblPr>
              <a:tblGrid>
                <a:gridCol w="367264">
                  <a:extLst>
                    <a:ext uri="{9D8B030D-6E8A-4147-A177-3AD203B41FA5}">
                      <a16:colId xmlns:a16="http://schemas.microsoft.com/office/drawing/2014/main" val="20000"/>
                    </a:ext>
                  </a:extLst>
                </a:gridCol>
              </a:tblGrid>
              <a:tr h="304800">
                <a:tc>
                  <a:txBody>
                    <a:bodyPr/>
                    <a:lstStyle/>
                    <a:p>
                      <a:endParaRPr lang="en-US" sz="1400" dirty="0"/>
                    </a:p>
                  </a:txBody>
                  <a:tcPr/>
                </a:tc>
                <a:extLst>
                  <a:ext uri="{0D108BD9-81ED-4DB2-BD59-A6C34878D82A}">
                    <a16:rowId xmlns:a16="http://schemas.microsoft.com/office/drawing/2014/main" val="10000"/>
                  </a:ext>
                </a:extLst>
              </a:tr>
              <a:tr h="304800">
                <a:tc>
                  <a:txBody>
                    <a:bodyPr/>
                    <a:lstStyle/>
                    <a:p>
                      <a:r>
                        <a:rPr lang="en-US" sz="1400" dirty="0"/>
                        <a:t>+</a:t>
                      </a:r>
                    </a:p>
                  </a:txBody>
                  <a:tcPr>
                    <a:solidFill>
                      <a:schemeClr val="bg1">
                        <a:lumMod val="65000"/>
                      </a:schemeClr>
                    </a:solidFill>
                  </a:tcPr>
                </a:tc>
                <a:extLst>
                  <a:ext uri="{0D108BD9-81ED-4DB2-BD59-A6C34878D82A}">
                    <a16:rowId xmlns:a16="http://schemas.microsoft.com/office/drawing/2014/main" val="10001"/>
                  </a:ext>
                </a:extLst>
              </a:tr>
              <a:tr h="304800">
                <a:tc>
                  <a:txBody>
                    <a:bodyPr/>
                    <a:lstStyle/>
                    <a:p>
                      <a:r>
                        <a:rPr lang="en-US" sz="1400" dirty="0"/>
                        <a:t>+</a:t>
                      </a:r>
                    </a:p>
                  </a:txBody>
                  <a:tcPr>
                    <a:solidFill>
                      <a:schemeClr val="bg1">
                        <a:lumMod val="65000"/>
                      </a:schemeClr>
                    </a:solidFill>
                  </a:tcPr>
                </a:tc>
                <a:extLst>
                  <a:ext uri="{0D108BD9-81ED-4DB2-BD59-A6C34878D82A}">
                    <a16:rowId xmlns:a16="http://schemas.microsoft.com/office/drawing/2014/main" val="10002"/>
                  </a:ext>
                </a:extLst>
              </a:tr>
              <a:tr h="304800">
                <a:tc>
                  <a:txBody>
                    <a:bodyPr/>
                    <a:lstStyle/>
                    <a:p>
                      <a:r>
                        <a:rPr lang="en-US" sz="1400" dirty="0"/>
                        <a:t>-</a:t>
                      </a:r>
                    </a:p>
                  </a:txBody>
                  <a:tcPr>
                    <a:solidFill>
                      <a:schemeClr val="bg1">
                        <a:lumMod val="65000"/>
                      </a:schemeClr>
                    </a:solidFill>
                  </a:tcPr>
                </a:tc>
                <a:extLst>
                  <a:ext uri="{0D108BD9-81ED-4DB2-BD59-A6C34878D82A}">
                    <a16:rowId xmlns:a16="http://schemas.microsoft.com/office/drawing/2014/main" val="10003"/>
                  </a:ext>
                </a:extLst>
              </a:tr>
              <a:tr h="304800">
                <a:tc>
                  <a:txBody>
                    <a:bodyPr/>
                    <a:lstStyle/>
                    <a:p>
                      <a:r>
                        <a:rPr lang="en-US" sz="1400" dirty="0"/>
                        <a:t>-</a:t>
                      </a:r>
                    </a:p>
                  </a:txBody>
                  <a:tcPr>
                    <a:solidFill>
                      <a:schemeClr val="bg1">
                        <a:lumMod val="65000"/>
                      </a:schemeClr>
                    </a:solidFill>
                  </a:tcPr>
                </a:tc>
                <a:extLst>
                  <a:ext uri="{0D108BD9-81ED-4DB2-BD59-A6C34878D82A}">
                    <a16:rowId xmlns:a16="http://schemas.microsoft.com/office/drawing/2014/main" val="10004"/>
                  </a:ext>
                </a:extLst>
              </a:tr>
              <a:tr h="304800">
                <a:tc>
                  <a:txBody>
                    <a:bodyPr/>
                    <a:lstStyle/>
                    <a:p>
                      <a:r>
                        <a:rPr lang="en-US" sz="1400" dirty="0"/>
                        <a:t>+</a:t>
                      </a:r>
                    </a:p>
                  </a:txBody>
                  <a:tcPr>
                    <a:solidFill>
                      <a:schemeClr val="bg1">
                        <a:lumMod val="65000"/>
                      </a:schemeClr>
                    </a:solidFill>
                  </a:tcPr>
                </a:tc>
                <a:extLst>
                  <a:ext uri="{0D108BD9-81ED-4DB2-BD59-A6C34878D82A}">
                    <a16:rowId xmlns:a16="http://schemas.microsoft.com/office/drawing/2014/main" val="10005"/>
                  </a:ext>
                </a:extLst>
              </a:tr>
              <a:tr h="304800">
                <a:tc>
                  <a:txBody>
                    <a:bodyPr/>
                    <a:lstStyle/>
                    <a:p>
                      <a:r>
                        <a:rPr lang="en-US" sz="1400" dirty="0"/>
                        <a:t>b</a:t>
                      </a:r>
                      <a:r>
                        <a:rPr lang="en-US" sz="1400" baseline="-25000" dirty="0"/>
                        <a:t>1</a:t>
                      </a:r>
                    </a:p>
                  </a:txBody>
                  <a:tcPr/>
                </a:tc>
                <a:extLst>
                  <a:ext uri="{0D108BD9-81ED-4DB2-BD59-A6C34878D82A}">
                    <a16:rowId xmlns:a16="http://schemas.microsoft.com/office/drawing/2014/main" val="10006"/>
                  </a:ext>
                </a:extLst>
              </a:tr>
              <a:tr h="304800">
                <a:tc>
                  <a:txBody>
                    <a:bodyPr/>
                    <a:lstStyle/>
                    <a:p>
                      <a:r>
                        <a:rPr lang="en-US" sz="1400" dirty="0"/>
                        <a:t>b</a:t>
                      </a:r>
                      <a:r>
                        <a:rPr lang="en-US" sz="1400" baseline="-25000" dirty="0"/>
                        <a:t>2</a:t>
                      </a:r>
                    </a:p>
                  </a:txBody>
                  <a:tcPr/>
                </a:tc>
                <a:extLst>
                  <a:ext uri="{0D108BD9-81ED-4DB2-BD59-A6C34878D82A}">
                    <a16:rowId xmlns:a16="http://schemas.microsoft.com/office/drawing/2014/main" val="10007"/>
                  </a:ext>
                </a:extLst>
              </a:tr>
              <a:tr h="304800">
                <a:tc>
                  <a:txBody>
                    <a:bodyPr/>
                    <a:lstStyle/>
                    <a:p>
                      <a:r>
                        <a:rPr lang="en-US" sz="1400" dirty="0"/>
                        <a:t>b</a:t>
                      </a:r>
                      <a:r>
                        <a:rPr lang="en-US" sz="1400" baseline="-25000" dirty="0"/>
                        <a:t>3</a:t>
                      </a:r>
                    </a:p>
                  </a:txBody>
                  <a:tcPr/>
                </a:tc>
                <a:extLst>
                  <a:ext uri="{0D108BD9-81ED-4DB2-BD59-A6C34878D82A}">
                    <a16:rowId xmlns:a16="http://schemas.microsoft.com/office/drawing/2014/main" val="10008"/>
                  </a:ext>
                </a:extLst>
              </a:tr>
              <a:tr h="304800">
                <a:tc>
                  <a:txBody>
                    <a:bodyPr/>
                    <a:lstStyle/>
                    <a:p>
                      <a:r>
                        <a:rPr lang="en-US" sz="1400" dirty="0"/>
                        <a:t>b</a:t>
                      </a:r>
                      <a:r>
                        <a:rPr lang="en-US" sz="1400" baseline="-25000" dirty="0"/>
                        <a:t>4</a:t>
                      </a:r>
                    </a:p>
                  </a:txBody>
                  <a:tcPr/>
                </a:tc>
                <a:extLst>
                  <a:ext uri="{0D108BD9-81ED-4DB2-BD59-A6C34878D82A}">
                    <a16:rowId xmlns:a16="http://schemas.microsoft.com/office/drawing/2014/main" val="10009"/>
                  </a:ext>
                </a:extLst>
              </a:tr>
              <a:tr h="304800">
                <a:tc>
                  <a:txBody>
                    <a:bodyPr/>
                    <a:lstStyle/>
                    <a:p>
                      <a:r>
                        <a:rPr lang="en-US" sz="1400" dirty="0"/>
                        <a:t>+</a:t>
                      </a:r>
                    </a:p>
                  </a:txBody>
                  <a:tcPr>
                    <a:solidFill>
                      <a:schemeClr val="bg1">
                        <a:lumMod val="65000"/>
                      </a:schemeClr>
                    </a:solidFill>
                  </a:tcPr>
                </a:tc>
                <a:extLst>
                  <a:ext uri="{0D108BD9-81ED-4DB2-BD59-A6C34878D82A}">
                    <a16:rowId xmlns:a16="http://schemas.microsoft.com/office/drawing/2014/main" val="10010"/>
                  </a:ext>
                </a:extLst>
              </a:tr>
              <a:tr h="304800">
                <a:tc>
                  <a:txBody>
                    <a:bodyPr/>
                    <a:lstStyle/>
                    <a:p>
                      <a:r>
                        <a:rPr lang="en-US" sz="1400" dirty="0"/>
                        <a:t>+</a:t>
                      </a:r>
                    </a:p>
                  </a:txBody>
                  <a:tcPr>
                    <a:solidFill>
                      <a:schemeClr val="bg1">
                        <a:lumMod val="65000"/>
                      </a:schemeClr>
                    </a:solidFill>
                  </a:tcPr>
                </a:tc>
                <a:extLst>
                  <a:ext uri="{0D108BD9-81ED-4DB2-BD59-A6C34878D82A}">
                    <a16:rowId xmlns:a16="http://schemas.microsoft.com/office/drawing/2014/main" val="10011"/>
                  </a:ext>
                </a:extLst>
              </a:tr>
              <a:tr h="304800">
                <a:tc>
                  <a:txBody>
                    <a:bodyPr/>
                    <a:lstStyle/>
                    <a:p>
                      <a:r>
                        <a:rPr lang="en-US" sz="1400" dirty="0"/>
                        <a:t>-</a:t>
                      </a:r>
                    </a:p>
                  </a:txBody>
                  <a:tcPr>
                    <a:solidFill>
                      <a:schemeClr val="bg1">
                        <a:lumMod val="65000"/>
                      </a:schemeClr>
                    </a:solidFill>
                  </a:tcPr>
                </a:tc>
                <a:extLst>
                  <a:ext uri="{0D108BD9-81ED-4DB2-BD59-A6C34878D82A}">
                    <a16:rowId xmlns:a16="http://schemas.microsoft.com/office/drawing/2014/main" val="10012"/>
                  </a:ext>
                </a:extLst>
              </a:tr>
            </a:tbl>
          </a:graphicData>
        </a:graphic>
      </p:graphicFrame>
      <p:graphicFrame>
        <p:nvGraphicFramePr>
          <p:cNvPr id="13" name="Table 12"/>
          <p:cNvGraphicFramePr>
            <a:graphicFrameLocks noGrp="1"/>
          </p:cNvGraphicFramePr>
          <p:nvPr>
            <p:extLst/>
          </p:nvPr>
        </p:nvGraphicFramePr>
        <p:xfrm>
          <a:off x="4428978" y="1721052"/>
          <a:ext cx="367264" cy="3962400"/>
        </p:xfrm>
        <a:graphic>
          <a:graphicData uri="http://schemas.openxmlformats.org/drawingml/2006/table">
            <a:tbl>
              <a:tblPr firstRow="1" bandRow="1">
                <a:tableStyleId>{0660B408-B3CF-4A94-85FC-2B1E0A45F4A2}</a:tableStyleId>
              </a:tblPr>
              <a:tblGrid>
                <a:gridCol w="367264">
                  <a:extLst>
                    <a:ext uri="{9D8B030D-6E8A-4147-A177-3AD203B41FA5}">
                      <a16:colId xmlns:a16="http://schemas.microsoft.com/office/drawing/2014/main" val="20000"/>
                    </a:ext>
                  </a:extLst>
                </a:gridCol>
              </a:tblGrid>
              <a:tr h="304800">
                <a:tc>
                  <a:txBody>
                    <a:bodyPr/>
                    <a:lstStyle/>
                    <a:p>
                      <a:endParaRPr lang="en-US" sz="1400" dirty="0"/>
                    </a:p>
                  </a:txBody>
                  <a:tcPr/>
                </a:tc>
                <a:extLst>
                  <a:ext uri="{0D108BD9-81ED-4DB2-BD59-A6C34878D82A}">
                    <a16:rowId xmlns:a16="http://schemas.microsoft.com/office/drawing/2014/main" val="10000"/>
                  </a:ext>
                </a:extLst>
              </a:tr>
              <a:tr h="304800">
                <a:tc>
                  <a:txBody>
                    <a:bodyPr/>
                    <a:lstStyle/>
                    <a:p>
                      <a:r>
                        <a:rPr lang="en-US" sz="1400" dirty="0"/>
                        <a:t>+</a:t>
                      </a:r>
                    </a:p>
                  </a:txBody>
                  <a:tcPr>
                    <a:solidFill>
                      <a:schemeClr val="bg1">
                        <a:lumMod val="65000"/>
                      </a:schemeClr>
                    </a:solidFill>
                  </a:tcPr>
                </a:tc>
                <a:extLst>
                  <a:ext uri="{0D108BD9-81ED-4DB2-BD59-A6C34878D82A}">
                    <a16:rowId xmlns:a16="http://schemas.microsoft.com/office/drawing/2014/main" val="10001"/>
                  </a:ext>
                </a:extLst>
              </a:tr>
              <a:tr h="304800">
                <a:tc>
                  <a:txBody>
                    <a:bodyPr/>
                    <a:lstStyle/>
                    <a:p>
                      <a:r>
                        <a:rPr lang="en-US" sz="1400" dirty="0"/>
                        <a:t>+</a:t>
                      </a:r>
                    </a:p>
                  </a:txBody>
                  <a:tcPr>
                    <a:solidFill>
                      <a:schemeClr val="bg1">
                        <a:lumMod val="65000"/>
                      </a:schemeClr>
                    </a:solidFill>
                  </a:tcPr>
                </a:tc>
                <a:extLst>
                  <a:ext uri="{0D108BD9-81ED-4DB2-BD59-A6C34878D82A}">
                    <a16:rowId xmlns:a16="http://schemas.microsoft.com/office/drawing/2014/main" val="10002"/>
                  </a:ext>
                </a:extLst>
              </a:tr>
              <a:tr h="304800">
                <a:tc>
                  <a:txBody>
                    <a:bodyPr/>
                    <a:lstStyle/>
                    <a:p>
                      <a:r>
                        <a:rPr lang="en-US" sz="1400" dirty="0"/>
                        <a:t>-</a:t>
                      </a:r>
                    </a:p>
                  </a:txBody>
                  <a:tcPr>
                    <a:solidFill>
                      <a:schemeClr val="bg1">
                        <a:lumMod val="65000"/>
                      </a:schemeClr>
                    </a:solidFill>
                  </a:tcPr>
                </a:tc>
                <a:extLst>
                  <a:ext uri="{0D108BD9-81ED-4DB2-BD59-A6C34878D82A}">
                    <a16:rowId xmlns:a16="http://schemas.microsoft.com/office/drawing/2014/main" val="10003"/>
                  </a:ext>
                </a:extLst>
              </a:tr>
              <a:tr h="304800">
                <a:tc>
                  <a:txBody>
                    <a:bodyPr/>
                    <a:lstStyle/>
                    <a:p>
                      <a:r>
                        <a:rPr lang="en-US" sz="1400" dirty="0"/>
                        <a:t>-</a:t>
                      </a:r>
                    </a:p>
                  </a:txBody>
                  <a:tcPr>
                    <a:solidFill>
                      <a:schemeClr val="bg1">
                        <a:lumMod val="65000"/>
                      </a:schemeClr>
                    </a:solidFill>
                  </a:tcPr>
                </a:tc>
                <a:extLst>
                  <a:ext uri="{0D108BD9-81ED-4DB2-BD59-A6C34878D82A}">
                    <a16:rowId xmlns:a16="http://schemas.microsoft.com/office/drawing/2014/main" val="10004"/>
                  </a:ext>
                </a:extLst>
              </a:tr>
              <a:tr h="304800">
                <a:tc>
                  <a:txBody>
                    <a:bodyPr/>
                    <a:lstStyle/>
                    <a:p>
                      <a:r>
                        <a:rPr lang="en-US" sz="1400" dirty="0"/>
                        <a:t>+</a:t>
                      </a:r>
                    </a:p>
                  </a:txBody>
                  <a:tcPr>
                    <a:solidFill>
                      <a:schemeClr val="bg1">
                        <a:lumMod val="65000"/>
                      </a:schemeClr>
                    </a:solidFill>
                  </a:tcPr>
                </a:tc>
                <a:extLst>
                  <a:ext uri="{0D108BD9-81ED-4DB2-BD59-A6C34878D82A}">
                    <a16:rowId xmlns:a16="http://schemas.microsoft.com/office/drawing/2014/main" val="10005"/>
                  </a:ext>
                </a:extLst>
              </a:tr>
              <a:tr h="304800">
                <a:tc>
                  <a:txBody>
                    <a:bodyPr/>
                    <a:lstStyle/>
                    <a:p>
                      <a:r>
                        <a:rPr lang="en-US" sz="1400" baseline="0" dirty="0"/>
                        <a:t>+</a:t>
                      </a:r>
                      <a:endParaRPr lang="en-US" sz="1400" baseline="-25000" dirty="0"/>
                    </a:p>
                  </a:txBody>
                  <a:tcPr/>
                </a:tc>
                <a:extLst>
                  <a:ext uri="{0D108BD9-81ED-4DB2-BD59-A6C34878D82A}">
                    <a16:rowId xmlns:a16="http://schemas.microsoft.com/office/drawing/2014/main" val="10006"/>
                  </a:ext>
                </a:extLst>
              </a:tr>
              <a:tr h="304800">
                <a:tc>
                  <a:txBody>
                    <a:bodyPr/>
                    <a:lstStyle/>
                    <a:p>
                      <a:r>
                        <a:rPr lang="en-US" sz="1400" baseline="0" dirty="0"/>
                        <a:t>-</a:t>
                      </a:r>
                      <a:endParaRPr lang="en-US" sz="1400" baseline="-25000" dirty="0"/>
                    </a:p>
                  </a:txBody>
                  <a:tcPr/>
                </a:tc>
                <a:extLst>
                  <a:ext uri="{0D108BD9-81ED-4DB2-BD59-A6C34878D82A}">
                    <a16:rowId xmlns:a16="http://schemas.microsoft.com/office/drawing/2014/main" val="10007"/>
                  </a:ext>
                </a:extLst>
              </a:tr>
              <a:tr h="304800">
                <a:tc>
                  <a:txBody>
                    <a:bodyPr/>
                    <a:lstStyle/>
                    <a:p>
                      <a:r>
                        <a:rPr lang="en-US" sz="1400" baseline="0" dirty="0"/>
                        <a:t>+</a:t>
                      </a:r>
                      <a:endParaRPr lang="en-US" sz="1400" baseline="-25000" dirty="0"/>
                    </a:p>
                  </a:txBody>
                  <a:tcPr/>
                </a:tc>
                <a:extLst>
                  <a:ext uri="{0D108BD9-81ED-4DB2-BD59-A6C34878D82A}">
                    <a16:rowId xmlns:a16="http://schemas.microsoft.com/office/drawing/2014/main" val="10008"/>
                  </a:ext>
                </a:extLst>
              </a:tr>
              <a:tr h="304800">
                <a:tc>
                  <a:txBody>
                    <a:bodyPr/>
                    <a:lstStyle/>
                    <a:p>
                      <a:r>
                        <a:rPr lang="en-US" sz="1400" baseline="0" dirty="0"/>
                        <a:t>+</a:t>
                      </a:r>
                      <a:endParaRPr lang="en-US" sz="1400" baseline="-25000" dirty="0"/>
                    </a:p>
                  </a:txBody>
                  <a:tcPr/>
                </a:tc>
                <a:extLst>
                  <a:ext uri="{0D108BD9-81ED-4DB2-BD59-A6C34878D82A}">
                    <a16:rowId xmlns:a16="http://schemas.microsoft.com/office/drawing/2014/main" val="10009"/>
                  </a:ext>
                </a:extLst>
              </a:tr>
              <a:tr h="304800">
                <a:tc>
                  <a:txBody>
                    <a:bodyPr/>
                    <a:lstStyle/>
                    <a:p>
                      <a:r>
                        <a:rPr lang="en-US" sz="1400" dirty="0"/>
                        <a:t>+</a:t>
                      </a:r>
                    </a:p>
                  </a:txBody>
                  <a:tcPr>
                    <a:solidFill>
                      <a:schemeClr val="bg1">
                        <a:lumMod val="65000"/>
                      </a:schemeClr>
                    </a:solidFill>
                  </a:tcPr>
                </a:tc>
                <a:extLst>
                  <a:ext uri="{0D108BD9-81ED-4DB2-BD59-A6C34878D82A}">
                    <a16:rowId xmlns:a16="http://schemas.microsoft.com/office/drawing/2014/main" val="10010"/>
                  </a:ext>
                </a:extLst>
              </a:tr>
              <a:tr h="304800">
                <a:tc>
                  <a:txBody>
                    <a:bodyPr/>
                    <a:lstStyle/>
                    <a:p>
                      <a:r>
                        <a:rPr lang="en-US" sz="1400" dirty="0"/>
                        <a:t>+</a:t>
                      </a:r>
                    </a:p>
                  </a:txBody>
                  <a:tcPr>
                    <a:solidFill>
                      <a:schemeClr val="bg1">
                        <a:lumMod val="65000"/>
                      </a:schemeClr>
                    </a:solidFill>
                  </a:tcPr>
                </a:tc>
                <a:extLst>
                  <a:ext uri="{0D108BD9-81ED-4DB2-BD59-A6C34878D82A}">
                    <a16:rowId xmlns:a16="http://schemas.microsoft.com/office/drawing/2014/main" val="10011"/>
                  </a:ext>
                </a:extLst>
              </a:tr>
              <a:tr h="304800">
                <a:tc>
                  <a:txBody>
                    <a:bodyPr/>
                    <a:lstStyle/>
                    <a:p>
                      <a:r>
                        <a:rPr lang="en-US" sz="1400" dirty="0"/>
                        <a:t>-</a:t>
                      </a:r>
                    </a:p>
                  </a:txBody>
                  <a:tcPr>
                    <a:solidFill>
                      <a:schemeClr val="bg1">
                        <a:lumMod val="65000"/>
                      </a:schemeClr>
                    </a:solidFill>
                  </a:tcPr>
                </a:tc>
                <a:extLst>
                  <a:ext uri="{0D108BD9-81ED-4DB2-BD59-A6C34878D82A}">
                    <a16:rowId xmlns:a16="http://schemas.microsoft.com/office/drawing/2014/main" val="10012"/>
                  </a:ext>
                </a:extLst>
              </a:tr>
            </a:tbl>
          </a:graphicData>
        </a:graphic>
      </p:graphicFrame>
      <p:graphicFrame>
        <p:nvGraphicFramePr>
          <p:cNvPr id="14" name="Table 13"/>
          <p:cNvGraphicFramePr>
            <a:graphicFrameLocks noGrp="1"/>
          </p:cNvGraphicFramePr>
          <p:nvPr>
            <p:extLst/>
          </p:nvPr>
        </p:nvGraphicFramePr>
        <p:xfrm>
          <a:off x="4450746" y="1721052"/>
          <a:ext cx="367264" cy="3962400"/>
        </p:xfrm>
        <a:graphic>
          <a:graphicData uri="http://schemas.openxmlformats.org/drawingml/2006/table">
            <a:tbl>
              <a:tblPr firstRow="1" bandRow="1">
                <a:tableStyleId>{0660B408-B3CF-4A94-85FC-2B1E0A45F4A2}</a:tableStyleId>
              </a:tblPr>
              <a:tblGrid>
                <a:gridCol w="367264">
                  <a:extLst>
                    <a:ext uri="{9D8B030D-6E8A-4147-A177-3AD203B41FA5}">
                      <a16:colId xmlns:a16="http://schemas.microsoft.com/office/drawing/2014/main" val="20000"/>
                    </a:ext>
                  </a:extLst>
                </a:gridCol>
              </a:tblGrid>
              <a:tr h="304800">
                <a:tc>
                  <a:txBody>
                    <a:bodyPr/>
                    <a:lstStyle/>
                    <a:p>
                      <a:endParaRPr lang="en-US" sz="1400" dirty="0"/>
                    </a:p>
                  </a:txBody>
                  <a:tcPr/>
                </a:tc>
                <a:extLst>
                  <a:ext uri="{0D108BD9-81ED-4DB2-BD59-A6C34878D82A}">
                    <a16:rowId xmlns:a16="http://schemas.microsoft.com/office/drawing/2014/main" val="10000"/>
                  </a:ext>
                </a:extLst>
              </a:tr>
              <a:tr h="304800">
                <a:tc>
                  <a:txBody>
                    <a:bodyPr/>
                    <a:lstStyle/>
                    <a:p>
                      <a:r>
                        <a:rPr lang="en-US" sz="1400" dirty="0"/>
                        <a:t>+</a:t>
                      </a:r>
                    </a:p>
                  </a:txBody>
                  <a:tcPr>
                    <a:solidFill>
                      <a:schemeClr val="bg1">
                        <a:lumMod val="65000"/>
                      </a:schemeClr>
                    </a:solidFill>
                  </a:tcPr>
                </a:tc>
                <a:extLst>
                  <a:ext uri="{0D108BD9-81ED-4DB2-BD59-A6C34878D82A}">
                    <a16:rowId xmlns:a16="http://schemas.microsoft.com/office/drawing/2014/main" val="10001"/>
                  </a:ext>
                </a:extLst>
              </a:tr>
              <a:tr h="304800">
                <a:tc>
                  <a:txBody>
                    <a:bodyPr/>
                    <a:lstStyle/>
                    <a:p>
                      <a:r>
                        <a:rPr lang="en-US" sz="1400" dirty="0"/>
                        <a:t>+</a:t>
                      </a:r>
                    </a:p>
                  </a:txBody>
                  <a:tcPr>
                    <a:solidFill>
                      <a:schemeClr val="bg1">
                        <a:lumMod val="65000"/>
                      </a:schemeClr>
                    </a:solidFill>
                  </a:tcPr>
                </a:tc>
                <a:extLst>
                  <a:ext uri="{0D108BD9-81ED-4DB2-BD59-A6C34878D82A}">
                    <a16:rowId xmlns:a16="http://schemas.microsoft.com/office/drawing/2014/main" val="10002"/>
                  </a:ext>
                </a:extLst>
              </a:tr>
              <a:tr h="304800">
                <a:tc>
                  <a:txBody>
                    <a:bodyPr/>
                    <a:lstStyle/>
                    <a:p>
                      <a:r>
                        <a:rPr lang="en-US" sz="1400" dirty="0"/>
                        <a:t>-</a:t>
                      </a:r>
                    </a:p>
                  </a:txBody>
                  <a:tcPr>
                    <a:solidFill>
                      <a:schemeClr val="bg1">
                        <a:lumMod val="65000"/>
                      </a:schemeClr>
                    </a:solidFill>
                  </a:tcPr>
                </a:tc>
                <a:extLst>
                  <a:ext uri="{0D108BD9-81ED-4DB2-BD59-A6C34878D82A}">
                    <a16:rowId xmlns:a16="http://schemas.microsoft.com/office/drawing/2014/main" val="10003"/>
                  </a:ext>
                </a:extLst>
              </a:tr>
              <a:tr h="304800">
                <a:tc>
                  <a:txBody>
                    <a:bodyPr/>
                    <a:lstStyle/>
                    <a:p>
                      <a:r>
                        <a:rPr lang="en-US" sz="1400" dirty="0"/>
                        <a:t>-</a:t>
                      </a:r>
                    </a:p>
                  </a:txBody>
                  <a:tcPr>
                    <a:solidFill>
                      <a:schemeClr val="bg1">
                        <a:lumMod val="65000"/>
                      </a:schemeClr>
                    </a:solidFill>
                  </a:tcPr>
                </a:tc>
                <a:extLst>
                  <a:ext uri="{0D108BD9-81ED-4DB2-BD59-A6C34878D82A}">
                    <a16:rowId xmlns:a16="http://schemas.microsoft.com/office/drawing/2014/main" val="10004"/>
                  </a:ext>
                </a:extLst>
              </a:tr>
              <a:tr h="304800">
                <a:tc>
                  <a:txBody>
                    <a:bodyPr/>
                    <a:lstStyle/>
                    <a:p>
                      <a:r>
                        <a:rPr lang="en-US" sz="1400" dirty="0"/>
                        <a:t>+</a:t>
                      </a:r>
                    </a:p>
                  </a:txBody>
                  <a:tcPr>
                    <a:solidFill>
                      <a:schemeClr val="bg1">
                        <a:lumMod val="65000"/>
                      </a:schemeClr>
                    </a:solidFill>
                  </a:tcPr>
                </a:tc>
                <a:extLst>
                  <a:ext uri="{0D108BD9-81ED-4DB2-BD59-A6C34878D82A}">
                    <a16:rowId xmlns:a16="http://schemas.microsoft.com/office/drawing/2014/main" val="10005"/>
                  </a:ext>
                </a:extLst>
              </a:tr>
              <a:tr h="304800">
                <a:tc>
                  <a:txBody>
                    <a:bodyPr/>
                    <a:lstStyle/>
                    <a:p>
                      <a:r>
                        <a:rPr lang="en-US" sz="1400" baseline="0" dirty="0"/>
                        <a:t>-</a:t>
                      </a:r>
                      <a:endParaRPr lang="en-US" sz="1400" baseline="-25000" dirty="0"/>
                    </a:p>
                  </a:txBody>
                  <a:tcPr/>
                </a:tc>
                <a:extLst>
                  <a:ext uri="{0D108BD9-81ED-4DB2-BD59-A6C34878D82A}">
                    <a16:rowId xmlns:a16="http://schemas.microsoft.com/office/drawing/2014/main" val="10006"/>
                  </a:ext>
                </a:extLst>
              </a:tr>
              <a:tr h="304800">
                <a:tc>
                  <a:txBody>
                    <a:bodyPr/>
                    <a:lstStyle/>
                    <a:p>
                      <a:r>
                        <a:rPr lang="en-US" sz="1400" baseline="0" dirty="0"/>
                        <a:t>+</a:t>
                      </a:r>
                      <a:endParaRPr lang="en-US" sz="1400" baseline="-25000" dirty="0"/>
                    </a:p>
                  </a:txBody>
                  <a:tcPr/>
                </a:tc>
                <a:extLst>
                  <a:ext uri="{0D108BD9-81ED-4DB2-BD59-A6C34878D82A}">
                    <a16:rowId xmlns:a16="http://schemas.microsoft.com/office/drawing/2014/main" val="10007"/>
                  </a:ext>
                </a:extLst>
              </a:tr>
              <a:tr h="304800">
                <a:tc>
                  <a:txBody>
                    <a:bodyPr/>
                    <a:lstStyle/>
                    <a:p>
                      <a:r>
                        <a:rPr lang="en-US" sz="1400" baseline="0" dirty="0"/>
                        <a:t>-</a:t>
                      </a:r>
                      <a:endParaRPr lang="en-US" sz="1400" baseline="-25000" dirty="0"/>
                    </a:p>
                  </a:txBody>
                  <a:tcPr/>
                </a:tc>
                <a:extLst>
                  <a:ext uri="{0D108BD9-81ED-4DB2-BD59-A6C34878D82A}">
                    <a16:rowId xmlns:a16="http://schemas.microsoft.com/office/drawing/2014/main" val="10008"/>
                  </a:ext>
                </a:extLst>
              </a:tr>
              <a:tr h="304800">
                <a:tc>
                  <a:txBody>
                    <a:bodyPr/>
                    <a:lstStyle/>
                    <a:p>
                      <a:r>
                        <a:rPr lang="en-US" sz="1400" baseline="0" dirty="0"/>
                        <a:t>-</a:t>
                      </a:r>
                      <a:endParaRPr lang="en-US" sz="1400" baseline="-25000" dirty="0"/>
                    </a:p>
                  </a:txBody>
                  <a:tcPr/>
                </a:tc>
                <a:extLst>
                  <a:ext uri="{0D108BD9-81ED-4DB2-BD59-A6C34878D82A}">
                    <a16:rowId xmlns:a16="http://schemas.microsoft.com/office/drawing/2014/main" val="10009"/>
                  </a:ext>
                </a:extLst>
              </a:tr>
              <a:tr h="304800">
                <a:tc>
                  <a:txBody>
                    <a:bodyPr/>
                    <a:lstStyle/>
                    <a:p>
                      <a:r>
                        <a:rPr lang="en-US" sz="1400" dirty="0"/>
                        <a:t>+</a:t>
                      </a:r>
                    </a:p>
                  </a:txBody>
                  <a:tcPr>
                    <a:solidFill>
                      <a:schemeClr val="bg1">
                        <a:lumMod val="65000"/>
                      </a:schemeClr>
                    </a:solidFill>
                  </a:tcPr>
                </a:tc>
                <a:extLst>
                  <a:ext uri="{0D108BD9-81ED-4DB2-BD59-A6C34878D82A}">
                    <a16:rowId xmlns:a16="http://schemas.microsoft.com/office/drawing/2014/main" val="10010"/>
                  </a:ext>
                </a:extLst>
              </a:tr>
              <a:tr h="304800">
                <a:tc>
                  <a:txBody>
                    <a:bodyPr/>
                    <a:lstStyle/>
                    <a:p>
                      <a:r>
                        <a:rPr lang="en-US" sz="1400" dirty="0"/>
                        <a:t>+</a:t>
                      </a:r>
                    </a:p>
                  </a:txBody>
                  <a:tcPr>
                    <a:solidFill>
                      <a:schemeClr val="bg1">
                        <a:lumMod val="65000"/>
                      </a:schemeClr>
                    </a:solidFill>
                  </a:tcPr>
                </a:tc>
                <a:extLst>
                  <a:ext uri="{0D108BD9-81ED-4DB2-BD59-A6C34878D82A}">
                    <a16:rowId xmlns:a16="http://schemas.microsoft.com/office/drawing/2014/main" val="10011"/>
                  </a:ext>
                </a:extLst>
              </a:tr>
              <a:tr h="304800">
                <a:tc>
                  <a:txBody>
                    <a:bodyPr/>
                    <a:lstStyle/>
                    <a:p>
                      <a:r>
                        <a:rPr lang="en-US" sz="1400" dirty="0"/>
                        <a:t>-</a:t>
                      </a:r>
                    </a:p>
                  </a:txBody>
                  <a:tcPr>
                    <a:solidFill>
                      <a:schemeClr val="bg1">
                        <a:lumMod val="65000"/>
                      </a:schemeClr>
                    </a:solidFill>
                  </a:tcPr>
                </a:tc>
                <a:extLst>
                  <a:ext uri="{0D108BD9-81ED-4DB2-BD59-A6C34878D82A}">
                    <a16:rowId xmlns:a16="http://schemas.microsoft.com/office/drawing/2014/main" val="10012"/>
                  </a:ext>
                </a:extLst>
              </a:tr>
            </a:tbl>
          </a:graphicData>
        </a:graphic>
      </p:graphicFrame>
    </p:spTree>
    <p:custDataLst>
      <p:tags r:id="rId1"/>
    </p:custDataLst>
    <p:extLst>
      <p:ext uri="{BB962C8B-B14F-4D97-AF65-F5344CB8AC3E}">
        <p14:creationId xmlns:p14="http://schemas.microsoft.com/office/powerpoint/2010/main" val="3920005432"/>
      </p:ext>
    </p:extLst>
  </p:cSld>
  <p:clrMapOvr>
    <a:masterClrMapping/>
  </p:clrMapOvr>
  <mc:AlternateContent xmlns:mc="http://schemas.openxmlformats.org/markup-compatibility/2006" xmlns:p14="http://schemas.microsoft.com/office/powerpoint/2010/main">
    <mc:Choice Requires="p14">
      <p:transition spd="slow" p14:dur="2000" advTm="132914"/>
    </mc:Choice>
    <mc:Fallback xmlns="">
      <p:transition spd="slow" advTm="13291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xEl>
                                              <p:pRg st="2" end="2"/>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p:bldP spid="9"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2895600" y="4048314"/>
            <a:ext cx="6400800" cy="2038350"/>
          </a:xfrm>
        </p:spPr>
        <p:txBody>
          <a:bodyPr>
            <a:normAutofit/>
          </a:bodyPr>
          <a:lstStyle/>
          <a:p>
            <a:r>
              <a:rPr lang="en-US" b="1" dirty="0"/>
              <a:t>We can guess the labels for incorrectly labeled data based on its spatial proximity with (larger amounts of ) correctly labeled data </a:t>
            </a:r>
          </a:p>
        </p:txBody>
      </p:sp>
      <p:sp>
        <p:nvSpPr>
          <p:cNvPr id="5" name="Slide Number Placeholder 4"/>
          <p:cNvSpPr>
            <a:spLocks noGrp="1"/>
          </p:cNvSpPr>
          <p:nvPr>
            <p:ph type="sldNum" sz="quarter" idx="12"/>
          </p:nvPr>
        </p:nvSpPr>
        <p:spPr/>
        <p:txBody>
          <a:bodyPr/>
          <a:lstStyle/>
          <a:p>
            <a:fld id="{FB514ECD-3CC7-0C4D-BF73-05ECAD6DEBA0}" type="slidenum">
              <a:rPr lang="en-US" smtClean="0"/>
              <a:pPr/>
              <a:t>64</a:t>
            </a:fld>
            <a:endParaRPr lang="en-US"/>
          </a:p>
        </p:txBody>
      </p:sp>
      <p:sp>
        <p:nvSpPr>
          <p:cNvPr id="8" name="Title 7"/>
          <p:cNvSpPr txBox="1">
            <a:spLocks/>
          </p:cNvSpPr>
          <p:nvPr/>
        </p:nvSpPr>
        <p:spPr>
          <a:xfrm>
            <a:off x="2209800" y="1395413"/>
            <a:ext cx="7772400" cy="1470025"/>
          </a:xfrm>
          <a:prstGeom prst="rect">
            <a:avLst/>
          </a:prstGeom>
        </p:spPr>
        <p:txBody>
          <a:bodyPr vert="horz" lIns="91440" tIns="45720" rIns="91440" bIns="45720" rtlCol="0" anchor="ctr">
            <a:normAutofit fontScale="67500" lnSpcReduction="20000"/>
          </a:bodyPr>
          <a:lstStyle/>
          <a:p>
            <a:pPr algn="ctr">
              <a:spcBef>
                <a:spcPct val="0"/>
              </a:spcBef>
              <a:defRPr/>
            </a:pPr>
            <a:r>
              <a:rPr lang="en-US" sz="4400" dirty="0">
                <a:latin typeface="+mj-lt"/>
                <a:ea typeface="+mj-ea"/>
                <a:cs typeface="+mj-cs"/>
              </a:rPr>
              <a:t>Insight 2: Where clauses classify regions of data uniformly, so failing key records </a:t>
            </a:r>
            <a:r>
              <a:rPr lang="en-US" sz="4400" i="1" dirty="0">
                <a:latin typeface="+mj-lt"/>
                <a:ea typeface="+mj-ea"/>
                <a:cs typeface="+mj-cs"/>
              </a:rPr>
              <a:t>similar</a:t>
            </a:r>
            <a:r>
              <a:rPr lang="en-US" sz="4400" dirty="0">
                <a:latin typeface="+mj-lt"/>
                <a:ea typeface="+mj-ea"/>
                <a:cs typeface="+mj-cs"/>
              </a:rPr>
              <a:t> to passing key records should have same labels</a:t>
            </a:r>
          </a:p>
        </p:txBody>
      </p:sp>
    </p:spTree>
    <p:extLst>
      <p:ext uri="{BB962C8B-B14F-4D97-AF65-F5344CB8AC3E}">
        <p14:creationId xmlns:p14="http://schemas.microsoft.com/office/powerpoint/2010/main" val="3684888809"/>
      </p:ext>
    </p:extLst>
  </p:cSld>
  <p:clrMapOvr>
    <a:masterClrMapping/>
  </p:clrMapOvr>
  <mc:AlternateContent xmlns:mc="http://schemas.openxmlformats.org/markup-compatibility/2006" xmlns:p14="http://schemas.microsoft.com/office/powerpoint/2010/main">
    <mc:Choice Requires="p14">
      <p:transition spd="slow" p14:dur="2000" advTm="38343"/>
    </mc:Choice>
    <mc:Fallback xmlns="">
      <p:transition spd="slow" advTm="38343"/>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SVM based predictions on our example</a:t>
            </a:r>
          </a:p>
        </p:txBody>
      </p:sp>
      <p:graphicFrame>
        <p:nvGraphicFramePr>
          <p:cNvPr id="4" name="Table 3"/>
          <p:cNvGraphicFramePr>
            <a:graphicFrameLocks noGrp="1"/>
          </p:cNvGraphicFramePr>
          <p:nvPr>
            <p:extLst/>
          </p:nvPr>
        </p:nvGraphicFramePr>
        <p:xfrm>
          <a:off x="2767199" y="1812452"/>
          <a:ext cx="2808273" cy="1524000"/>
        </p:xfrm>
        <a:graphic>
          <a:graphicData uri="http://schemas.openxmlformats.org/drawingml/2006/table">
            <a:tbl>
              <a:tblPr firstRow="1" bandRow="1">
                <a:tableStyleId>{0660B408-B3CF-4A94-85FC-2B1E0A45F4A2}</a:tableStyleId>
              </a:tblPr>
              <a:tblGrid>
                <a:gridCol w="936091">
                  <a:extLst>
                    <a:ext uri="{9D8B030D-6E8A-4147-A177-3AD203B41FA5}">
                      <a16:colId xmlns:a16="http://schemas.microsoft.com/office/drawing/2014/main" val="20000"/>
                    </a:ext>
                  </a:extLst>
                </a:gridCol>
                <a:gridCol w="936091">
                  <a:extLst>
                    <a:ext uri="{9D8B030D-6E8A-4147-A177-3AD203B41FA5}">
                      <a16:colId xmlns:a16="http://schemas.microsoft.com/office/drawing/2014/main" val="20001"/>
                    </a:ext>
                  </a:extLst>
                </a:gridCol>
                <a:gridCol w="936091">
                  <a:extLst>
                    <a:ext uri="{9D8B030D-6E8A-4147-A177-3AD203B41FA5}">
                      <a16:colId xmlns:a16="http://schemas.microsoft.com/office/drawing/2014/main" val="20002"/>
                    </a:ext>
                  </a:extLst>
                </a:gridCol>
              </a:tblGrid>
              <a:tr h="297949">
                <a:tc>
                  <a:txBody>
                    <a:bodyPr/>
                    <a:lstStyle/>
                    <a:p>
                      <a:r>
                        <a:rPr lang="en-US" sz="1400" dirty="0"/>
                        <a:t>Customer</a:t>
                      </a:r>
                    </a:p>
                  </a:txBody>
                  <a:tcPr/>
                </a:tc>
                <a:tc>
                  <a:txBody>
                    <a:bodyPr/>
                    <a:lstStyle/>
                    <a:p>
                      <a:r>
                        <a:rPr lang="en-US" sz="1400" dirty="0"/>
                        <a:t>Price</a:t>
                      </a:r>
                    </a:p>
                  </a:txBody>
                  <a:tcPr/>
                </a:tc>
                <a:tc>
                  <a:txBody>
                    <a:bodyPr/>
                    <a:lstStyle/>
                    <a:p>
                      <a:r>
                        <a:rPr lang="en-US" sz="1400" dirty="0"/>
                        <a:t>Year</a:t>
                      </a:r>
                    </a:p>
                  </a:txBody>
                  <a:tcPr/>
                </a:tc>
                <a:extLst>
                  <a:ext uri="{0D108BD9-81ED-4DB2-BD59-A6C34878D82A}">
                    <a16:rowId xmlns:a16="http://schemas.microsoft.com/office/drawing/2014/main" val="10000"/>
                  </a:ext>
                </a:extLst>
              </a:tr>
              <a:tr h="297949">
                <a:tc>
                  <a:txBody>
                    <a:bodyPr/>
                    <a:lstStyle/>
                    <a:p>
                      <a:r>
                        <a:rPr lang="en-US" sz="1400" dirty="0"/>
                        <a:t>2</a:t>
                      </a:r>
                    </a:p>
                  </a:txBody>
                  <a:tcPr/>
                </a:tc>
                <a:tc>
                  <a:txBody>
                    <a:bodyPr/>
                    <a:lstStyle/>
                    <a:p>
                      <a:r>
                        <a:rPr lang="en-US" sz="1400" dirty="0"/>
                        <a:t>7</a:t>
                      </a:r>
                    </a:p>
                  </a:txBody>
                  <a:tcPr/>
                </a:tc>
                <a:tc>
                  <a:txBody>
                    <a:bodyPr/>
                    <a:lstStyle/>
                    <a:p>
                      <a:r>
                        <a:rPr lang="en-US" sz="1400" dirty="0"/>
                        <a:t>2005</a:t>
                      </a:r>
                    </a:p>
                  </a:txBody>
                  <a:tcPr/>
                </a:tc>
                <a:extLst>
                  <a:ext uri="{0D108BD9-81ED-4DB2-BD59-A6C34878D82A}">
                    <a16:rowId xmlns:a16="http://schemas.microsoft.com/office/drawing/2014/main" val="10001"/>
                  </a:ext>
                </a:extLst>
              </a:tr>
              <a:tr h="297949">
                <a:tc>
                  <a:txBody>
                    <a:bodyPr/>
                    <a:lstStyle/>
                    <a:p>
                      <a:r>
                        <a:rPr lang="en-US" sz="1400" dirty="0"/>
                        <a:t>2</a:t>
                      </a:r>
                    </a:p>
                  </a:txBody>
                  <a:tcPr/>
                </a:tc>
                <a:tc>
                  <a:txBody>
                    <a:bodyPr/>
                    <a:lstStyle/>
                    <a:p>
                      <a:r>
                        <a:rPr lang="en-US" sz="1400" dirty="0"/>
                        <a:t>13</a:t>
                      </a:r>
                    </a:p>
                  </a:txBody>
                  <a:tcPr/>
                </a:tc>
                <a:tc>
                  <a:txBody>
                    <a:bodyPr/>
                    <a:lstStyle/>
                    <a:p>
                      <a:r>
                        <a:rPr lang="en-US" sz="1400" dirty="0"/>
                        <a:t>2007</a:t>
                      </a:r>
                    </a:p>
                  </a:txBody>
                  <a:tcPr/>
                </a:tc>
                <a:extLst>
                  <a:ext uri="{0D108BD9-81ED-4DB2-BD59-A6C34878D82A}">
                    <a16:rowId xmlns:a16="http://schemas.microsoft.com/office/drawing/2014/main" val="10002"/>
                  </a:ext>
                </a:extLst>
              </a:tr>
              <a:tr h="297949">
                <a:tc>
                  <a:txBody>
                    <a:bodyPr/>
                    <a:lstStyle/>
                    <a:p>
                      <a:r>
                        <a:rPr lang="en-US" sz="1400" dirty="0"/>
                        <a:t>2</a:t>
                      </a:r>
                    </a:p>
                  </a:txBody>
                  <a:tcPr/>
                </a:tc>
                <a:tc>
                  <a:txBody>
                    <a:bodyPr/>
                    <a:lstStyle/>
                    <a:p>
                      <a:r>
                        <a:rPr lang="en-US" sz="1400" dirty="0"/>
                        <a:t>15</a:t>
                      </a:r>
                    </a:p>
                  </a:txBody>
                  <a:tcPr/>
                </a:tc>
                <a:tc>
                  <a:txBody>
                    <a:bodyPr/>
                    <a:lstStyle/>
                    <a:p>
                      <a:r>
                        <a:rPr lang="en-US" sz="1400" dirty="0"/>
                        <a:t>2010</a:t>
                      </a:r>
                    </a:p>
                  </a:txBody>
                  <a:tcPr/>
                </a:tc>
                <a:extLst>
                  <a:ext uri="{0D108BD9-81ED-4DB2-BD59-A6C34878D82A}">
                    <a16:rowId xmlns:a16="http://schemas.microsoft.com/office/drawing/2014/main" val="10003"/>
                  </a:ext>
                </a:extLst>
              </a:tr>
              <a:tr h="297949">
                <a:tc>
                  <a:txBody>
                    <a:bodyPr/>
                    <a:lstStyle/>
                    <a:p>
                      <a:r>
                        <a:rPr lang="en-US" sz="1400" dirty="0"/>
                        <a:t>2</a:t>
                      </a:r>
                    </a:p>
                  </a:txBody>
                  <a:tcPr/>
                </a:tc>
                <a:tc>
                  <a:txBody>
                    <a:bodyPr/>
                    <a:lstStyle/>
                    <a:p>
                      <a:r>
                        <a:rPr lang="en-US" sz="1400" dirty="0"/>
                        <a:t>10</a:t>
                      </a:r>
                    </a:p>
                  </a:txBody>
                  <a:tcPr/>
                </a:tc>
                <a:tc>
                  <a:txBody>
                    <a:bodyPr/>
                    <a:lstStyle/>
                    <a:p>
                      <a:r>
                        <a:rPr lang="en-US" sz="1400" dirty="0"/>
                        <a:t>2011</a:t>
                      </a:r>
                    </a:p>
                  </a:txBody>
                  <a:tcPr/>
                </a:tc>
                <a:extLst>
                  <a:ext uri="{0D108BD9-81ED-4DB2-BD59-A6C34878D82A}">
                    <a16:rowId xmlns:a16="http://schemas.microsoft.com/office/drawing/2014/main" val="10004"/>
                  </a:ext>
                </a:extLst>
              </a:tr>
            </a:tbl>
          </a:graphicData>
        </a:graphic>
      </p:graphicFrame>
      <p:graphicFrame>
        <p:nvGraphicFramePr>
          <p:cNvPr id="5" name="Table 4"/>
          <p:cNvGraphicFramePr>
            <a:graphicFrameLocks noGrp="1"/>
          </p:cNvGraphicFramePr>
          <p:nvPr>
            <p:extLst/>
          </p:nvPr>
        </p:nvGraphicFramePr>
        <p:xfrm>
          <a:off x="5632086" y="1812452"/>
          <a:ext cx="1104569" cy="1524000"/>
        </p:xfrm>
        <a:graphic>
          <a:graphicData uri="http://schemas.openxmlformats.org/drawingml/2006/table">
            <a:tbl>
              <a:tblPr firstRow="1" bandRow="1">
                <a:tableStyleId>{0660B408-B3CF-4A94-85FC-2B1E0A45F4A2}</a:tableStyleId>
              </a:tblPr>
              <a:tblGrid>
                <a:gridCol w="1104569">
                  <a:extLst>
                    <a:ext uri="{9D8B030D-6E8A-4147-A177-3AD203B41FA5}">
                      <a16:colId xmlns:a16="http://schemas.microsoft.com/office/drawing/2014/main" val="20000"/>
                    </a:ext>
                  </a:extLst>
                </a:gridCol>
              </a:tblGrid>
              <a:tr h="304800">
                <a:tc>
                  <a:txBody>
                    <a:bodyPr/>
                    <a:lstStyle/>
                    <a:p>
                      <a:r>
                        <a:rPr lang="en-US" sz="1400" dirty="0"/>
                        <a:t>Prediction</a:t>
                      </a:r>
                    </a:p>
                  </a:txBody>
                  <a:tcPr/>
                </a:tc>
                <a:extLst>
                  <a:ext uri="{0D108BD9-81ED-4DB2-BD59-A6C34878D82A}">
                    <a16:rowId xmlns:a16="http://schemas.microsoft.com/office/drawing/2014/main" val="10000"/>
                  </a:ext>
                </a:extLst>
              </a:tr>
              <a:tr h="304800">
                <a:tc>
                  <a:txBody>
                    <a:bodyPr/>
                    <a:lstStyle/>
                    <a:p>
                      <a:r>
                        <a:rPr lang="en-US" sz="1400" baseline="0" dirty="0"/>
                        <a:t>-</a:t>
                      </a:r>
                      <a:endParaRPr lang="en-US" sz="1400" baseline="-25000" dirty="0"/>
                    </a:p>
                  </a:txBody>
                  <a:tcPr/>
                </a:tc>
                <a:extLst>
                  <a:ext uri="{0D108BD9-81ED-4DB2-BD59-A6C34878D82A}">
                    <a16:rowId xmlns:a16="http://schemas.microsoft.com/office/drawing/2014/main" val="10001"/>
                  </a:ext>
                </a:extLst>
              </a:tr>
              <a:tr h="304800">
                <a:tc>
                  <a:txBody>
                    <a:bodyPr/>
                    <a:lstStyle/>
                    <a:p>
                      <a:r>
                        <a:rPr lang="en-US" sz="1400" baseline="0" dirty="0"/>
                        <a:t>+</a:t>
                      </a:r>
                      <a:endParaRPr lang="en-US" sz="1400" baseline="-25000" dirty="0"/>
                    </a:p>
                  </a:txBody>
                  <a:tcPr/>
                </a:tc>
                <a:extLst>
                  <a:ext uri="{0D108BD9-81ED-4DB2-BD59-A6C34878D82A}">
                    <a16:rowId xmlns:a16="http://schemas.microsoft.com/office/drawing/2014/main" val="10002"/>
                  </a:ext>
                </a:extLst>
              </a:tr>
              <a:tr h="304800">
                <a:tc>
                  <a:txBody>
                    <a:bodyPr/>
                    <a:lstStyle/>
                    <a:p>
                      <a:r>
                        <a:rPr lang="en-US" sz="1400" baseline="0" dirty="0"/>
                        <a:t>+</a:t>
                      </a:r>
                      <a:endParaRPr lang="en-US" sz="1400" baseline="-25000" dirty="0"/>
                    </a:p>
                  </a:txBody>
                  <a:tcPr/>
                </a:tc>
                <a:extLst>
                  <a:ext uri="{0D108BD9-81ED-4DB2-BD59-A6C34878D82A}">
                    <a16:rowId xmlns:a16="http://schemas.microsoft.com/office/drawing/2014/main" val="10003"/>
                  </a:ext>
                </a:extLst>
              </a:tr>
              <a:tr h="304800">
                <a:tc>
                  <a:txBody>
                    <a:bodyPr/>
                    <a:lstStyle/>
                    <a:p>
                      <a:r>
                        <a:rPr lang="en-US" sz="1400" baseline="0" dirty="0"/>
                        <a:t>+</a:t>
                      </a:r>
                      <a:endParaRPr lang="en-US" sz="1400" baseline="-25000" dirty="0"/>
                    </a:p>
                  </a:txBody>
                  <a:tcPr/>
                </a:tc>
                <a:extLst>
                  <a:ext uri="{0D108BD9-81ED-4DB2-BD59-A6C34878D82A}">
                    <a16:rowId xmlns:a16="http://schemas.microsoft.com/office/drawing/2014/main" val="10004"/>
                  </a:ext>
                </a:extLst>
              </a:tr>
            </a:tbl>
          </a:graphicData>
        </a:graphic>
      </p:graphicFrame>
      <p:graphicFrame>
        <p:nvGraphicFramePr>
          <p:cNvPr id="6" name="Table 5"/>
          <p:cNvGraphicFramePr>
            <a:graphicFrameLocks noGrp="1"/>
          </p:cNvGraphicFramePr>
          <p:nvPr>
            <p:extLst/>
          </p:nvPr>
        </p:nvGraphicFramePr>
        <p:xfrm>
          <a:off x="6797526" y="1812360"/>
          <a:ext cx="1104569" cy="1524000"/>
        </p:xfrm>
        <a:graphic>
          <a:graphicData uri="http://schemas.openxmlformats.org/drawingml/2006/table">
            <a:tbl>
              <a:tblPr firstRow="1" bandRow="1">
                <a:tableStyleId>{0660B408-B3CF-4A94-85FC-2B1E0A45F4A2}</a:tableStyleId>
              </a:tblPr>
              <a:tblGrid>
                <a:gridCol w="1104569">
                  <a:extLst>
                    <a:ext uri="{9D8B030D-6E8A-4147-A177-3AD203B41FA5}">
                      <a16:colId xmlns:a16="http://schemas.microsoft.com/office/drawing/2014/main" val="20000"/>
                    </a:ext>
                  </a:extLst>
                </a:gridCol>
              </a:tblGrid>
              <a:tr h="304800">
                <a:tc>
                  <a:txBody>
                    <a:bodyPr/>
                    <a:lstStyle/>
                    <a:p>
                      <a:r>
                        <a:rPr lang="en-US" sz="1400" dirty="0"/>
                        <a:t>Confidence</a:t>
                      </a:r>
                    </a:p>
                  </a:txBody>
                  <a:tcPr/>
                </a:tc>
                <a:extLst>
                  <a:ext uri="{0D108BD9-81ED-4DB2-BD59-A6C34878D82A}">
                    <a16:rowId xmlns:a16="http://schemas.microsoft.com/office/drawing/2014/main" val="10000"/>
                  </a:ext>
                </a:extLst>
              </a:tr>
              <a:tr h="304800">
                <a:tc>
                  <a:txBody>
                    <a:bodyPr/>
                    <a:lstStyle/>
                    <a:p>
                      <a:r>
                        <a:rPr lang="en-US" sz="1400" baseline="0" dirty="0"/>
                        <a:t>0.3</a:t>
                      </a:r>
                      <a:endParaRPr lang="en-US" sz="1400" baseline="-25000" dirty="0"/>
                    </a:p>
                  </a:txBody>
                  <a:tcPr/>
                </a:tc>
                <a:extLst>
                  <a:ext uri="{0D108BD9-81ED-4DB2-BD59-A6C34878D82A}">
                    <a16:rowId xmlns:a16="http://schemas.microsoft.com/office/drawing/2014/main" val="10001"/>
                  </a:ext>
                </a:extLst>
              </a:tr>
              <a:tr h="304800">
                <a:tc>
                  <a:txBody>
                    <a:bodyPr/>
                    <a:lstStyle/>
                    <a:p>
                      <a:r>
                        <a:rPr lang="en-US" sz="1400" baseline="0" dirty="0"/>
                        <a:t>0.2</a:t>
                      </a:r>
                      <a:endParaRPr lang="en-US" sz="1400" baseline="-25000" dirty="0"/>
                    </a:p>
                  </a:txBody>
                  <a:tcPr/>
                </a:tc>
                <a:extLst>
                  <a:ext uri="{0D108BD9-81ED-4DB2-BD59-A6C34878D82A}">
                    <a16:rowId xmlns:a16="http://schemas.microsoft.com/office/drawing/2014/main" val="10002"/>
                  </a:ext>
                </a:extLst>
              </a:tr>
              <a:tr h="304800">
                <a:tc>
                  <a:txBody>
                    <a:bodyPr/>
                    <a:lstStyle/>
                    <a:p>
                      <a:r>
                        <a:rPr lang="en-US" sz="1400" baseline="0" dirty="0"/>
                        <a:t>0.9</a:t>
                      </a:r>
                      <a:endParaRPr lang="en-US" sz="1400" baseline="-25000" dirty="0"/>
                    </a:p>
                  </a:txBody>
                  <a:tcPr/>
                </a:tc>
                <a:extLst>
                  <a:ext uri="{0D108BD9-81ED-4DB2-BD59-A6C34878D82A}">
                    <a16:rowId xmlns:a16="http://schemas.microsoft.com/office/drawing/2014/main" val="10003"/>
                  </a:ext>
                </a:extLst>
              </a:tr>
              <a:tr h="304800">
                <a:tc>
                  <a:txBody>
                    <a:bodyPr/>
                    <a:lstStyle/>
                    <a:p>
                      <a:r>
                        <a:rPr lang="en-US" sz="1400" baseline="0" dirty="0"/>
                        <a:t>0.9</a:t>
                      </a:r>
                      <a:endParaRPr lang="en-US" sz="1400" baseline="-25000" dirty="0"/>
                    </a:p>
                  </a:txBody>
                  <a:tcPr/>
                </a:tc>
                <a:extLst>
                  <a:ext uri="{0D108BD9-81ED-4DB2-BD59-A6C34878D82A}">
                    <a16:rowId xmlns:a16="http://schemas.microsoft.com/office/drawing/2014/main" val="10004"/>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3125067214"/>
              </p:ext>
            </p:extLst>
          </p:nvPr>
        </p:nvGraphicFramePr>
        <p:xfrm>
          <a:off x="7999275" y="1812452"/>
          <a:ext cx="796382" cy="1524000"/>
        </p:xfrm>
        <a:graphic>
          <a:graphicData uri="http://schemas.openxmlformats.org/drawingml/2006/table">
            <a:tbl>
              <a:tblPr firstRow="1" bandRow="1">
                <a:tableStyleId>{0660B408-B3CF-4A94-85FC-2B1E0A45F4A2}</a:tableStyleId>
              </a:tblPr>
              <a:tblGrid>
                <a:gridCol w="796382">
                  <a:extLst>
                    <a:ext uri="{9D8B030D-6E8A-4147-A177-3AD203B41FA5}">
                      <a16:colId xmlns:a16="http://schemas.microsoft.com/office/drawing/2014/main" val="20000"/>
                    </a:ext>
                  </a:extLst>
                </a:gridCol>
              </a:tblGrid>
              <a:tr h="304800">
                <a:tc>
                  <a:txBody>
                    <a:bodyPr/>
                    <a:lstStyle/>
                    <a:p>
                      <a:r>
                        <a:rPr lang="en-US" sz="1400" dirty="0"/>
                        <a:t>Labels</a:t>
                      </a:r>
                    </a:p>
                  </a:txBody>
                  <a:tcPr/>
                </a:tc>
                <a:extLst>
                  <a:ext uri="{0D108BD9-81ED-4DB2-BD59-A6C34878D82A}">
                    <a16:rowId xmlns:a16="http://schemas.microsoft.com/office/drawing/2014/main" val="10000"/>
                  </a:ext>
                </a:extLst>
              </a:tr>
              <a:tr h="304800">
                <a:tc>
                  <a:txBody>
                    <a:bodyPr/>
                    <a:lstStyle/>
                    <a:p>
                      <a:r>
                        <a:rPr lang="en-US" sz="1400" baseline="0" dirty="0"/>
                        <a:t>-</a:t>
                      </a:r>
                      <a:endParaRPr lang="en-US" sz="1400" baseline="-25000" dirty="0"/>
                    </a:p>
                  </a:txBody>
                  <a:tcPr/>
                </a:tc>
                <a:extLst>
                  <a:ext uri="{0D108BD9-81ED-4DB2-BD59-A6C34878D82A}">
                    <a16:rowId xmlns:a16="http://schemas.microsoft.com/office/drawing/2014/main" val="10001"/>
                  </a:ext>
                </a:extLst>
              </a:tr>
              <a:tr h="304800">
                <a:tc>
                  <a:txBody>
                    <a:bodyPr/>
                    <a:lstStyle/>
                    <a:p>
                      <a:r>
                        <a:rPr lang="en-US" sz="1400" baseline="0" dirty="0"/>
                        <a:t>+</a:t>
                      </a:r>
                      <a:endParaRPr lang="en-US" sz="1400" baseline="-25000" dirty="0"/>
                    </a:p>
                  </a:txBody>
                  <a:tcPr/>
                </a:tc>
                <a:extLst>
                  <a:ext uri="{0D108BD9-81ED-4DB2-BD59-A6C34878D82A}">
                    <a16:rowId xmlns:a16="http://schemas.microsoft.com/office/drawing/2014/main" val="10002"/>
                  </a:ext>
                </a:extLst>
              </a:tr>
              <a:tr h="304800">
                <a:tc>
                  <a:txBody>
                    <a:bodyPr/>
                    <a:lstStyle/>
                    <a:p>
                      <a:r>
                        <a:rPr lang="en-US" sz="1400" baseline="0" dirty="0"/>
                        <a:t>+</a:t>
                      </a:r>
                    </a:p>
                  </a:txBody>
                  <a:tcPr/>
                </a:tc>
                <a:extLst>
                  <a:ext uri="{0D108BD9-81ED-4DB2-BD59-A6C34878D82A}">
                    <a16:rowId xmlns:a16="http://schemas.microsoft.com/office/drawing/2014/main" val="10003"/>
                  </a:ext>
                </a:extLst>
              </a:tr>
              <a:tr h="304800">
                <a:tc>
                  <a:txBody>
                    <a:bodyPr/>
                    <a:lstStyle/>
                    <a:p>
                      <a:r>
                        <a:rPr lang="en-US" sz="1400" baseline="0" dirty="0"/>
                        <a:t>+</a:t>
                      </a:r>
                      <a:endParaRPr lang="en-US" sz="1400" baseline="-25000" dirty="0"/>
                    </a:p>
                  </a:txBody>
                  <a:tcPr/>
                </a:tc>
                <a:extLst>
                  <a:ext uri="{0D108BD9-81ED-4DB2-BD59-A6C34878D82A}">
                    <a16:rowId xmlns:a16="http://schemas.microsoft.com/office/drawing/2014/main" val="10004"/>
                  </a:ext>
                </a:extLst>
              </a:tr>
            </a:tbl>
          </a:graphicData>
        </a:graphic>
      </p:graphicFrame>
      <p:sp>
        <p:nvSpPr>
          <p:cNvPr id="10" name="TextBox 9"/>
          <p:cNvSpPr txBox="1"/>
          <p:nvPr/>
        </p:nvSpPr>
        <p:spPr>
          <a:xfrm>
            <a:off x="6736655" y="3628074"/>
            <a:ext cx="2374437" cy="338554"/>
          </a:xfrm>
          <a:prstGeom prst="rect">
            <a:avLst/>
          </a:prstGeom>
          <a:noFill/>
        </p:spPr>
        <p:txBody>
          <a:bodyPr wrap="square" rtlCol="0">
            <a:spAutoFit/>
          </a:bodyPr>
          <a:lstStyle/>
          <a:p>
            <a:r>
              <a:rPr lang="en-US" sz="1600" dirty="0"/>
              <a:t>15 + 10 + 13 ≠ 32</a:t>
            </a:r>
          </a:p>
        </p:txBody>
      </p:sp>
      <p:sp>
        <p:nvSpPr>
          <p:cNvPr id="12" name="Slide Number Placeholder 11"/>
          <p:cNvSpPr>
            <a:spLocks noGrp="1"/>
          </p:cNvSpPr>
          <p:nvPr>
            <p:ph type="sldNum" sz="quarter" idx="12"/>
          </p:nvPr>
        </p:nvSpPr>
        <p:spPr/>
        <p:txBody>
          <a:bodyPr/>
          <a:lstStyle/>
          <a:p>
            <a:fld id="{FB514ECD-3CC7-0C4D-BF73-05ECAD6DEBA0}" type="slidenum">
              <a:rPr lang="en-US" smtClean="0"/>
              <a:pPr/>
              <a:t>65</a:t>
            </a:fld>
            <a:endParaRPr lang="en-US"/>
          </a:p>
        </p:txBody>
      </p:sp>
      <p:sp>
        <p:nvSpPr>
          <p:cNvPr id="14" name="TextBox 13"/>
          <p:cNvSpPr txBox="1"/>
          <p:nvPr/>
        </p:nvSpPr>
        <p:spPr>
          <a:xfrm>
            <a:off x="2708210" y="3566518"/>
            <a:ext cx="6957654" cy="400110"/>
          </a:xfrm>
          <a:prstGeom prst="rect">
            <a:avLst/>
          </a:prstGeom>
          <a:noFill/>
        </p:spPr>
        <p:txBody>
          <a:bodyPr wrap="square" rtlCol="0">
            <a:spAutoFit/>
          </a:bodyPr>
          <a:lstStyle/>
          <a:p>
            <a:r>
              <a:rPr lang="en-US" sz="2000" dirty="0"/>
              <a:t>1.  Rely on predictions completely</a:t>
            </a:r>
          </a:p>
        </p:txBody>
      </p:sp>
      <p:graphicFrame>
        <p:nvGraphicFramePr>
          <p:cNvPr id="17" name="Table 16"/>
          <p:cNvGraphicFramePr>
            <a:graphicFrameLocks noGrp="1"/>
          </p:cNvGraphicFramePr>
          <p:nvPr>
            <p:extLst/>
          </p:nvPr>
        </p:nvGraphicFramePr>
        <p:xfrm>
          <a:off x="6770046" y="4123320"/>
          <a:ext cx="1104569" cy="1524000"/>
        </p:xfrm>
        <a:graphic>
          <a:graphicData uri="http://schemas.openxmlformats.org/drawingml/2006/table">
            <a:tbl>
              <a:tblPr firstRow="1" bandRow="1">
                <a:tableStyleId>{0660B408-B3CF-4A94-85FC-2B1E0A45F4A2}</a:tableStyleId>
              </a:tblPr>
              <a:tblGrid>
                <a:gridCol w="1104569">
                  <a:extLst>
                    <a:ext uri="{9D8B030D-6E8A-4147-A177-3AD203B41FA5}">
                      <a16:colId xmlns:a16="http://schemas.microsoft.com/office/drawing/2014/main" val="20000"/>
                    </a:ext>
                  </a:extLst>
                </a:gridCol>
              </a:tblGrid>
              <a:tr h="304800">
                <a:tc>
                  <a:txBody>
                    <a:bodyPr/>
                    <a:lstStyle/>
                    <a:p>
                      <a:r>
                        <a:rPr lang="en-US" sz="1400" dirty="0"/>
                        <a:t>Confidence</a:t>
                      </a:r>
                    </a:p>
                  </a:txBody>
                  <a:tcPr/>
                </a:tc>
                <a:extLst>
                  <a:ext uri="{0D108BD9-81ED-4DB2-BD59-A6C34878D82A}">
                    <a16:rowId xmlns:a16="http://schemas.microsoft.com/office/drawing/2014/main" val="10000"/>
                  </a:ext>
                </a:extLst>
              </a:tr>
              <a:tr h="304800">
                <a:tc>
                  <a:txBody>
                    <a:bodyPr/>
                    <a:lstStyle/>
                    <a:p>
                      <a:r>
                        <a:rPr lang="en-US" sz="1400" baseline="0" dirty="0"/>
                        <a:t>0.3</a:t>
                      </a:r>
                      <a:endParaRPr lang="en-US" sz="1400" baseline="-25000" dirty="0"/>
                    </a:p>
                  </a:txBody>
                  <a:tcPr/>
                </a:tc>
                <a:extLst>
                  <a:ext uri="{0D108BD9-81ED-4DB2-BD59-A6C34878D82A}">
                    <a16:rowId xmlns:a16="http://schemas.microsoft.com/office/drawing/2014/main" val="10001"/>
                  </a:ext>
                </a:extLst>
              </a:tr>
              <a:tr h="304800">
                <a:tc>
                  <a:txBody>
                    <a:bodyPr/>
                    <a:lstStyle/>
                    <a:p>
                      <a:r>
                        <a:rPr lang="en-US" sz="1400" b="1" baseline="0" dirty="0"/>
                        <a:t>0.2</a:t>
                      </a:r>
                      <a:endParaRPr lang="en-US" sz="1400" b="1" baseline="-25000" dirty="0"/>
                    </a:p>
                  </a:txBody>
                  <a:tcPr/>
                </a:tc>
                <a:extLst>
                  <a:ext uri="{0D108BD9-81ED-4DB2-BD59-A6C34878D82A}">
                    <a16:rowId xmlns:a16="http://schemas.microsoft.com/office/drawing/2014/main" val="10002"/>
                  </a:ext>
                </a:extLst>
              </a:tr>
              <a:tr h="304800">
                <a:tc>
                  <a:txBody>
                    <a:bodyPr/>
                    <a:lstStyle/>
                    <a:p>
                      <a:r>
                        <a:rPr lang="en-US" sz="1400" baseline="0" dirty="0"/>
                        <a:t>0.9</a:t>
                      </a:r>
                      <a:endParaRPr lang="en-US" sz="1400" baseline="-25000" dirty="0"/>
                    </a:p>
                  </a:txBody>
                  <a:tcPr/>
                </a:tc>
                <a:extLst>
                  <a:ext uri="{0D108BD9-81ED-4DB2-BD59-A6C34878D82A}">
                    <a16:rowId xmlns:a16="http://schemas.microsoft.com/office/drawing/2014/main" val="10003"/>
                  </a:ext>
                </a:extLst>
              </a:tr>
              <a:tr h="304800">
                <a:tc>
                  <a:txBody>
                    <a:bodyPr/>
                    <a:lstStyle/>
                    <a:p>
                      <a:r>
                        <a:rPr lang="en-US" sz="1400" baseline="0" dirty="0"/>
                        <a:t>0.9</a:t>
                      </a:r>
                      <a:endParaRPr lang="en-US" sz="1400" baseline="-25000" dirty="0"/>
                    </a:p>
                  </a:txBody>
                  <a:tcPr/>
                </a:tc>
                <a:extLst>
                  <a:ext uri="{0D108BD9-81ED-4DB2-BD59-A6C34878D82A}">
                    <a16:rowId xmlns:a16="http://schemas.microsoft.com/office/drawing/2014/main" val="10004"/>
                  </a:ext>
                </a:extLst>
              </a:tr>
            </a:tbl>
          </a:graphicData>
        </a:graphic>
      </p:graphicFrame>
      <p:graphicFrame>
        <p:nvGraphicFramePr>
          <p:cNvPr id="18" name="Table 17"/>
          <p:cNvGraphicFramePr>
            <a:graphicFrameLocks noGrp="1"/>
          </p:cNvGraphicFramePr>
          <p:nvPr>
            <p:extLst>
              <p:ext uri="{D42A27DB-BD31-4B8C-83A1-F6EECF244321}">
                <p14:modId xmlns:p14="http://schemas.microsoft.com/office/powerpoint/2010/main" val="12022672"/>
              </p:ext>
            </p:extLst>
          </p:nvPr>
        </p:nvGraphicFramePr>
        <p:xfrm>
          <a:off x="7971795" y="4123412"/>
          <a:ext cx="971908" cy="1524000"/>
        </p:xfrm>
        <a:graphic>
          <a:graphicData uri="http://schemas.openxmlformats.org/drawingml/2006/table">
            <a:tbl>
              <a:tblPr firstRow="1" bandRow="1">
                <a:tableStyleId>{0660B408-B3CF-4A94-85FC-2B1E0A45F4A2}</a:tableStyleId>
              </a:tblPr>
              <a:tblGrid>
                <a:gridCol w="971908">
                  <a:extLst>
                    <a:ext uri="{9D8B030D-6E8A-4147-A177-3AD203B41FA5}">
                      <a16:colId xmlns:a16="http://schemas.microsoft.com/office/drawing/2014/main" val="20000"/>
                    </a:ext>
                  </a:extLst>
                </a:gridCol>
              </a:tblGrid>
              <a:tr h="304800">
                <a:tc>
                  <a:txBody>
                    <a:bodyPr/>
                    <a:lstStyle/>
                    <a:p>
                      <a:r>
                        <a:rPr lang="en-US" sz="1400" dirty="0"/>
                        <a:t>Labels</a:t>
                      </a:r>
                    </a:p>
                  </a:txBody>
                  <a:tcPr/>
                </a:tc>
                <a:extLst>
                  <a:ext uri="{0D108BD9-81ED-4DB2-BD59-A6C34878D82A}">
                    <a16:rowId xmlns:a16="http://schemas.microsoft.com/office/drawing/2014/main" val="10000"/>
                  </a:ext>
                </a:extLst>
              </a:tr>
              <a:tr h="304800">
                <a:tc>
                  <a:txBody>
                    <a:bodyPr/>
                    <a:lstStyle/>
                    <a:p>
                      <a:r>
                        <a:rPr lang="en-US" sz="1400" baseline="0" dirty="0"/>
                        <a:t>-</a:t>
                      </a:r>
                      <a:endParaRPr lang="en-US" sz="1400" baseline="-25000" dirty="0"/>
                    </a:p>
                  </a:txBody>
                  <a:tcPr/>
                </a:tc>
                <a:extLst>
                  <a:ext uri="{0D108BD9-81ED-4DB2-BD59-A6C34878D82A}">
                    <a16:rowId xmlns:a16="http://schemas.microsoft.com/office/drawing/2014/main" val="10001"/>
                  </a:ext>
                </a:extLst>
              </a:tr>
              <a:tr h="304800">
                <a:tc>
                  <a:txBody>
                    <a:bodyPr/>
                    <a:lstStyle/>
                    <a:p>
                      <a:r>
                        <a:rPr lang="en-US" sz="1400" b="1" baseline="0" dirty="0"/>
                        <a:t>b</a:t>
                      </a:r>
                      <a:r>
                        <a:rPr lang="en-US" sz="1400" b="1" baseline="-25000" dirty="0"/>
                        <a:t>1</a:t>
                      </a:r>
                    </a:p>
                  </a:txBody>
                  <a:tcPr/>
                </a:tc>
                <a:extLst>
                  <a:ext uri="{0D108BD9-81ED-4DB2-BD59-A6C34878D82A}">
                    <a16:rowId xmlns:a16="http://schemas.microsoft.com/office/drawing/2014/main" val="10002"/>
                  </a:ext>
                </a:extLst>
              </a:tr>
              <a:tr h="304800">
                <a:tc>
                  <a:txBody>
                    <a:bodyPr/>
                    <a:lstStyle/>
                    <a:p>
                      <a:r>
                        <a:rPr lang="en-US" sz="1400" baseline="0" dirty="0"/>
                        <a:t>+</a:t>
                      </a:r>
                    </a:p>
                  </a:txBody>
                  <a:tcPr/>
                </a:tc>
                <a:extLst>
                  <a:ext uri="{0D108BD9-81ED-4DB2-BD59-A6C34878D82A}">
                    <a16:rowId xmlns:a16="http://schemas.microsoft.com/office/drawing/2014/main" val="10003"/>
                  </a:ext>
                </a:extLst>
              </a:tr>
              <a:tr h="304800">
                <a:tc>
                  <a:txBody>
                    <a:bodyPr/>
                    <a:lstStyle/>
                    <a:p>
                      <a:r>
                        <a:rPr lang="en-US" sz="1400" baseline="0" dirty="0"/>
                        <a:t>+</a:t>
                      </a:r>
                      <a:endParaRPr lang="en-US" sz="1400" baseline="-25000" dirty="0"/>
                    </a:p>
                  </a:txBody>
                  <a:tcPr/>
                </a:tc>
                <a:extLst>
                  <a:ext uri="{0D108BD9-81ED-4DB2-BD59-A6C34878D82A}">
                    <a16:rowId xmlns:a16="http://schemas.microsoft.com/office/drawing/2014/main" val="10004"/>
                  </a:ext>
                </a:extLst>
              </a:tr>
            </a:tbl>
          </a:graphicData>
        </a:graphic>
      </p:graphicFrame>
      <p:sp>
        <p:nvSpPr>
          <p:cNvPr id="20" name="TextBox 19"/>
          <p:cNvSpPr txBox="1"/>
          <p:nvPr/>
        </p:nvSpPr>
        <p:spPr>
          <a:xfrm>
            <a:off x="2755680" y="5952428"/>
            <a:ext cx="7455120" cy="400110"/>
          </a:xfrm>
          <a:prstGeom prst="rect">
            <a:avLst/>
          </a:prstGeom>
          <a:noFill/>
        </p:spPr>
        <p:txBody>
          <a:bodyPr wrap="square" rtlCol="0">
            <a:spAutoFit/>
          </a:bodyPr>
          <a:lstStyle/>
          <a:p>
            <a:r>
              <a:rPr lang="en-US" sz="2000" dirty="0"/>
              <a:t>2.  Relax the label on the row with lowest confidence of prediction</a:t>
            </a:r>
          </a:p>
        </p:txBody>
      </p:sp>
      <p:graphicFrame>
        <p:nvGraphicFramePr>
          <p:cNvPr id="21" name="Table 20"/>
          <p:cNvGraphicFramePr>
            <a:graphicFrameLocks noGrp="1"/>
          </p:cNvGraphicFramePr>
          <p:nvPr>
            <p:extLst/>
          </p:nvPr>
        </p:nvGraphicFramePr>
        <p:xfrm>
          <a:off x="2679759" y="4153392"/>
          <a:ext cx="2808273" cy="1524000"/>
        </p:xfrm>
        <a:graphic>
          <a:graphicData uri="http://schemas.openxmlformats.org/drawingml/2006/table">
            <a:tbl>
              <a:tblPr firstRow="1" bandRow="1">
                <a:tableStyleId>{0660B408-B3CF-4A94-85FC-2B1E0A45F4A2}</a:tableStyleId>
              </a:tblPr>
              <a:tblGrid>
                <a:gridCol w="936091">
                  <a:extLst>
                    <a:ext uri="{9D8B030D-6E8A-4147-A177-3AD203B41FA5}">
                      <a16:colId xmlns:a16="http://schemas.microsoft.com/office/drawing/2014/main" val="20000"/>
                    </a:ext>
                  </a:extLst>
                </a:gridCol>
                <a:gridCol w="936091">
                  <a:extLst>
                    <a:ext uri="{9D8B030D-6E8A-4147-A177-3AD203B41FA5}">
                      <a16:colId xmlns:a16="http://schemas.microsoft.com/office/drawing/2014/main" val="20001"/>
                    </a:ext>
                  </a:extLst>
                </a:gridCol>
                <a:gridCol w="936091">
                  <a:extLst>
                    <a:ext uri="{9D8B030D-6E8A-4147-A177-3AD203B41FA5}">
                      <a16:colId xmlns:a16="http://schemas.microsoft.com/office/drawing/2014/main" val="20002"/>
                    </a:ext>
                  </a:extLst>
                </a:gridCol>
              </a:tblGrid>
              <a:tr h="297949">
                <a:tc>
                  <a:txBody>
                    <a:bodyPr/>
                    <a:lstStyle/>
                    <a:p>
                      <a:r>
                        <a:rPr lang="en-US" sz="1400" dirty="0"/>
                        <a:t>Customer</a:t>
                      </a:r>
                    </a:p>
                  </a:txBody>
                  <a:tcPr/>
                </a:tc>
                <a:tc>
                  <a:txBody>
                    <a:bodyPr/>
                    <a:lstStyle/>
                    <a:p>
                      <a:r>
                        <a:rPr lang="en-US" sz="1400" dirty="0"/>
                        <a:t>Price</a:t>
                      </a:r>
                    </a:p>
                  </a:txBody>
                  <a:tcPr/>
                </a:tc>
                <a:tc>
                  <a:txBody>
                    <a:bodyPr/>
                    <a:lstStyle/>
                    <a:p>
                      <a:r>
                        <a:rPr lang="en-US" sz="1400" dirty="0"/>
                        <a:t>Year</a:t>
                      </a:r>
                    </a:p>
                  </a:txBody>
                  <a:tcPr/>
                </a:tc>
                <a:extLst>
                  <a:ext uri="{0D108BD9-81ED-4DB2-BD59-A6C34878D82A}">
                    <a16:rowId xmlns:a16="http://schemas.microsoft.com/office/drawing/2014/main" val="10000"/>
                  </a:ext>
                </a:extLst>
              </a:tr>
              <a:tr h="297949">
                <a:tc>
                  <a:txBody>
                    <a:bodyPr/>
                    <a:lstStyle/>
                    <a:p>
                      <a:r>
                        <a:rPr lang="en-US" sz="1400" dirty="0"/>
                        <a:t>2</a:t>
                      </a:r>
                    </a:p>
                  </a:txBody>
                  <a:tcPr/>
                </a:tc>
                <a:tc>
                  <a:txBody>
                    <a:bodyPr/>
                    <a:lstStyle/>
                    <a:p>
                      <a:r>
                        <a:rPr lang="en-US" sz="1400" dirty="0"/>
                        <a:t>7</a:t>
                      </a:r>
                    </a:p>
                  </a:txBody>
                  <a:tcPr/>
                </a:tc>
                <a:tc>
                  <a:txBody>
                    <a:bodyPr/>
                    <a:lstStyle/>
                    <a:p>
                      <a:r>
                        <a:rPr lang="en-US" sz="1400" dirty="0"/>
                        <a:t>2005</a:t>
                      </a:r>
                    </a:p>
                  </a:txBody>
                  <a:tcPr/>
                </a:tc>
                <a:extLst>
                  <a:ext uri="{0D108BD9-81ED-4DB2-BD59-A6C34878D82A}">
                    <a16:rowId xmlns:a16="http://schemas.microsoft.com/office/drawing/2014/main" val="10001"/>
                  </a:ext>
                </a:extLst>
              </a:tr>
              <a:tr h="297949">
                <a:tc>
                  <a:txBody>
                    <a:bodyPr/>
                    <a:lstStyle/>
                    <a:p>
                      <a:r>
                        <a:rPr lang="en-US" sz="1400" dirty="0"/>
                        <a:t>2</a:t>
                      </a:r>
                    </a:p>
                  </a:txBody>
                  <a:tcPr/>
                </a:tc>
                <a:tc>
                  <a:txBody>
                    <a:bodyPr/>
                    <a:lstStyle/>
                    <a:p>
                      <a:r>
                        <a:rPr lang="en-US" sz="1400" dirty="0"/>
                        <a:t>13</a:t>
                      </a:r>
                    </a:p>
                  </a:txBody>
                  <a:tcPr/>
                </a:tc>
                <a:tc>
                  <a:txBody>
                    <a:bodyPr/>
                    <a:lstStyle/>
                    <a:p>
                      <a:r>
                        <a:rPr lang="en-US" sz="1400" dirty="0"/>
                        <a:t>2007</a:t>
                      </a:r>
                    </a:p>
                  </a:txBody>
                  <a:tcPr/>
                </a:tc>
                <a:extLst>
                  <a:ext uri="{0D108BD9-81ED-4DB2-BD59-A6C34878D82A}">
                    <a16:rowId xmlns:a16="http://schemas.microsoft.com/office/drawing/2014/main" val="10002"/>
                  </a:ext>
                </a:extLst>
              </a:tr>
              <a:tr h="297949">
                <a:tc>
                  <a:txBody>
                    <a:bodyPr/>
                    <a:lstStyle/>
                    <a:p>
                      <a:r>
                        <a:rPr lang="en-US" sz="1400" dirty="0"/>
                        <a:t>2</a:t>
                      </a:r>
                    </a:p>
                  </a:txBody>
                  <a:tcPr/>
                </a:tc>
                <a:tc>
                  <a:txBody>
                    <a:bodyPr/>
                    <a:lstStyle/>
                    <a:p>
                      <a:r>
                        <a:rPr lang="en-US" sz="1400" dirty="0"/>
                        <a:t>15</a:t>
                      </a:r>
                    </a:p>
                  </a:txBody>
                  <a:tcPr/>
                </a:tc>
                <a:tc>
                  <a:txBody>
                    <a:bodyPr/>
                    <a:lstStyle/>
                    <a:p>
                      <a:r>
                        <a:rPr lang="en-US" sz="1400" dirty="0"/>
                        <a:t>2010</a:t>
                      </a:r>
                    </a:p>
                  </a:txBody>
                  <a:tcPr/>
                </a:tc>
                <a:extLst>
                  <a:ext uri="{0D108BD9-81ED-4DB2-BD59-A6C34878D82A}">
                    <a16:rowId xmlns:a16="http://schemas.microsoft.com/office/drawing/2014/main" val="10003"/>
                  </a:ext>
                </a:extLst>
              </a:tr>
              <a:tr h="297949">
                <a:tc>
                  <a:txBody>
                    <a:bodyPr/>
                    <a:lstStyle/>
                    <a:p>
                      <a:r>
                        <a:rPr lang="en-US" sz="1400" dirty="0"/>
                        <a:t>2</a:t>
                      </a:r>
                    </a:p>
                  </a:txBody>
                  <a:tcPr/>
                </a:tc>
                <a:tc>
                  <a:txBody>
                    <a:bodyPr/>
                    <a:lstStyle/>
                    <a:p>
                      <a:r>
                        <a:rPr lang="en-US" sz="1400" dirty="0"/>
                        <a:t>10</a:t>
                      </a:r>
                    </a:p>
                  </a:txBody>
                  <a:tcPr/>
                </a:tc>
                <a:tc>
                  <a:txBody>
                    <a:bodyPr/>
                    <a:lstStyle/>
                    <a:p>
                      <a:r>
                        <a:rPr lang="en-US" sz="1400" dirty="0"/>
                        <a:t>2011</a:t>
                      </a:r>
                    </a:p>
                  </a:txBody>
                  <a:tcPr/>
                </a:tc>
                <a:extLst>
                  <a:ext uri="{0D108BD9-81ED-4DB2-BD59-A6C34878D82A}">
                    <a16:rowId xmlns:a16="http://schemas.microsoft.com/office/drawing/2014/main" val="10004"/>
                  </a:ext>
                </a:extLst>
              </a:tr>
            </a:tbl>
          </a:graphicData>
        </a:graphic>
      </p:graphicFrame>
      <p:graphicFrame>
        <p:nvGraphicFramePr>
          <p:cNvPr id="22" name="Table 21"/>
          <p:cNvGraphicFramePr>
            <a:graphicFrameLocks noGrp="1"/>
          </p:cNvGraphicFramePr>
          <p:nvPr>
            <p:extLst/>
          </p:nvPr>
        </p:nvGraphicFramePr>
        <p:xfrm>
          <a:off x="5589616" y="4153392"/>
          <a:ext cx="1104569" cy="1524000"/>
        </p:xfrm>
        <a:graphic>
          <a:graphicData uri="http://schemas.openxmlformats.org/drawingml/2006/table">
            <a:tbl>
              <a:tblPr firstRow="1" bandRow="1">
                <a:tableStyleId>{0660B408-B3CF-4A94-85FC-2B1E0A45F4A2}</a:tableStyleId>
              </a:tblPr>
              <a:tblGrid>
                <a:gridCol w="1104569">
                  <a:extLst>
                    <a:ext uri="{9D8B030D-6E8A-4147-A177-3AD203B41FA5}">
                      <a16:colId xmlns:a16="http://schemas.microsoft.com/office/drawing/2014/main" val="20000"/>
                    </a:ext>
                  </a:extLst>
                </a:gridCol>
              </a:tblGrid>
              <a:tr h="304800">
                <a:tc>
                  <a:txBody>
                    <a:bodyPr/>
                    <a:lstStyle/>
                    <a:p>
                      <a:r>
                        <a:rPr lang="en-US" sz="1400" dirty="0"/>
                        <a:t>Prediction</a:t>
                      </a:r>
                    </a:p>
                  </a:txBody>
                  <a:tcPr/>
                </a:tc>
                <a:extLst>
                  <a:ext uri="{0D108BD9-81ED-4DB2-BD59-A6C34878D82A}">
                    <a16:rowId xmlns:a16="http://schemas.microsoft.com/office/drawing/2014/main" val="10000"/>
                  </a:ext>
                </a:extLst>
              </a:tr>
              <a:tr h="304800">
                <a:tc>
                  <a:txBody>
                    <a:bodyPr/>
                    <a:lstStyle/>
                    <a:p>
                      <a:r>
                        <a:rPr lang="en-US" sz="1400" baseline="0" dirty="0"/>
                        <a:t>-</a:t>
                      </a:r>
                      <a:endParaRPr lang="en-US" sz="1400" baseline="-25000" dirty="0"/>
                    </a:p>
                  </a:txBody>
                  <a:tcPr/>
                </a:tc>
                <a:extLst>
                  <a:ext uri="{0D108BD9-81ED-4DB2-BD59-A6C34878D82A}">
                    <a16:rowId xmlns:a16="http://schemas.microsoft.com/office/drawing/2014/main" val="10001"/>
                  </a:ext>
                </a:extLst>
              </a:tr>
              <a:tr h="304800">
                <a:tc>
                  <a:txBody>
                    <a:bodyPr/>
                    <a:lstStyle/>
                    <a:p>
                      <a:r>
                        <a:rPr lang="en-US" sz="1400" baseline="0" dirty="0"/>
                        <a:t>+</a:t>
                      </a:r>
                      <a:endParaRPr lang="en-US" sz="1400" baseline="-25000" dirty="0"/>
                    </a:p>
                  </a:txBody>
                  <a:tcPr/>
                </a:tc>
                <a:extLst>
                  <a:ext uri="{0D108BD9-81ED-4DB2-BD59-A6C34878D82A}">
                    <a16:rowId xmlns:a16="http://schemas.microsoft.com/office/drawing/2014/main" val="10002"/>
                  </a:ext>
                </a:extLst>
              </a:tr>
              <a:tr h="304800">
                <a:tc>
                  <a:txBody>
                    <a:bodyPr/>
                    <a:lstStyle/>
                    <a:p>
                      <a:r>
                        <a:rPr lang="en-US" sz="1400" baseline="0" dirty="0"/>
                        <a:t>+</a:t>
                      </a:r>
                      <a:endParaRPr lang="en-US" sz="1400" baseline="-25000" dirty="0"/>
                    </a:p>
                  </a:txBody>
                  <a:tcPr/>
                </a:tc>
                <a:extLst>
                  <a:ext uri="{0D108BD9-81ED-4DB2-BD59-A6C34878D82A}">
                    <a16:rowId xmlns:a16="http://schemas.microsoft.com/office/drawing/2014/main" val="10003"/>
                  </a:ext>
                </a:extLst>
              </a:tr>
              <a:tr h="304800">
                <a:tc>
                  <a:txBody>
                    <a:bodyPr/>
                    <a:lstStyle/>
                    <a:p>
                      <a:r>
                        <a:rPr lang="en-US" sz="1400" baseline="0" dirty="0"/>
                        <a:t>+</a:t>
                      </a:r>
                      <a:endParaRPr lang="en-US" sz="1400" baseline="-25000" dirty="0"/>
                    </a:p>
                  </a:txBody>
                  <a:tcPr/>
                </a:tc>
                <a:extLst>
                  <a:ext uri="{0D108BD9-81ED-4DB2-BD59-A6C34878D82A}">
                    <a16:rowId xmlns:a16="http://schemas.microsoft.com/office/drawing/2014/main" val="10004"/>
                  </a:ext>
                </a:extLst>
              </a:tr>
            </a:tbl>
          </a:graphicData>
        </a:graphic>
      </p:graphicFrame>
    </p:spTree>
    <p:custDataLst>
      <p:tags r:id="rId1"/>
    </p:custDataLst>
    <p:extLst>
      <p:ext uri="{BB962C8B-B14F-4D97-AF65-F5344CB8AC3E}">
        <p14:creationId xmlns:p14="http://schemas.microsoft.com/office/powerpoint/2010/main" val="4042146641"/>
      </p:ext>
    </p:extLst>
  </p:cSld>
  <p:clrMapOvr>
    <a:masterClrMapping/>
  </p:clrMapOvr>
  <mc:AlternateContent xmlns:mc="http://schemas.openxmlformats.org/markup-compatibility/2006" xmlns:p14="http://schemas.microsoft.com/office/powerpoint/2010/main">
    <mc:Choice Requires="p14">
      <p:transition spd="slow" p14:dur="2000" advTm="57637"/>
    </mc:Choice>
    <mc:Fallback xmlns="">
      <p:transition spd="slow" advTm="5763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3" presetClass="entr" presetSubtype="1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blinds(horizontal)">
                                      <p:cBhvr>
                                        <p:cTn id="11" dur="500"/>
                                        <p:tgtEl>
                                          <p:spTgt spid="14"/>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8"/>
                                        </p:tgtEl>
                                        <p:attrNameLst>
                                          <p:attrName>style.visibility</p:attrName>
                                        </p:attrNameLst>
                                      </p:cBhvr>
                                      <p:to>
                                        <p:strVal val="visible"/>
                                      </p:to>
                                    </p:set>
                                  </p:childTnLst>
                                </p:cTn>
                              </p:par>
                              <p:par>
                                <p:cTn id="16" presetID="3" presetClass="entr" presetSubtype="10"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blinds(horizontal)">
                                      <p:cBhvr>
                                        <p:cTn id="18" dur="500"/>
                                        <p:tgtEl>
                                          <p:spTgt spid="20"/>
                                        </p:tgtEl>
                                      </p:cBhvr>
                                    </p:animEffect>
                                  </p:childTnLst>
                                </p:cTn>
                              </p:par>
                              <p:par>
                                <p:cTn id="19" presetID="1"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3" presetClass="entr" presetSubtype="1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blinds(horizontal)">
                                      <p:cBhvr>
                                        <p:cTn id="23" dur="500"/>
                                        <p:tgtEl>
                                          <p:spTgt spid="21"/>
                                        </p:tgtEl>
                                      </p:cBhvr>
                                    </p:animEffect>
                                  </p:childTnLst>
                                </p:cTn>
                              </p:par>
                              <p:par>
                                <p:cTn id="24" presetID="3" presetClass="entr" presetSubtype="10"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blinds(horizontal)">
                                      <p:cBhvr>
                                        <p:cTn id="2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P spid="20"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Iterative SAT solving </a:t>
            </a:r>
          </a:p>
        </p:txBody>
      </p:sp>
      <p:graphicFrame>
        <p:nvGraphicFramePr>
          <p:cNvPr id="4" name="Table 3"/>
          <p:cNvGraphicFramePr>
            <a:graphicFrameLocks noGrp="1"/>
          </p:cNvGraphicFramePr>
          <p:nvPr>
            <p:extLst>
              <p:ext uri="{D42A27DB-BD31-4B8C-83A1-F6EECF244321}">
                <p14:modId xmlns:p14="http://schemas.microsoft.com/office/powerpoint/2010/main" val="2635463672"/>
              </p:ext>
            </p:extLst>
          </p:nvPr>
        </p:nvGraphicFramePr>
        <p:xfrm>
          <a:off x="2670971" y="1244676"/>
          <a:ext cx="2808273" cy="1524000"/>
        </p:xfrm>
        <a:graphic>
          <a:graphicData uri="http://schemas.openxmlformats.org/drawingml/2006/table">
            <a:tbl>
              <a:tblPr firstRow="1" bandRow="1">
                <a:tableStyleId>{0660B408-B3CF-4A94-85FC-2B1E0A45F4A2}</a:tableStyleId>
              </a:tblPr>
              <a:tblGrid>
                <a:gridCol w="936091">
                  <a:extLst>
                    <a:ext uri="{9D8B030D-6E8A-4147-A177-3AD203B41FA5}">
                      <a16:colId xmlns:a16="http://schemas.microsoft.com/office/drawing/2014/main" val="20000"/>
                    </a:ext>
                  </a:extLst>
                </a:gridCol>
                <a:gridCol w="936091">
                  <a:extLst>
                    <a:ext uri="{9D8B030D-6E8A-4147-A177-3AD203B41FA5}">
                      <a16:colId xmlns:a16="http://schemas.microsoft.com/office/drawing/2014/main" val="20001"/>
                    </a:ext>
                  </a:extLst>
                </a:gridCol>
                <a:gridCol w="936091">
                  <a:extLst>
                    <a:ext uri="{9D8B030D-6E8A-4147-A177-3AD203B41FA5}">
                      <a16:colId xmlns:a16="http://schemas.microsoft.com/office/drawing/2014/main" val="20002"/>
                    </a:ext>
                  </a:extLst>
                </a:gridCol>
              </a:tblGrid>
              <a:tr h="297949">
                <a:tc>
                  <a:txBody>
                    <a:bodyPr/>
                    <a:lstStyle/>
                    <a:p>
                      <a:r>
                        <a:rPr lang="en-US" sz="1400" dirty="0"/>
                        <a:t>Customer</a:t>
                      </a:r>
                    </a:p>
                  </a:txBody>
                  <a:tcPr/>
                </a:tc>
                <a:tc>
                  <a:txBody>
                    <a:bodyPr/>
                    <a:lstStyle/>
                    <a:p>
                      <a:r>
                        <a:rPr lang="en-US" sz="1400" dirty="0"/>
                        <a:t>Price</a:t>
                      </a:r>
                    </a:p>
                  </a:txBody>
                  <a:tcPr/>
                </a:tc>
                <a:tc>
                  <a:txBody>
                    <a:bodyPr/>
                    <a:lstStyle/>
                    <a:p>
                      <a:r>
                        <a:rPr lang="en-US" sz="1400" dirty="0"/>
                        <a:t>Year</a:t>
                      </a:r>
                    </a:p>
                  </a:txBody>
                  <a:tcPr/>
                </a:tc>
                <a:extLst>
                  <a:ext uri="{0D108BD9-81ED-4DB2-BD59-A6C34878D82A}">
                    <a16:rowId xmlns:a16="http://schemas.microsoft.com/office/drawing/2014/main" val="10000"/>
                  </a:ext>
                </a:extLst>
              </a:tr>
              <a:tr h="297949">
                <a:tc>
                  <a:txBody>
                    <a:bodyPr/>
                    <a:lstStyle/>
                    <a:p>
                      <a:r>
                        <a:rPr lang="en-US" sz="1400" dirty="0"/>
                        <a:t>2</a:t>
                      </a:r>
                    </a:p>
                  </a:txBody>
                  <a:tcPr/>
                </a:tc>
                <a:tc>
                  <a:txBody>
                    <a:bodyPr/>
                    <a:lstStyle/>
                    <a:p>
                      <a:r>
                        <a:rPr lang="en-US" sz="1400" dirty="0"/>
                        <a:t>7</a:t>
                      </a:r>
                    </a:p>
                  </a:txBody>
                  <a:tcPr/>
                </a:tc>
                <a:tc>
                  <a:txBody>
                    <a:bodyPr/>
                    <a:lstStyle/>
                    <a:p>
                      <a:r>
                        <a:rPr lang="en-US" sz="1400" dirty="0"/>
                        <a:t>2005</a:t>
                      </a:r>
                    </a:p>
                  </a:txBody>
                  <a:tcPr/>
                </a:tc>
                <a:extLst>
                  <a:ext uri="{0D108BD9-81ED-4DB2-BD59-A6C34878D82A}">
                    <a16:rowId xmlns:a16="http://schemas.microsoft.com/office/drawing/2014/main" val="10001"/>
                  </a:ext>
                </a:extLst>
              </a:tr>
              <a:tr h="297949">
                <a:tc>
                  <a:txBody>
                    <a:bodyPr/>
                    <a:lstStyle/>
                    <a:p>
                      <a:r>
                        <a:rPr lang="en-US" sz="1400" dirty="0"/>
                        <a:t>2</a:t>
                      </a:r>
                    </a:p>
                  </a:txBody>
                  <a:tcPr/>
                </a:tc>
                <a:tc>
                  <a:txBody>
                    <a:bodyPr/>
                    <a:lstStyle/>
                    <a:p>
                      <a:r>
                        <a:rPr lang="en-US" sz="1400" dirty="0"/>
                        <a:t>13</a:t>
                      </a:r>
                    </a:p>
                  </a:txBody>
                  <a:tcPr/>
                </a:tc>
                <a:tc>
                  <a:txBody>
                    <a:bodyPr/>
                    <a:lstStyle/>
                    <a:p>
                      <a:r>
                        <a:rPr lang="en-US" sz="1400" dirty="0"/>
                        <a:t>2007</a:t>
                      </a:r>
                    </a:p>
                  </a:txBody>
                  <a:tcPr/>
                </a:tc>
                <a:extLst>
                  <a:ext uri="{0D108BD9-81ED-4DB2-BD59-A6C34878D82A}">
                    <a16:rowId xmlns:a16="http://schemas.microsoft.com/office/drawing/2014/main" val="10002"/>
                  </a:ext>
                </a:extLst>
              </a:tr>
              <a:tr h="297949">
                <a:tc>
                  <a:txBody>
                    <a:bodyPr/>
                    <a:lstStyle/>
                    <a:p>
                      <a:r>
                        <a:rPr lang="en-US" sz="1400" dirty="0"/>
                        <a:t>2</a:t>
                      </a:r>
                    </a:p>
                  </a:txBody>
                  <a:tcPr/>
                </a:tc>
                <a:tc>
                  <a:txBody>
                    <a:bodyPr/>
                    <a:lstStyle/>
                    <a:p>
                      <a:r>
                        <a:rPr lang="en-US" sz="1400" dirty="0"/>
                        <a:t>15</a:t>
                      </a:r>
                    </a:p>
                  </a:txBody>
                  <a:tcPr/>
                </a:tc>
                <a:tc>
                  <a:txBody>
                    <a:bodyPr/>
                    <a:lstStyle/>
                    <a:p>
                      <a:r>
                        <a:rPr lang="en-US" sz="1400" dirty="0"/>
                        <a:t>2010</a:t>
                      </a:r>
                    </a:p>
                  </a:txBody>
                  <a:tcPr/>
                </a:tc>
                <a:extLst>
                  <a:ext uri="{0D108BD9-81ED-4DB2-BD59-A6C34878D82A}">
                    <a16:rowId xmlns:a16="http://schemas.microsoft.com/office/drawing/2014/main" val="10003"/>
                  </a:ext>
                </a:extLst>
              </a:tr>
              <a:tr h="297949">
                <a:tc>
                  <a:txBody>
                    <a:bodyPr/>
                    <a:lstStyle/>
                    <a:p>
                      <a:r>
                        <a:rPr lang="en-US" sz="1400" dirty="0"/>
                        <a:t>2</a:t>
                      </a:r>
                    </a:p>
                  </a:txBody>
                  <a:tcPr/>
                </a:tc>
                <a:tc>
                  <a:txBody>
                    <a:bodyPr/>
                    <a:lstStyle/>
                    <a:p>
                      <a:r>
                        <a:rPr lang="en-US" sz="1400" dirty="0"/>
                        <a:t>10</a:t>
                      </a:r>
                    </a:p>
                  </a:txBody>
                  <a:tcPr/>
                </a:tc>
                <a:tc>
                  <a:txBody>
                    <a:bodyPr/>
                    <a:lstStyle/>
                    <a:p>
                      <a:r>
                        <a:rPr lang="en-US" sz="1400" dirty="0"/>
                        <a:t>2011</a:t>
                      </a:r>
                    </a:p>
                  </a:txBody>
                  <a:tcPr/>
                </a:tc>
                <a:extLst>
                  <a:ext uri="{0D108BD9-81ED-4DB2-BD59-A6C34878D82A}">
                    <a16:rowId xmlns:a16="http://schemas.microsoft.com/office/drawing/2014/main" val="10004"/>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714980380"/>
              </p:ext>
            </p:extLst>
          </p:nvPr>
        </p:nvGraphicFramePr>
        <p:xfrm>
          <a:off x="5535858" y="1244676"/>
          <a:ext cx="1104569" cy="1524000"/>
        </p:xfrm>
        <a:graphic>
          <a:graphicData uri="http://schemas.openxmlformats.org/drawingml/2006/table">
            <a:tbl>
              <a:tblPr firstRow="1" bandRow="1">
                <a:tableStyleId>{0660B408-B3CF-4A94-85FC-2B1E0A45F4A2}</a:tableStyleId>
              </a:tblPr>
              <a:tblGrid>
                <a:gridCol w="1104569">
                  <a:extLst>
                    <a:ext uri="{9D8B030D-6E8A-4147-A177-3AD203B41FA5}">
                      <a16:colId xmlns:a16="http://schemas.microsoft.com/office/drawing/2014/main" val="20000"/>
                    </a:ext>
                  </a:extLst>
                </a:gridCol>
              </a:tblGrid>
              <a:tr h="304800">
                <a:tc>
                  <a:txBody>
                    <a:bodyPr/>
                    <a:lstStyle/>
                    <a:p>
                      <a:r>
                        <a:rPr lang="en-US" sz="1400" dirty="0"/>
                        <a:t>Prediction</a:t>
                      </a:r>
                    </a:p>
                  </a:txBody>
                  <a:tcPr/>
                </a:tc>
                <a:extLst>
                  <a:ext uri="{0D108BD9-81ED-4DB2-BD59-A6C34878D82A}">
                    <a16:rowId xmlns:a16="http://schemas.microsoft.com/office/drawing/2014/main" val="10000"/>
                  </a:ext>
                </a:extLst>
              </a:tr>
              <a:tr h="304800">
                <a:tc>
                  <a:txBody>
                    <a:bodyPr/>
                    <a:lstStyle/>
                    <a:p>
                      <a:r>
                        <a:rPr lang="en-US" sz="1400" baseline="0" dirty="0"/>
                        <a:t>-</a:t>
                      </a:r>
                      <a:endParaRPr lang="en-US" sz="1400" baseline="-25000" dirty="0"/>
                    </a:p>
                  </a:txBody>
                  <a:tcPr/>
                </a:tc>
                <a:extLst>
                  <a:ext uri="{0D108BD9-81ED-4DB2-BD59-A6C34878D82A}">
                    <a16:rowId xmlns:a16="http://schemas.microsoft.com/office/drawing/2014/main" val="10001"/>
                  </a:ext>
                </a:extLst>
              </a:tr>
              <a:tr h="304800">
                <a:tc>
                  <a:txBody>
                    <a:bodyPr/>
                    <a:lstStyle/>
                    <a:p>
                      <a:r>
                        <a:rPr lang="en-US" sz="1400" baseline="0" dirty="0"/>
                        <a:t>+</a:t>
                      </a:r>
                      <a:endParaRPr lang="en-US" sz="1400" baseline="-25000" dirty="0"/>
                    </a:p>
                  </a:txBody>
                  <a:tcPr/>
                </a:tc>
                <a:extLst>
                  <a:ext uri="{0D108BD9-81ED-4DB2-BD59-A6C34878D82A}">
                    <a16:rowId xmlns:a16="http://schemas.microsoft.com/office/drawing/2014/main" val="10002"/>
                  </a:ext>
                </a:extLst>
              </a:tr>
              <a:tr h="304800">
                <a:tc>
                  <a:txBody>
                    <a:bodyPr/>
                    <a:lstStyle/>
                    <a:p>
                      <a:r>
                        <a:rPr lang="en-US" sz="1400" baseline="0" dirty="0"/>
                        <a:t>+</a:t>
                      </a:r>
                      <a:endParaRPr lang="en-US" sz="1400" baseline="-25000" dirty="0"/>
                    </a:p>
                  </a:txBody>
                  <a:tcPr/>
                </a:tc>
                <a:extLst>
                  <a:ext uri="{0D108BD9-81ED-4DB2-BD59-A6C34878D82A}">
                    <a16:rowId xmlns:a16="http://schemas.microsoft.com/office/drawing/2014/main" val="10003"/>
                  </a:ext>
                </a:extLst>
              </a:tr>
              <a:tr h="304800">
                <a:tc>
                  <a:txBody>
                    <a:bodyPr/>
                    <a:lstStyle/>
                    <a:p>
                      <a:r>
                        <a:rPr lang="en-US" sz="1400" baseline="0" dirty="0"/>
                        <a:t>+</a:t>
                      </a:r>
                      <a:endParaRPr lang="en-US" sz="1400" baseline="-25000" dirty="0"/>
                    </a:p>
                  </a:txBody>
                  <a:tcPr/>
                </a:tc>
                <a:extLst>
                  <a:ext uri="{0D108BD9-81ED-4DB2-BD59-A6C34878D82A}">
                    <a16:rowId xmlns:a16="http://schemas.microsoft.com/office/drawing/2014/main" val="10004"/>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902454083"/>
              </p:ext>
            </p:extLst>
          </p:nvPr>
        </p:nvGraphicFramePr>
        <p:xfrm>
          <a:off x="6701298" y="1244584"/>
          <a:ext cx="1104569" cy="1524000"/>
        </p:xfrm>
        <a:graphic>
          <a:graphicData uri="http://schemas.openxmlformats.org/drawingml/2006/table">
            <a:tbl>
              <a:tblPr firstRow="1" bandRow="1">
                <a:tableStyleId>{0660B408-B3CF-4A94-85FC-2B1E0A45F4A2}</a:tableStyleId>
              </a:tblPr>
              <a:tblGrid>
                <a:gridCol w="1104569">
                  <a:extLst>
                    <a:ext uri="{9D8B030D-6E8A-4147-A177-3AD203B41FA5}">
                      <a16:colId xmlns:a16="http://schemas.microsoft.com/office/drawing/2014/main" val="20000"/>
                    </a:ext>
                  </a:extLst>
                </a:gridCol>
              </a:tblGrid>
              <a:tr h="304800">
                <a:tc>
                  <a:txBody>
                    <a:bodyPr/>
                    <a:lstStyle/>
                    <a:p>
                      <a:r>
                        <a:rPr lang="en-US" sz="1400" dirty="0"/>
                        <a:t>Confidence</a:t>
                      </a:r>
                    </a:p>
                  </a:txBody>
                  <a:tcPr/>
                </a:tc>
                <a:extLst>
                  <a:ext uri="{0D108BD9-81ED-4DB2-BD59-A6C34878D82A}">
                    <a16:rowId xmlns:a16="http://schemas.microsoft.com/office/drawing/2014/main" val="10000"/>
                  </a:ext>
                </a:extLst>
              </a:tr>
              <a:tr h="304800">
                <a:tc>
                  <a:txBody>
                    <a:bodyPr/>
                    <a:lstStyle/>
                    <a:p>
                      <a:r>
                        <a:rPr lang="en-US" sz="1400" baseline="0" dirty="0"/>
                        <a:t>0.3</a:t>
                      </a:r>
                      <a:endParaRPr lang="en-US" sz="1400" baseline="-25000" dirty="0"/>
                    </a:p>
                  </a:txBody>
                  <a:tcPr/>
                </a:tc>
                <a:extLst>
                  <a:ext uri="{0D108BD9-81ED-4DB2-BD59-A6C34878D82A}">
                    <a16:rowId xmlns:a16="http://schemas.microsoft.com/office/drawing/2014/main" val="10001"/>
                  </a:ext>
                </a:extLst>
              </a:tr>
              <a:tr h="304800">
                <a:tc>
                  <a:txBody>
                    <a:bodyPr/>
                    <a:lstStyle/>
                    <a:p>
                      <a:r>
                        <a:rPr lang="en-US" sz="1400" baseline="0" dirty="0"/>
                        <a:t>0.2</a:t>
                      </a:r>
                      <a:endParaRPr lang="en-US" sz="1400" baseline="-25000" dirty="0"/>
                    </a:p>
                  </a:txBody>
                  <a:tcPr/>
                </a:tc>
                <a:extLst>
                  <a:ext uri="{0D108BD9-81ED-4DB2-BD59-A6C34878D82A}">
                    <a16:rowId xmlns:a16="http://schemas.microsoft.com/office/drawing/2014/main" val="10002"/>
                  </a:ext>
                </a:extLst>
              </a:tr>
              <a:tr h="304800">
                <a:tc>
                  <a:txBody>
                    <a:bodyPr/>
                    <a:lstStyle/>
                    <a:p>
                      <a:r>
                        <a:rPr lang="en-US" sz="1400" baseline="0" dirty="0"/>
                        <a:t>0.9</a:t>
                      </a:r>
                      <a:endParaRPr lang="en-US" sz="1400" baseline="-25000" dirty="0"/>
                    </a:p>
                  </a:txBody>
                  <a:tcPr/>
                </a:tc>
                <a:extLst>
                  <a:ext uri="{0D108BD9-81ED-4DB2-BD59-A6C34878D82A}">
                    <a16:rowId xmlns:a16="http://schemas.microsoft.com/office/drawing/2014/main" val="10003"/>
                  </a:ext>
                </a:extLst>
              </a:tr>
              <a:tr h="304800">
                <a:tc>
                  <a:txBody>
                    <a:bodyPr/>
                    <a:lstStyle/>
                    <a:p>
                      <a:r>
                        <a:rPr lang="en-US" sz="1400" baseline="0" dirty="0"/>
                        <a:t>0.9</a:t>
                      </a:r>
                      <a:endParaRPr lang="en-US" sz="1400" baseline="-25000" dirty="0"/>
                    </a:p>
                  </a:txBody>
                  <a:tcPr/>
                </a:tc>
                <a:extLst>
                  <a:ext uri="{0D108BD9-81ED-4DB2-BD59-A6C34878D82A}">
                    <a16:rowId xmlns:a16="http://schemas.microsoft.com/office/drawing/2014/main" val="10004"/>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988383534"/>
              </p:ext>
            </p:extLst>
          </p:nvPr>
        </p:nvGraphicFramePr>
        <p:xfrm>
          <a:off x="7903047" y="1244676"/>
          <a:ext cx="828523" cy="1524000"/>
        </p:xfrm>
        <a:graphic>
          <a:graphicData uri="http://schemas.openxmlformats.org/drawingml/2006/table">
            <a:tbl>
              <a:tblPr firstRow="1" bandRow="1">
                <a:tableStyleId>{0660B408-B3CF-4A94-85FC-2B1E0A45F4A2}</a:tableStyleId>
              </a:tblPr>
              <a:tblGrid>
                <a:gridCol w="828523">
                  <a:extLst>
                    <a:ext uri="{9D8B030D-6E8A-4147-A177-3AD203B41FA5}">
                      <a16:colId xmlns:a16="http://schemas.microsoft.com/office/drawing/2014/main" val="20000"/>
                    </a:ext>
                  </a:extLst>
                </a:gridCol>
              </a:tblGrid>
              <a:tr h="304800">
                <a:tc>
                  <a:txBody>
                    <a:bodyPr/>
                    <a:lstStyle/>
                    <a:p>
                      <a:r>
                        <a:rPr lang="en-US" sz="1400" dirty="0"/>
                        <a:t>Labels</a:t>
                      </a:r>
                    </a:p>
                  </a:txBody>
                  <a:tcPr/>
                </a:tc>
                <a:extLst>
                  <a:ext uri="{0D108BD9-81ED-4DB2-BD59-A6C34878D82A}">
                    <a16:rowId xmlns:a16="http://schemas.microsoft.com/office/drawing/2014/main" val="10000"/>
                  </a:ext>
                </a:extLst>
              </a:tr>
              <a:tr h="304800">
                <a:tc>
                  <a:txBody>
                    <a:bodyPr/>
                    <a:lstStyle/>
                    <a:p>
                      <a:r>
                        <a:rPr lang="en-US" sz="1400" baseline="0" dirty="0"/>
                        <a:t>-</a:t>
                      </a:r>
                      <a:endParaRPr lang="en-US" sz="1400" baseline="-25000" dirty="0"/>
                    </a:p>
                  </a:txBody>
                  <a:tcPr/>
                </a:tc>
                <a:extLst>
                  <a:ext uri="{0D108BD9-81ED-4DB2-BD59-A6C34878D82A}">
                    <a16:rowId xmlns:a16="http://schemas.microsoft.com/office/drawing/2014/main" val="10001"/>
                  </a:ext>
                </a:extLst>
              </a:tr>
              <a:tr h="304800">
                <a:tc>
                  <a:txBody>
                    <a:bodyPr/>
                    <a:lstStyle/>
                    <a:p>
                      <a:r>
                        <a:rPr lang="en-US" sz="1400" baseline="0" dirty="0"/>
                        <a:t>b</a:t>
                      </a:r>
                      <a:r>
                        <a:rPr lang="en-US" sz="1400" baseline="-25000" dirty="0"/>
                        <a:t>1</a:t>
                      </a:r>
                    </a:p>
                  </a:txBody>
                  <a:tcPr/>
                </a:tc>
                <a:extLst>
                  <a:ext uri="{0D108BD9-81ED-4DB2-BD59-A6C34878D82A}">
                    <a16:rowId xmlns:a16="http://schemas.microsoft.com/office/drawing/2014/main" val="10002"/>
                  </a:ext>
                </a:extLst>
              </a:tr>
              <a:tr h="304800">
                <a:tc>
                  <a:txBody>
                    <a:bodyPr/>
                    <a:lstStyle/>
                    <a:p>
                      <a:r>
                        <a:rPr lang="en-US" sz="1400" baseline="0" dirty="0"/>
                        <a:t>+</a:t>
                      </a:r>
                    </a:p>
                  </a:txBody>
                  <a:tcPr/>
                </a:tc>
                <a:extLst>
                  <a:ext uri="{0D108BD9-81ED-4DB2-BD59-A6C34878D82A}">
                    <a16:rowId xmlns:a16="http://schemas.microsoft.com/office/drawing/2014/main" val="10003"/>
                  </a:ext>
                </a:extLst>
              </a:tr>
              <a:tr h="304800">
                <a:tc>
                  <a:txBody>
                    <a:bodyPr/>
                    <a:lstStyle/>
                    <a:p>
                      <a:r>
                        <a:rPr lang="en-US" sz="1400" baseline="0" dirty="0"/>
                        <a:t>+</a:t>
                      </a:r>
                      <a:endParaRPr lang="en-US" sz="1400" baseline="-25000" dirty="0"/>
                    </a:p>
                  </a:txBody>
                  <a:tcPr/>
                </a:tc>
                <a:extLst>
                  <a:ext uri="{0D108BD9-81ED-4DB2-BD59-A6C34878D82A}">
                    <a16:rowId xmlns:a16="http://schemas.microsoft.com/office/drawing/2014/main" val="10004"/>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2008677967"/>
              </p:ext>
            </p:extLst>
          </p:nvPr>
        </p:nvGraphicFramePr>
        <p:xfrm>
          <a:off x="8668823" y="1244676"/>
          <a:ext cx="828523" cy="1524000"/>
        </p:xfrm>
        <a:graphic>
          <a:graphicData uri="http://schemas.openxmlformats.org/drawingml/2006/table">
            <a:tbl>
              <a:tblPr firstRow="1" bandRow="1">
                <a:tableStyleId>{0660B408-B3CF-4A94-85FC-2B1E0A45F4A2}</a:tableStyleId>
              </a:tblPr>
              <a:tblGrid>
                <a:gridCol w="828523">
                  <a:extLst>
                    <a:ext uri="{9D8B030D-6E8A-4147-A177-3AD203B41FA5}">
                      <a16:colId xmlns:a16="http://schemas.microsoft.com/office/drawing/2014/main" val="20000"/>
                    </a:ext>
                  </a:extLst>
                </a:gridCol>
              </a:tblGrid>
              <a:tr h="304800">
                <a:tc>
                  <a:txBody>
                    <a:bodyPr/>
                    <a:lstStyle/>
                    <a:p>
                      <a:r>
                        <a:rPr lang="en-US" sz="1400" dirty="0"/>
                        <a:t>Labels</a:t>
                      </a:r>
                    </a:p>
                  </a:txBody>
                  <a:tcPr/>
                </a:tc>
                <a:extLst>
                  <a:ext uri="{0D108BD9-81ED-4DB2-BD59-A6C34878D82A}">
                    <a16:rowId xmlns:a16="http://schemas.microsoft.com/office/drawing/2014/main" val="10000"/>
                  </a:ext>
                </a:extLst>
              </a:tr>
              <a:tr h="304800">
                <a:tc>
                  <a:txBody>
                    <a:bodyPr/>
                    <a:lstStyle/>
                    <a:p>
                      <a:r>
                        <a:rPr lang="en-US" sz="1400" baseline="0" dirty="0"/>
                        <a:t>b</a:t>
                      </a:r>
                      <a:r>
                        <a:rPr lang="en-US" sz="1400" baseline="-25000" dirty="0"/>
                        <a:t>1</a:t>
                      </a:r>
                    </a:p>
                  </a:txBody>
                  <a:tcPr/>
                </a:tc>
                <a:extLst>
                  <a:ext uri="{0D108BD9-81ED-4DB2-BD59-A6C34878D82A}">
                    <a16:rowId xmlns:a16="http://schemas.microsoft.com/office/drawing/2014/main" val="10001"/>
                  </a:ext>
                </a:extLst>
              </a:tr>
              <a:tr h="304800">
                <a:tc>
                  <a:txBody>
                    <a:bodyPr/>
                    <a:lstStyle/>
                    <a:p>
                      <a:r>
                        <a:rPr lang="en-US" sz="1400" baseline="0" dirty="0"/>
                        <a:t>b</a:t>
                      </a:r>
                      <a:r>
                        <a:rPr lang="en-US" sz="1400" baseline="-25000" dirty="0"/>
                        <a:t>2</a:t>
                      </a:r>
                    </a:p>
                  </a:txBody>
                  <a:tcPr/>
                </a:tc>
                <a:extLst>
                  <a:ext uri="{0D108BD9-81ED-4DB2-BD59-A6C34878D82A}">
                    <a16:rowId xmlns:a16="http://schemas.microsoft.com/office/drawing/2014/main" val="10002"/>
                  </a:ext>
                </a:extLst>
              </a:tr>
              <a:tr h="304800">
                <a:tc>
                  <a:txBody>
                    <a:bodyPr/>
                    <a:lstStyle/>
                    <a:p>
                      <a:r>
                        <a:rPr lang="en-US" sz="1400" baseline="0" dirty="0"/>
                        <a:t>+</a:t>
                      </a:r>
                    </a:p>
                  </a:txBody>
                  <a:tcPr/>
                </a:tc>
                <a:extLst>
                  <a:ext uri="{0D108BD9-81ED-4DB2-BD59-A6C34878D82A}">
                    <a16:rowId xmlns:a16="http://schemas.microsoft.com/office/drawing/2014/main" val="10003"/>
                  </a:ext>
                </a:extLst>
              </a:tr>
              <a:tr h="304800">
                <a:tc>
                  <a:txBody>
                    <a:bodyPr/>
                    <a:lstStyle/>
                    <a:p>
                      <a:r>
                        <a:rPr lang="en-US" sz="1400" baseline="0" dirty="0"/>
                        <a:t>+</a:t>
                      </a:r>
                      <a:endParaRPr lang="en-US" sz="1400" baseline="-25000" dirty="0"/>
                    </a:p>
                  </a:txBody>
                  <a:tcPr/>
                </a:tc>
                <a:extLst>
                  <a:ext uri="{0D108BD9-81ED-4DB2-BD59-A6C34878D82A}">
                    <a16:rowId xmlns:a16="http://schemas.microsoft.com/office/drawing/2014/main" val="10004"/>
                  </a:ext>
                </a:extLst>
              </a:tr>
            </a:tbl>
          </a:graphicData>
        </a:graphic>
      </p:graphicFrame>
      <p:sp>
        <p:nvSpPr>
          <p:cNvPr id="3" name="Rectangle 2"/>
          <p:cNvSpPr/>
          <p:nvPr/>
        </p:nvSpPr>
        <p:spPr>
          <a:xfrm>
            <a:off x="7791353" y="2922493"/>
            <a:ext cx="1532097" cy="954107"/>
          </a:xfrm>
          <a:prstGeom prst="rect">
            <a:avLst/>
          </a:prstGeom>
        </p:spPr>
        <p:txBody>
          <a:bodyPr wrap="square">
            <a:spAutoFit/>
          </a:bodyPr>
          <a:lstStyle/>
          <a:p>
            <a:r>
              <a:rPr lang="en-US" sz="1400" dirty="0"/>
              <a:t> b</a:t>
            </a:r>
            <a:r>
              <a:rPr lang="en-US" sz="1400" baseline="-25000" dirty="0"/>
              <a:t>1</a:t>
            </a:r>
            <a:r>
              <a:rPr lang="en-US" sz="1400" dirty="0"/>
              <a:t> ? 13 : 0 </a:t>
            </a:r>
          </a:p>
          <a:p>
            <a:r>
              <a:rPr lang="en-US" sz="1400" dirty="0"/>
              <a:t>+ 15 </a:t>
            </a:r>
          </a:p>
          <a:p>
            <a:r>
              <a:rPr lang="en-US" sz="1400" dirty="0"/>
              <a:t>+ 10</a:t>
            </a:r>
          </a:p>
          <a:p>
            <a:r>
              <a:rPr lang="en-US" sz="1400" dirty="0"/>
              <a:t>= 32</a:t>
            </a:r>
          </a:p>
        </p:txBody>
      </p:sp>
      <p:sp>
        <p:nvSpPr>
          <p:cNvPr id="9" name="Rectangle 8"/>
          <p:cNvSpPr/>
          <p:nvPr/>
        </p:nvSpPr>
        <p:spPr>
          <a:xfrm>
            <a:off x="9181007" y="2952588"/>
            <a:ext cx="1753622" cy="1169551"/>
          </a:xfrm>
          <a:prstGeom prst="rect">
            <a:avLst/>
          </a:prstGeom>
        </p:spPr>
        <p:txBody>
          <a:bodyPr wrap="square">
            <a:spAutoFit/>
          </a:bodyPr>
          <a:lstStyle/>
          <a:p>
            <a:r>
              <a:rPr lang="en-US" sz="1400" dirty="0"/>
              <a:t>  b</a:t>
            </a:r>
            <a:r>
              <a:rPr lang="en-US" sz="1400" baseline="-25000" dirty="0"/>
              <a:t>1</a:t>
            </a:r>
            <a:r>
              <a:rPr lang="en-US" sz="1400" dirty="0"/>
              <a:t> ? 7 : 0</a:t>
            </a:r>
          </a:p>
          <a:p>
            <a:r>
              <a:rPr lang="en-US" sz="1400" dirty="0"/>
              <a:t>+ b</a:t>
            </a:r>
            <a:r>
              <a:rPr lang="en-US" sz="1400" baseline="-25000" dirty="0"/>
              <a:t>2</a:t>
            </a:r>
            <a:r>
              <a:rPr lang="en-US" sz="1400" dirty="0"/>
              <a:t> ? 13  0</a:t>
            </a:r>
          </a:p>
          <a:p>
            <a:r>
              <a:rPr lang="en-US" sz="1400" dirty="0"/>
              <a:t>+ 15 </a:t>
            </a:r>
          </a:p>
          <a:p>
            <a:r>
              <a:rPr lang="en-US" sz="1400" dirty="0"/>
              <a:t>+ 10</a:t>
            </a:r>
          </a:p>
          <a:p>
            <a:r>
              <a:rPr lang="en-US" sz="1400" dirty="0"/>
              <a:t>= 32</a:t>
            </a:r>
          </a:p>
        </p:txBody>
      </p:sp>
      <p:sp>
        <p:nvSpPr>
          <p:cNvPr id="12" name="Slide Number Placeholder 11"/>
          <p:cNvSpPr>
            <a:spLocks noGrp="1"/>
          </p:cNvSpPr>
          <p:nvPr>
            <p:ph type="sldNum" sz="quarter" idx="12"/>
          </p:nvPr>
        </p:nvSpPr>
        <p:spPr>
          <a:xfrm>
            <a:off x="9376508" y="5390940"/>
            <a:ext cx="1596292" cy="404614"/>
          </a:xfrm>
        </p:spPr>
        <p:txBody>
          <a:bodyPr/>
          <a:lstStyle/>
          <a:p>
            <a:fld id="{FB514ECD-3CC7-0C4D-BF73-05ECAD6DEBA0}" type="slidenum">
              <a:rPr lang="en-US" smtClean="0"/>
              <a:pPr/>
              <a:t>66</a:t>
            </a:fld>
            <a:endParaRPr lang="en-US"/>
          </a:p>
        </p:txBody>
      </p:sp>
      <p:sp>
        <p:nvSpPr>
          <p:cNvPr id="13" name="TextBox 12"/>
          <p:cNvSpPr txBox="1"/>
          <p:nvPr/>
        </p:nvSpPr>
        <p:spPr>
          <a:xfrm>
            <a:off x="1586014" y="3105110"/>
            <a:ext cx="7388714" cy="1200329"/>
          </a:xfrm>
          <a:prstGeom prst="rect">
            <a:avLst/>
          </a:prstGeom>
          <a:noFill/>
        </p:spPr>
        <p:txBody>
          <a:bodyPr wrap="square" rtlCol="0">
            <a:spAutoFit/>
          </a:bodyPr>
          <a:lstStyle/>
          <a:p>
            <a:pPr marL="457200" indent="-457200"/>
            <a:r>
              <a:rPr lang="en-US" b="1" i="1" dirty="0"/>
              <a:t>		</a:t>
            </a:r>
          </a:p>
          <a:p>
            <a:pPr marL="457200" indent="-457200">
              <a:buFont typeface="Arial" pitchFamily="34" charset="0"/>
              <a:buChar char="•"/>
            </a:pPr>
            <a:r>
              <a:rPr lang="en-US" b="1" i="1" dirty="0"/>
              <a:t>Helps reduce the search space for SAT (16 to 4) </a:t>
            </a:r>
            <a:r>
              <a:rPr lang="en-US" dirty="0"/>
              <a:t> </a:t>
            </a:r>
          </a:p>
          <a:p>
            <a:pPr marL="457200" indent="-457200"/>
            <a:r>
              <a:rPr lang="en-US" dirty="0"/>
              <a:t>	In practice, make do with &lt; 10 symbolic variables as opposed </a:t>
            </a:r>
          </a:p>
          <a:p>
            <a:pPr marL="457200" indent="-457200"/>
            <a:r>
              <a:rPr lang="en-US" dirty="0"/>
              <a:t>	to ~100 …)</a:t>
            </a:r>
          </a:p>
        </p:txBody>
      </p:sp>
      <p:graphicFrame>
        <p:nvGraphicFramePr>
          <p:cNvPr id="14" name="Table 13"/>
          <p:cNvGraphicFramePr>
            <a:graphicFrameLocks noGrp="1"/>
          </p:cNvGraphicFramePr>
          <p:nvPr>
            <p:extLst>
              <p:ext uri="{D42A27DB-BD31-4B8C-83A1-F6EECF244321}">
                <p14:modId xmlns:p14="http://schemas.microsoft.com/office/powerpoint/2010/main" val="2801307024"/>
              </p:ext>
            </p:extLst>
          </p:nvPr>
        </p:nvGraphicFramePr>
        <p:xfrm>
          <a:off x="9435813" y="1247176"/>
          <a:ext cx="918678" cy="1524000"/>
        </p:xfrm>
        <a:graphic>
          <a:graphicData uri="http://schemas.openxmlformats.org/drawingml/2006/table">
            <a:tbl>
              <a:tblPr firstRow="1" bandRow="1">
                <a:tableStyleId>{0660B408-B3CF-4A94-85FC-2B1E0A45F4A2}</a:tableStyleId>
              </a:tblPr>
              <a:tblGrid>
                <a:gridCol w="918678">
                  <a:extLst>
                    <a:ext uri="{9D8B030D-6E8A-4147-A177-3AD203B41FA5}">
                      <a16:colId xmlns:a16="http://schemas.microsoft.com/office/drawing/2014/main" val="20000"/>
                    </a:ext>
                  </a:extLst>
                </a:gridCol>
              </a:tblGrid>
              <a:tr h="304800">
                <a:tc>
                  <a:txBody>
                    <a:bodyPr/>
                    <a:lstStyle/>
                    <a:p>
                      <a:r>
                        <a:rPr lang="en-US" sz="1400" dirty="0"/>
                        <a:t>Labels</a:t>
                      </a:r>
                    </a:p>
                  </a:txBody>
                  <a:tcPr/>
                </a:tc>
                <a:extLst>
                  <a:ext uri="{0D108BD9-81ED-4DB2-BD59-A6C34878D82A}">
                    <a16:rowId xmlns:a16="http://schemas.microsoft.com/office/drawing/2014/main" val="10000"/>
                  </a:ext>
                </a:extLst>
              </a:tr>
              <a:tr h="304800">
                <a:tc>
                  <a:txBody>
                    <a:bodyPr/>
                    <a:lstStyle/>
                    <a:p>
                      <a:r>
                        <a:rPr lang="en-US" sz="1400" baseline="0" dirty="0"/>
                        <a:t>+</a:t>
                      </a:r>
                      <a:endParaRPr lang="en-US" sz="1400" baseline="-25000" dirty="0"/>
                    </a:p>
                  </a:txBody>
                  <a:tcPr/>
                </a:tc>
                <a:extLst>
                  <a:ext uri="{0D108BD9-81ED-4DB2-BD59-A6C34878D82A}">
                    <a16:rowId xmlns:a16="http://schemas.microsoft.com/office/drawing/2014/main" val="10001"/>
                  </a:ext>
                </a:extLst>
              </a:tr>
              <a:tr h="304800">
                <a:tc>
                  <a:txBody>
                    <a:bodyPr/>
                    <a:lstStyle/>
                    <a:p>
                      <a:r>
                        <a:rPr lang="en-US" sz="1400" baseline="0" dirty="0"/>
                        <a:t>-</a:t>
                      </a:r>
                      <a:endParaRPr lang="en-US" sz="1400" baseline="-25000" dirty="0"/>
                    </a:p>
                  </a:txBody>
                  <a:tcPr/>
                </a:tc>
                <a:extLst>
                  <a:ext uri="{0D108BD9-81ED-4DB2-BD59-A6C34878D82A}">
                    <a16:rowId xmlns:a16="http://schemas.microsoft.com/office/drawing/2014/main" val="10002"/>
                  </a:ext>
                </a:extLst>
              </a:tr>
              <a:tr h="304800">
                <a:tc>
                  <a:txBody>
                    <a:bodyPr/>
                    <a:lstStyle/>
                    <a:p>
                      <a:r>
                        <a:rPr lang="en-US" sz="1400" baseline="0" dirty="0"/>
                        <a:t>+</a:t>
                      </a:r>
                    </a:p>
                  </a:txBody>
                  <a:tcPr/>
                </a:tc>
                <a:extLst>
                  <a:ext uri="{0D108BD9-81ED-4DB2-BD59-A6C34878D82A}">
                    <a16:rowId xmlns:a16="http://schemas.microsoft.com/office/drawing/2014/main" val="10003"/>
                  </a:ext>
                </a:extLst>
              </a:tr>
              <a:tr h="304800">
                <a:tc>
                  <a:txBody>
                    <a:bodyPr/>
                    <a:lstStyle/>
                    <a:p>
                      <a:r>
                        <a:rPr lang="en-US" sz="1400" baseline="0" dirty="0"/>
                        <a:t>+</a:t>
                      </a:r>
                      <a:endParaRPr lang="en-US" sz="1400" baseline="-25000" dirty="0"/>
                    </a:p>
                  </a:txBody>
                  <a:tcPr/>
                </a:tc>
                <a:extLst>
                  <a:ext uri="{0D108BD9-81ED-4DB2-BD59-A6C34878D82A}">
                    <a16:rowId xmlns:a16="http://schemas.microsoft.com/office/drawing/2014/main" val="10004"/>
                  </a:ext>
                </a:extLst>
              </a:tr>
            </a:tbl>
          </a:graphicData>
        </a:graphic>
      </p:graphicFrame>
      <p:sp>
        <p:nvSpPr>
          <p:cNvPr id="15" name="TextBox 14"/>
          <p:cNvSpPr txBox="1"/>
          <p:nvPr/>
        </p:nvSpPr>
        <p:spPr>
          <a:xfrm>
            <a:off x="1575689" y="4307450"/>
            <a:ext cx="9144000" cy="1477328"/>
          </a:xfrm>
          <a:prstGeom prst="rect">
            <a:avLst/>
          </a:prstGeom>
          <a:noFill/>
        </p:spPr>
        <p:txBody>
          <a:bodyPr wrap="square" rtlCol="0">
            <a:spAutoFit/>
          </a:bodyPr>
          <a:lstStyle/>
          <a:p>
            <a:pPr marL="457200" indent="-457200">
              <a:buFont typeface="Arial" pitchFamily="34" charset="0"/>
              <a:buChar char="•"/>
            </a:pPr>
            <a:r>
              <a:rPr lang="en-US" b="1" i="1" dirty="0"/>
              <a:t>Chooses </a:t>
            </a:r>
            <a:r>
              <a:rPr lang="en-US" dirty="0"/>
              <a:t>b1 = 1, b2  = 0, b3 = 1, b4 = 1                Year &gt;= 2008 or Price &lt; 8  </a:t>
            </a:r>
            <a:r>
              <a:rPr lang="en-US" b="1" i="1" dirty="0"/>
              <a:t> </a:t>
            </a:r>
          </a:p>
          <a:p>
            <a:pPr marL="457200" indent="-457200"/>
            <a:r>
              <a:rPr lang="en-US" b="1" i="1" dirty="0"/>
              <a:t>	                            over</a:t>
            </a:r>
          </a:p>
          <a:p>
            <a:pPr marL="457200" indent="-457200"/>
            <a:r>
              <a:rPr lang="en-US" b="1" i="1" dirty="0"/>
              <a:t>         </a:t>
            </a:r>
            <a:r>
              <a:rPr lang="en-US" dirty="0"/>
              <a:t>b1 = 0, b2  = 1, b3 = 0, b4 = 0            Year &gt; 2006 and (Price &lt; 10 or &gt; 15 or ( (Price &gt; 10 							          and  &lt;= 15 ) and ((Year &gt; 2005 and &lt; 2007) or &gt; 2010))  </a:t>
            </a:r>
          </a:p>
        </p:txBody>
      </p:sp>
      <p:cxnSp>
        <p:nvCxnSpPr>
          <p:cNvPr id="17" name="Straight Arrow Connector 16"/>
          <p:cNvCxnSpPr/>
          <p:nvPr/>
        </p:nvCxnSpPr>
        <p:spPr>
          <a:xfrm>
            <a:off x="5838935" y="4516066"/>
            <a:ext cx="416331" cy="0"/>
          </a:xfrm>
          <a:prstGeom prst="straightConnector1">
            <a:avLst/>
          </a:prstGeom>
          <a:ln w="12700">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4929022" y="5058429"/>
            <a:ext cx="416331" cy="0"/>
          </a:xfrm>
          <a:prstGeom prst="straightConnector1">
            <a:avLst/>
          </a:prstGeom>
          <a:ln w="12700">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1586015" y="2955842"/>
            <a:ext cx="1949573" cy="369332"/>
          </a:xfrm>
          <a:prstGeom prst="rect">
            <a:avLst/>
          </a:prstGeom>
          <a:noFill/>
        </p:spPr>
        <p:txBody>
          <a:bodyPr wrap="none" rtlCol="0">
            <a:spAutoFit/>
          </a:bodyPr>
          <a:lstStyle/>
          <a:p>
            <a:r>
              <a:rPr lang="en-US" b="1" i="1" dirty="0"/>
              <a:t>Use of Predictions</a:t>
            </a:r>
            <a:endParaRPr lang="en-US" dirty="0"/>
          </a:p>
        </p:txBody>
      </p:sp>
      <p:sp>
        <p:nvSpPr>
          <p:cNvPr id="20" name="Rectangle 19"/>
          <p:cNvSpPr/>
          <p:nvPr/>
        </p:nvSpPr>
        <p:spPr>
          <a:xfrm>
            <a:off x="7743120" y="2839731"/>
            <a:ext cx="1532097" cy="954107"/>
          </a:xfrm>
          <a:prstGeom prst="rect">
            <a:avLst/>
          </a:prstGeom>
          <a:solidFill>
            <a:schemeClr val="bg1"/>
          </a:solidFill>
        </p:spPr>
        <p:txBody>
          <a:bodyPr wrap="square">
            <a:spAutoFit/>
          </a:bodyPr>
          <a:lstStyle/>
          <a:p>
            <a:r>
              <a:rPr lang="en-US" sz="1400" dirty="0"/>
              <a:t> b</a:t>
            </a:r>
            <a:r>
              <a:rPr lang="en-US" sz="1400" baseline="-25000" dirty="0"/>
              <a:t>1</a:t>
            </a:r>
            <a:r>
              <a:rPr lang="en-US" sz="1400" dirty="0"/>
              <a:t> ? 13 (+19) : 0 </a:t>
            </a:r>
          </a:p>
          <a:p>
            <a:r>
              <a:rPr lang="en-US" sz="1400" dirty="0"/>
              <a:t>+ 15 </a:t>
            </a:r>
          </a:p>
          <a:p>
            <a:r>
              <a:rPr lang="en-US" sz="1400" dirty="0"/>
              <a:t>+ 10</a:t>
            </a:r>
          </a:p>
          <a:p>
            <a:r>
              <a:rPr lang="en-US" sz="1400" dirty="0"/>
              <a:t>= 32</a:t>
            </a:r>
          </a:p>
        </p:txBody>
      </p:sp>
      <p:sp>
        <p:nvSpPr>
          <p:cNvPr id="21" name="Rectangle 20"/>
          <p:cNvSpPr/>
          <p:nvPr/>
        </p:nvSpPr>
        <p:spPr>
          <a:xfrm>
            <a:off x="9159104" y="2864437"/>
            <a:ext cx="1531422" cy="1384995"/>
          </a:xfrm>
          <a:prstGeom prst="rect">
            <a:avLst/>
          </a:prstGeom>
          <a:solidFill>
            <a:schemeClr val="bg1"/>
          </a:solidFill>
        </p:spPr>
        <p:txBody>
          <a:bodyPr wrap="square">
            <a:spAutoFit/>
          </a:bodyPr>
          <a:lstStyle/>
          <a:p>
            <a:r>
              <a:rPr lang="en-US" sz="1400" dirty="0"/>
              <a:t>  b</a:t>
            </a:r>
            <a:r>
              <a:rPr lang="en-US" sz="1400" baseline="-25000" dirty="0"/>
              <a:t>1</a:t>
            </a:r>
            <a:r>
              <a:rPr lang="en-US" sz="1400" dirty="0"/>
              <a:t> ? 7 : 0</a:t>
            </a:r>
          </a:p>
          <a:p>
            <a:r>
              <a:rPr lang="en-US" sz="1400" dirty="0"/>
              <a:t>+ b</a:t>
            </a:r>
            <a:r>
              <a:rPr lang="en-US" sz="1400" baseline="-25000" dirty="0"/>
              <a:t>2</a:t>
            </a:r>
            <a:r>
              <a:rPr lang="en-US" sz="1400" dirty="0"/>
              <a:t> ? 13(+19) : 0</a:t>
            </a:r>
          </a:p>
          <a:p>
            <a:r>
              <a:rPr lang="en-US" sz="1400" dirty="0"/>
              <a:t>+ 15 </a:t>
            </a:r>
          </a:p>
          <a:p>
            <a:r>
              <a:rPr lang="en-US" sz="1400" dirty="0"/>
              <a:t>+ 10</a:t>
            </a:r>
          </a:p>
          <a:p>
            <a:r>
              <a:rPr lang="en-US" sz="1400" dirty="0"/>
              <a:t>= 32</a:t>
            </a:r>
          </a:p>
        </p:txBody>
      </p:sp>
    </p:spTree>
    <p:custDataLst>
      <p:tags r:id="rId1"/>
    </p:custDataLst>
    <p:extLst>
      <p:ext uri="{BB962C8B-B14F-4D97-AF65-F5344CB8AC3E}">
        <p14:creationId xmlns:p14="http://schemas.microsoft.com/office/powerpoint/2010/main" val="4193713471"/>
      </p:ext>
    </p:extLst>
  </p:cSld>
  <p:clrMapOvr>
    <a:masterClrMapping/>
  </p:clrMapOvr>
  <mc:AlternateContent xmlns:mc="http://schemas.openxmlformats.org/markup-compatibility/2006" xmlns:p14="http://schemas.microsoft.com/office/powerpoint/2010/main">
    <mc:Choice Requires="p14">
      <p:transition spd="slow" p14:dur="2000" advTm="88295"/>
    </mc:Choice>
    <mc:Fallback xmlns="">
      <p:transition spd="slow" advTm="8829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5" grpId="0"/>
      <p:bldP spid="19" grpId="0"/>
      <p:bldP spid="20" grpId="0" animBg="1"/>
      <p:bldP spid="21"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Tool Chain</a:t>
            </a:r>
          </a:p>
        </p:txBody>
      </p:sp>
      <p:sp>
        <p:nvSpPr>
          <p:cNvPr id="5" name="Slide Number Placeholder 4"/>
          <p:cNvSpPr>
            <a:spLocks noGrp="1"/>
          </p:cNvSpPr>
          <p:nvPr>
            <p:ph type="sldNum" sz="quarter" idx="12"/>
          </p:nvPr>
        </p:nvSpPr>
        <p:spPr/>
        <p:txBody>
          <a:bodyPr/>
          <a:lstStyle/>
          <a:p>
            <a:fld id="{FB514ECD-3CC7-0C4D-BF73-05ECAD6DEBA0}" type="slidenum">
              <a:rPr lang="en-US" smtClean="0"/>
              <a:pPr/>
              <a:t>67</a:t>
            </a:fld>
            <a:endParaRPr lang="en-US"/>
          </a:p>
        </p:txBody>
      </p:sp>
      <p:sp>
        <p:nvSpPr>
          <p:cNvPr id="7" name="TextBox 6"/>
          <p:cNvSpPr txBox="1"/>
          <p:nvPr/>
        </p:nvSpPr>
        <p:spPr>
          <a:xfrm>
            <a:off x="2121486" y="2315563"/>
            <a:ext cx="1127681" cy="1200329"/>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a:t>Correctly</a:t>
            </a:r>
          </a:p>
          <a:p>
            <a:r>
              <a:rPr lang="en-US" dirty="0"/>
              <a:t>labeled</a:t>
            </a:r>
          </a:p>
          <a:p>
            <a:r>
              <a:rPr lang="en-US" dirty="0"/>
              <a:t>“Passing”</a:t>
            </a:r>
          </a:p>
          <a:p>
            <a:r>
              <a:rPr lang="en-US" dirty="0"/>
              <a:t>rows</a:t>
            </a:r>
          </a:p>
        </p:txBody>
      </p:sp>
      <p:sp>
        <p:nvSpPr>
          <p:cNvPr id="8" name="TextBox 7"/>
          <p:cNvSpPr txBox="1"/>
          <p:nvPr/>
        </p:nvSpPr>
        <p:spPr>
          <a:xfrm>
            <a:off x="6237720" y="2595613"/>
            <a:ext cx="1646093" cy="646331"/>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pPr algn="ctr"/>
            <a:r>
              <a:rPr lang="en-US" dirty="0"/>
              <a:t>Predictions for </a:t>
            </a:r>
          </a:p>
          <a:p>
            <a:pPr algn="ctr"/>
            <a:r>
              <a:rPr lang="en-US" dirty="0"/>
              <a:t>“Failing” rows</a:t>
            </a:r>
          </a:p>
        </p:txBody>
      </p:sp>
      <p:sp>
        <p:nvSpPr>
          <p:cNvPr id="9" name="Rectangle 8"/>
          <p:cNvSpPr/>
          <p:nvPr/>
        </p:nvSpPr>
        <p:spPr>
          <a:xfrm>
            <a:off x="3785185" y="2420180"/>
            <a:ext cx="1409701" cy="9875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Transductive learning </a:t>
            </a:r>
          </a:p>
        </p:txBody>
      </p:sp>
      <p:sp>
        <p:nvSpPr>
          <p:cNvPr id="10" name="Rectangle 9"/>
          <p:cNvSpPr/>
          <p:nvPr/>
        </p:nvSpPr>
        <p:spPr>
          <a:xfrm>
            <a:off x="5588001" y="3835493"/>
            <a:ext cx="2966553" cy="9756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Constraint-solving </a:t>
            </a:r>
          </a:p>
          <a:p>
            <a:pPr algn="ctr"/>
            <a:r>
              <a:rPr lang="en-US" dirty="0"/>
              <a:t>(for  low confidence labels)</a:t>
            </a:r>
          </a:p>
        </p:txBody>
      </p:sp>
      <p:sp>
        <p:nvSpPr>
          <p:cNvPr id="11" name="TextBox 10"/>
          <p:cNvSpPr txBox="1"/>
          <p:nvPr/>
        </p:nvSpPr>
        <p:spPr>
          <a:xfrm>
            <a:off x="5700382" y="5266809"/>
            <a:ext cx="1080232" cy="923330"/>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pPr algn="ctr"/>
            <a:r>
              <a:rPr lang="en-US" dirty="0"/>
              <a:t>Correct</a:t>
            </a:r>
          </a:p>
          <a:p>
            <a:pPr algn="ctr"/>
            <a:r>
              <a:rPr lang="en-US" dirty="0"/>
              <a:t>labels for</a:t>
            </a:r>
          </a:p>
          <a:p>
            <a:pPr algn="ctr"/>
            <a:r>
              <a:rPr lang="en-US" dirty="0"/>
              <a:t>all rows</a:t>
            </a:r>
          </a:p>
        </p:txBody>
      </p:sp>
      <p:cxnSp>
        <p:nvCxnSpPr>
          <p:cNvPr id="13" name="Straight Arrow Connector 12"/>
          <p:cNvCxnSpPr>
            <a:stCxn id="7" idx="3"/>
            <a:endCxn id="9" idx="1"/>
          </p:cNvCxnSpPr>
          <p:nvPr/>
        </p:nvCxnSpPr>
        <p:spPr>
          <a:xfrm flipV="1">
            <a:off x="3249166" y="2913937"/>
            <a:ext cx="536018" cy="179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a:stCxn id="9" idx="3"/>
            <a:endCxn id="8" idx="1"/>
          </p:cNvCxnSpPr>
          <p:nvPr/>
        </p:nvCxnSpPr>
        <p:spPr>
          <a:xfrm>
            <a:off x="5194885" y="2913938"/>
            <a:ext cx="1042834" cy="484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8" idx="2"/>
            <a:endCxn id="10" idx="0"/>
          </p:cNvCxnSpPr>
          <p:nvPr/>
        </p:nvCxnSpPr>
        <p:spPr>
          <a:xfrm>
            <a:off x="7060767" y="3241944"/>
            <a:ext cx="10511" cy="59354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a:stCxn id="10" idx="2"/>
            <a:endCxn id="11" idx="0"/>
          </p:cNvCxnSpPr>
          <p:nvPr/>
        </p:nvCxnSpPr>
        <p:spPr>
          <a:xfrm flipH="1">
            <a:off x="6240499" y="4811155"/>
            <a:ext cx="830779" cy="45565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1" name="Rectangle 20"/>
          <p:cNvSpPr/>
          <p:nvPr/>
        </p:nvSpPr>
        <p:spPr>
          <a:xfrm>
            <a:off x="7353885" y="5403259"/>
            <a:ext cx="1092200" cy="774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Decision</a:t>
            </a:r>
          </a:p>
          <a:p>
            <a:pPr algn="ctr"/>
            <a:r>
              <a:rPr lang="en-US" dirty="0"/>
              <a:t>Tree</a:t>
            </a:r>
          </a:p>
        </p:txBody>
      </p:sp>
      <p:cxnSp>
        <p:nvCxnSpPr>
          <p:cNvPr id="22" name="Straight Arrow Connector 21"/>
          <p:cNvCxnSpPr>
            <a:endCxn id="21" idx="1"/>
          </p:cNvCxnSpPr>
          <p:nvPr/>
        </p:nvCxnSpPr>
        <p:spPr>
          <a:xfrm>
            <a:off x="6761325" y="5790609"/>
            <a:ext cx="59256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a:off x="8446086" y="5817503"/>
            <a:ext cx="59256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8995141" y="5480954"/>
            <a:ext cx="1241045" cy="646331"/>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pPr algn="ctr"/>
            <a:r>
              <a:rPr lang="en-US" dirty="0"/>
              <a:t>WHERE</a:t>
            </a:r>
          </a:p>
          <a:p>
            <a:pPr algn="ctr"/>
            <a:r>
              <a:rPr lang="en-US" dirty="0"/>
              <a:t>suggestion</a:t>
            </a:r>
          </a:p>
        </p:txBody>
      </p:sp>
      <p:cxnSp>
        <p:nvCxnSpPr>
          <p:cNvPr id="30" name="Straight Connector 29"/>
          <p:cNvCxnSpPr/>
          <p:nvPr/>
        </p:nvCxnSpPr>
        <p:spPr>
          <a:xfrm>
            <a:off x="5614894" y="4572000"/>
            <a:ext cx="0" cy="228600"/>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flipH="1">
            <a:off x="5181600" y="4800600"/>
            <a:ext cx="433294"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flipV="1">
            <a:off x="5181601" y="3530454"/>
            <a:ext cx="13285" cy="1270146"/>
          </a:xfrm>
          <a:prstGeom prst="line">
            <a:avLst/>
          </a:prstGeom>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flipH="1">
            <a:off x="5194885" y="3530454"/>
            <a:ext cx="4064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p:nvPr/>
        </p:nvCxnSpPr>
        <p:spPr>
          <a:xfrm>
            <a:off x="5601285" y="3517754"/>
            <a:ext cx="0" cy="25091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9" name="Rectangle 28"/>
          <p:cNvSpPr/>
          <p:nvPr/>
        </p:nvSpPr>
        <p:spPr>
          <a:xfrm>
            <a:off x="4119283" y="2007807"/>
            <a:ext cx="672353" cy="60063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rgbClr val="C00000"/>
                </a:solidFill>
              </a:rPr>
              <a:t>SVMLight</a:t>
            </a:r>
            <a:endParaRPr lang="en-US" b="1" dirty="0">
              <a:solidFill>
                <a:srgbClr val="C00000"/>
              </a:solidFill>
            </a:endParaRPr>
          </a:p>
        </p:txBody>
      </p:sp>
      <p:sp>
        <p:nvSpPr>
          <p:cNvPr id="38" name="Rectangle 37"/>
          <p:cNvSpPr/>
          <p:nvPr/>
        </p:nvSpPr>
        <p:spPr>
          <a:xfrm>
            <a:off x="8399912" y="4046513"/>
            <a:ext cx="1918467" cy="60063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C00000"/>
                </a:solidFill>
              </a:rPr>
              <a:t>Alloy-</a:t>
            </a:r>
            <a:r>
              <a:rPr lang="en-US" b="1" dirty="0" err="1">
                <a:solidFill>
                  <a:srgbClr val="C00000"/>
                </a:solidFill>
              </a:rPr>
              <a:t>Kodkod</a:t>
            </a:r>
            <a:r>
              <a:rPr lang="en-US" b="1" dirty="0">
                <a:solidFill>
                  <a:srgbClr val="C00000"/>
                </a:solidFill>
              </a:rPr>
              <a:t>-</a:t>
            </a:r>
            <a:r>
              <a:rPr lang="en-US" b="1" dirty="0" err="1">
                <a:solidFill>
                  <a:srgbClr val="C00000"/>
                </a:solidFill>
              </a:rPr>
              <a:t>MiniSAT</a:t>
            </a:r>
            <a:endParaRPr lang="en-US" b="1" dirty="0">
              <a:solidFill>
                <a:srgbClr val="C00000"/>
              </a:solidFill>
            </a:endParaRPr>
          </a:p>
        </p:txBody>
      </p:sp>
      <p:sp>
        <p:nvSpPr>
          <p:cNvPr id="50" name="Rectangle 49"/>
          <p:cNvSpPr/>
          <p:nvPr/>
        </p:nvSpPr>
        <p:spPr>
          <a:xfrm>
            <a:off x="6857989" y="6130313"/>
            <a:ext cx="2001172" cy="60063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C00000"/>
                </a:solidFill>
              </a:rPr>
              <a:t>ID3 </a:t>
            </a:r>
          </a:p>
          <a:p>
            <a:pPr algn="ctr"/>
            <a:r>
              <a:rPr lang="en-US" b="1" dirty="0">
                <a:solidFill>
                  <a:srgbClr val="C00000"/>
                </a:solidFill>
              </a:rPr>
              <a:t>(homegrown impl)</a:t>
            </a:r>
          </a:p>
        </p:txBody>
      </p:sp>
      <p:sp>
        <p:nvSpPr>
          <p:cNvPr id="25" name="Rectangle 24"/>
          <p:cNvSpPr/>
          <p:nvPr/>
        </p:nvSpPr>
        <p:spPr>
          <a:xfrm>
            <a:off x="2536866" y="1445884"/>
            <a:ext cx="7709095" cy="400110"/>
          </a:xfrm>
          <a:prstGeom prst="rect">
            <a:avLst/>
          </a:prstGeom>
        </p:spPr>
        <p:txBody>
          <a:bodyPr wrap="square">
            <a:spAutoFit/>
          </a:bodyPr>
          <a:lstStyle/>
          <a:p>
            <a:pPr algn="ctr"/>
            <a:r>
              <a:rPr lang="en-US" sz="2000" i="1" dirty="0">
                <a:solidFill>
                  <a:schemeClr val="accent1"/>
                </a:solidFill>
              </a:rPr>
              <a:t>Data-spectra</a:t>
            </a:r>
            <a:r>
              <a:rPr lang="en-US" sz="2000" i="1" dirty="0"/>
              <a:t> of a failure holds information that can guide the repair</a:t>
            </a:r>
          </a:p>
        </p:txBody>
      </p:sp>
    </p:spTree>
    <p:extLst>
      <p:ext uri="{BB962C8B-B14F-4D97-AF65-F5344CB8AC3E}">
        <p14:creationId xmlns:p14="http://schemas.microsoft.com/office/powerpoint/2010/main" val="416910790"/>
      </p:ext>
    </p:extLst>
  </p:cSld>
  <p:clrMapOvr>
    <a:masterClrMapping/>
  </p:clrMapOvr>
  <mc:AlternateContent xmlns:mc="http://schemas.openxmlformats.org/markup-compatibility/2006" xmlns:p14="http://schemas.microsoft.com/office/powerpoint/2010/main">
    <mc:Choice Requires="p14">
      <p:transition spd="slow" p14:dur="2000" advTm="63015"/>
    </mc:Choice>
    <mc:Fallback xmlns="">
      <p:transition spd="slow" advTm="63015"/>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dirty="0"/>
              <a:t>Conclusions</a:t>
            </a:r>
          </a:p>
        </p:txBody>
      </p:sp>
      <p:sp>
        <p:nvSpPr>
          <p:cNvPr id="35843" name="Content Placeholder 2"/>
          <p:cNvSpPr>
            <a:spLocks noGrp="1"/>
          </p:cNvSpPr>
          <p:nvPr>
            <p:ph idx="1"/>
          </p:nvPr>
        </p:nvSpPr>
        <p:spPr/>
        <p:txBody>
          <a:bodyPr>
            <a:normAutofit/>
          </a:bodyPr>
          <a:lstStyle/>
          <a:p>
            <a:pPr eaLnBrk="1" hangingPunct="1">
              <a:defRPr/>
            </a:pPr>
            <a:r>
              <a:rPr lang="en-US" dirty="0"/>
              <a:t>Summary</a:t>
            </a:r>
          </a:p>
          <a:p>
            <a:pPr lvl="1" eaLnBrk="1" hangingPunct="1">
              <a:defRPr/>
            </a:pPr>
            <a:r>
              <a:rPr lang="en-US" dirty="0"/>
              <a:t>Get execution trace efficiently</a:t>
            </a:r>
          </a:p>
          <a:p>
            <a:pPr lvl="1" eaLnBrk="1" hangingPunct="1">
              <a:defRPr/>
            </a:pPr>
            <a:r>
              <a:rPr lang="en-US" dirty="0"/>
              <a:t>Find faults</a:t>
            </a:r>
          </a:p>
          <a:p>
            <a:pPr lvl="1" eaLnBrk="1" hangingPunct="1">
              <a:defRPr/>
            </a:pPr>
            <a:r>
              <a:rPr lang="en-US" dirty="0"/>
              <a:t>Repair them automatically</a:t>
            </a:r>
          </a:p>
          <a:p>
            <a:pPr eaLnBrk="1" hangingPunct="1">
              <a:defRPr/>
            </a:pPr>
            <a:endParaRPr lang="en-US" dirty="0"/>
          </a:p>
          <a:p>
            <a:pPr eaLnBrk="1" hangingPunct="1">
              <a:defRPr/>
            </a:pPr>
            <a:r>
              <a:rPr lang="en-US" dirty="0"/>
              <a:t>Wisdom from Industry Research:</a:t>
            </a:r>
          </a:p>
          <a:p>
            <a:pPr lvl="1" eaLnBrk="1" hangingPunct="1">
              <a:defRPr/>
            </a:pPr>
            <a:r>
              <a:rPr lang="en-US" dirty="0"/>
              <a:t>Practical constraints often present the scope for solving interesting problems which otherwise is not well-motivated</a:t>
            </a:r>
          </a:p>
          <a:p>
            <a:pPr lvl="1" eaLnBrk="1" hangingPunct="1">
              <a:defRPr/>
            </a:pPr>
            <a:r>
              <a:rPr lang="en-US" dirty="0"/>
              <a:t>In industry we often have to wear two hats – a researcher’s hat and a practitioner’s hat</a:t>
            </a:r>
          </a:p>
          <a:p>
            <a:pPr lvl="1" eaLnBrk="1" hangingPunct="1">
              <a:defRPr/>
            </a:pPr>
            <a:endParaRPr lang="en-US" dirty="0"/>
          </a:p>
          <a:p>
            <a:pPr lvl="1" eaLnBrk="1" hangingPunct="1">
              <a:defRPr/>
            </a:pPr>
            <a:endParaRPr lang="en-US" dirty="0"/>
          </a:p>
        </p:txBody>
      </p:sp>
      <p:sp>
        <p:nvSpPr>
          <p:cNvPr id="34821" name="TextBox 1"/>
          <p:cNvSpPr txBox="1">
            <a:spLocks noChangeArrowheads="1"/>
          </p:cNvSpPr>
          <p:nvPr/>
        </p:nvSpPr>
        <p:spPr bwMode="auto">
          <a:xfrm>
            <a:off x="5257800" y="5486400"/>
            <a:ext cx="154433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1800" dirty="0"/>
              <a:t>~Thank You~</a:t>
            </a:r>
          </a:p>
        </p:txBody>
      </p:sp>
      <p:sp>
        <p:nvSpPr>
          <p:cNvPr id="34824" name="Slide Number Placeholder 3"/>
          <p:cNvSpPr>
            <a:spLocks noGrp="1"/>
          </p:cNvSpPr>
          <p:nvPr>
            <p:ph type="sldNum" sz="quarter" idx="12"/>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C6E0C28-7ADB-4CB2-87C1-DE30F195308E}" type="slidenum">
              <a:rPr lang="en-US" smtClean="0"/>
              <a:pPr/>
              <a:t>68</a:t>
            </a:fld>
            <a:endParaRPr lang="en-US"/>
          </a:p>
        </p:txBody>
      </p:sp>
    </p:spTree>
    <p:extLst>
      <p:ext uri="{BB962C8B-B14F-4D97-AF65-F5344CB8AC3E}">
        <p14:creationId xmlns:p14="http://schemas.microsoft.com/office/powerpoint/2010/main" val="607243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A957DD2B-AADD-43ED-8111-6C0F7B771BF4}"/>
              </a:ext>
            </a:extLst>
          </p:cNvPr>
          <p:cNvSpPr>
            <a:spLocks noGrp="1"/>
          </p:cNvSpPr>
          <p:nvPr>
            <p:ph type="sldNum" sz="quarter" idx="12"/>
          </p:nvPr>
        </p:nvSpPr>
        <p:spPr/>
        <p:txBody>
          <a:bodyPr/>
          <a:lstStyle/>
          <a:p>
            <a:fld id="{F712C33B-757B-4501-8A8D-0879C21D81F8}" type="slidenum">
              <a:rPr lang="en-US" altLang="en-US"/>
              <a:pPr/>
              <a:t>7</a:t>
            </a:fld>
            <a:endParaRPr lang="en-US" altLang="en-US"/>
          </a:p>
        </p:txBody>
      </p:sp>
      <p:sp>
        <p:nvSpPr>
          <p:cNvPr id="40962" name="Rectangle 2">
            <a:extLst>
              <a:ext uri="{FF2B5EF4-FFF2-40B4-BE49-F238E27FC236}">
                <a16:creationId xmlns:a16="http://schemas.microsoft.com/office/drawing/2014/main" id="{081A5A1E-E1CA-4FFD-B046-2520A647C4AB}"/>
              </a:ext>
            </a:extLst>
          </p:cNvPr>
          <p:cNvSpPr>
            <a:spLocks noGrp="1" noChangeArrowheads="1"/>
          </p:cNvSpPr>
          <p:nvPr>
            <p:ph type="title"/>
          </p:nvPr>
        </p:nvSpPr>
        <p:spPr/>
        <p:txBody>
          <a:bodyPr/>
          <a:lstStyle/>
          <a:p>
            <a:r>
              <a:rPr lang="en-US" altLang="en-US"/>
              <a:t>A Trivial Technique for Program Tracing</a:t>
            </a:r>
          </a:p>
        </p:txBody>
      </p:sp>
      <p:sp>
        <p:nvSpPr>
          <p:cNvPr id="40964" name="Rectangle 4">
            <a:extLst>
              <a:ext uri="{FF2B5EF4-FFF2-40B4-BE49-F238E27FC236}">
                <a16:creationId xmlns:a16="http://schemas.microsoft.com/office/drawing/2014/main" id="{357452FA-BA56-4052-A10B-6A63D6ECF2B8}"/>
              </a:ext>
            </a:extLst>
          </p:cNvPr>
          <p:cNvSpPr>
            <a:spLocks noChangeArrowheads="1"/>
          </p:cNvSpPr>
          <p:nvPr/>
        </p:nvSpPr>
        <p:spPr bwMode="auto">
          <a:xfrm>
            <a:off x="1905000" y="1463676"/>
            <a:ext cx="457200" cy="2289175"/>
          </a:xfrm>
          <a:prstGeom prst="rect">
            <a:avLst/>
          </a:prstGeom>
          <a:solidFill>
            <a:srgbClr val="F9F9F9"/>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altLang="en-US" b="1">
                <a:solidFill>
                  <a:srgbClr val="BC5332"/>
                </a:solidFill>
              </a:rPr>
              <a:t>1</a:t>
            </a:r>
          </a:p>
          <a:p>
            <a:r>
              <a:rPr lang="en-US" altLang="en-US" b="1">
                <a:solidFill>
                  <a:srgbClr val="BC5332"/>
                </a:solidFill>
              </a:rPr>
              <a:t>2</a:t>
            </a:r>
          </a:p>
          <a:p>
            <a:r>
              <a:rPr lang="en-US" altLang="en-US" b="1">
                <a:solidFill>
                  <a:srgbClr val="BC5332"/>
                </a:solidFill>
              </a:rPr>
              <a:t>3</a:t>
            </a:r>
          </a:p>
          <a:p>
            <a:r>
              <a:rPr lang="en-US" altLang="en-US" b="1">
                <a:solidFill>
                  <a:srgbClr val="BC5332"/>
                </a:solidFill>
              </a:rPr>
              <a:t>4</a:t>
            </a:r>
          </a:p>
          <a:p>
            <a:r>
              <a:rPr lang="en-US" altLang="en-US" b="1">
                <a:solidFill>
                  <a:srgbClr val="BC5332"/>
                </a:solidFill>
              </a:rPr>
              <a:t>5</a:t>
            </a:r>
          </a:p>
          <a:p>
            <a:r>
              <a:rPr lang="en-US" altLang="en-US" b="1">
                <a:solidFill>
                  <a:srgbClr val="BC5332"/>
                </a:solidFill>
              </a:rPr>
              <a:t>6</a:t>
            </a:r>
          </a:p>
          <a:p>
            <a:r>
              <a:rPr lang="en-US" altLang="en-US" b="1">
                <a:solidFill>
                  <a:srgbClr val="BC5332"/>
                </a:solidFill>
              </a:rPr>
              <a:t>7</a:t>
            </a:r>
          </a:p>
          <a:p>
            <a:r>
              <a:rPr lang="en-US" altLang="en-US" b="1">
                <a:solidFill>
                  <a:srgbClr val="BC5332"/>
                </a:solidFill>
              </a:rPr>
              <a:t>8</a:t>
            </a:r>
            <a:endParaRPr lang="en-US" altLang="en-US">
              <a:solidFill>
                <a:srgbClr val="BC5332"/>
              </a:solidFill>
            </a:endParaRPr>
          </a:p>
        </p:txBody>
      </p:sp>
      <p:sp>
        <p:nvSpPr>
          <p:cNvPr id="40965" name="Rectangle 5">
            <a:extLst>
              <a:ext uri="{FF2B5EF4-FFF2-40B4-BE49-F238E27FC236}">
                <a16:creationId xmlns:a16="http://schemas.microsoft.com/office/drawing/2014/main" id="{FB481B27-21A1-461A-AE70-52B428FC9C33}"/>
              </a:ext>
            </a:extLst>
          </p:cNvPr>
          <p:cNvSpPr>
            <a:spLocks noChangeArrowheads="1"/>
          </p:cNvSpPr>
          <p:nvPr/>
        </p:nvSpPr>
        <p:spPr bwMode="auto">
          <a:xfrm>
            <a:off x="2438400" y="1463676"/>
            <a:ext cx="2362200" cy="2289175"/>
          </a:xfrm>
          <a:prstGeom prst="rect">
            <a:avLst/>
          </a:prstGeom>
          <a:solidFill>
            <a:srgbClr val="F9F9F9"/>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altLang="en-US" b="1"/>
              <a:t>   read a, b</a:t>
            </a:r>
            <a:r>
              <a:rPr lang="en-US" altLang="en-US"/>
              <a:t> </a:t>
            </a:r>
          </a:p>
          <a:p>
            <a:r>
              <a:rPr lang="en-US" altLang="en-US" b="1"/>
              <a:t>   while</a:t>
            </a:r>
            <a:r>
              <a:rPr lang="en-US" altLang="en-US"/>
              <a:t> a ≠ b </a:t>
            </a:r>
          </a:p>
          <a:p>
            <a:r>
              <a:rPr lang="en-US" altLang="en-US"/>
              <a:t>          </a:t>
            </a:r>
            <a:r>
              <a:rPr lang="en-US" altLang="en-US" b="1"/>
              <a:t>if</a:t>
            </a:r>
            <a:r>
              <a:rPr lang="en-US" altLang="en-US"/>
              <a:t> a &gt; b </a:t>
            </a:r>
          </a:p>
          <a:p>
            <a:r>
              <a:rPr lang="en-US" altLang="en-US"/>
              <a:t>                a := a − b </a:t>
            </a:r>
          </a:p>
          <a:p>
            <a:r>
              <a:rPr lang="en-US" altLang="en-US"/>
              <a:t>          </a:t>
            </a:r>
            <a:r>
              <a:rPr lang="en-US" altLang="en-US" b="1"/>
              <a:t>else</a:t>
            </a:r>
            <a:r>
              <a:rPr lang="en-US" altLang="en-US"/>
              <a:t> </a:t>
            </a:r>
          </a:p>
          <a:p>
            <a:r>
              <a:rPr lang="en-US" altLang="en-US"/>
              <a:t>                b := b − a </a:t>
            </a:r>
          </a:p>
          <a:p>
            <a:r>
              <a:rPr lang="en-US" altLang="en-US"/>
              <a:t>          </a:t>
            </a:r>
            <a:r>
              <a:rPr lang="en-US" altLang="en-US" b="1"/>
              <a:t>endif</a:t>
            </a:r>
          </a:p>
          <a:p>
            <a:r>
              <a:rPr lang="en-US" altLang="en-US" b="1"/>
              <a:t>   write </a:t>
            </a:r>
            <a:r>
              <a:rPr lang="en-US" altLang="en-US"/>
              <a:t>a </a:t>
            </a:r>
          </a:p>
        </p:txBody>
      </p:sp>
      <p:sp>
        <p:nvSpPr>
          <p:cNvPr id="40969" name="Rectangle 9">
            <a:extLst>
              <a:ext uri="{FF2B5EF4-FFF2-40B4-BE49-F238E27FC236}">
                <a16:creationId xmlns:a16="http://schemas.microsoft.com/office/drawing/2014/main" id="{F8493356-6528-405E-879E-916B954B0843}"/>
              </a:ext>
            </a:extLst>
          </p:cNvPr>
          <p:cNvSpPr>
            <a:spLocks noChangeArrowheads="1"/>
          </p:cNvSpPr>
          <p:nvPr/>
        </p:nvSpPr>
        <p:spPr bwMode="auto">
          <a:xfrm>
            <a:off x="5715000" y="1279149"/>
            <a:ext cx="2362200" cy="4247317"/>
          </a:xfrm>
          <a:prstGeom prst="rect">
            <a:avLst/>
          </a:prstGeom>
          <a:solidFill>
            <a:srgbClr val="F9F9F9"/>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altLang="en-US" dirty="0"/>
              <a:t>log 1</a:t>
            </a:r>
            <a:endParaRPr lang="en-US" altLang="en-US" b="1" dirty="0"/>
          </a:p>
          <a:p>
            <a:r>
              <a:rPr lang="en-US" altLang="en-US" b="1" dirty="0"/>
              <a:t>read a, b</a:t>
            </a:r>
            <a:r>
              <a:rPr lang="en-US" altLang="en-US" dirty="0"/>
              <a:t> </a:t>
            </a:r>
          </a:p>
          <a:p>
            <a:r>
              <a:rPr lang="en-US" altLang="en-US" dirty="0"/>
              <a:t>log 2</a:t>
            </a:r>
          </a:p>
          <a:p>
            <a:r>
              <a:rPr lang="en-US" altLang="en-US" b="1" dirty="0"/>
              <a:t>while</a:t>
            </a:r>
            <a:r>
              <a:rPr lang="en-US" altLang="en-US" dirty="0"/>
              <a:t> a ≠ b </a:t>
            </a:r>
          </a:p>
          <a:p>
            <a:r>
              <a:rPr lang="en-US" altLang="en-US" dirty="0"/>
              <a:t>         log 3</a:t>
            </a:r>
          </a:p>
          <a:p>
            <a:r>
              <a:rPr lang="en-US" altLang="en-US" b="1" dirty="0"/>
              <a:t>          if</a:t>
            </a:r>
            <a:r>
              <a:rPr lang="en-US" altLang="en-US" dirty="0"/>
              <a:t> a &gt; b </a:t>
            </a:r>
          </a:p>
          <a:p>
            <a:r>
              <a:rPr lang="en-US" altLang="en-US" dirty="0"/>
              <a:t>                log 4</a:t>
            </a:r>
          </a:p>
          <a:p>
            <a:r>
              <a:rPr lang="en-US" altLang="en-US" dirty="0"/>
              <a:t>                a := a − b </a:t>
            </a:r>
          </a:p>
          <a:p>
            <a:r>
              <a:rPr lang="en-US" altLang="en-US" dirty="0"/>
              <a:t>          </a:t>
            </a:r>
            <a:r>
              <a:rPr lang="en-US" altLang="en-US" b="1" dirty="0"/>
              <a:t>else</a:t>
            </a:r>
            <a:r>
              <a:rPr lang="en-US" altLang="en-US" dirty="0"/>
              <a:t> </a:t>
            </a:r>
          </a:p>
          <a:p>
            <a:r>
              <a:rPr lang="en-US" altLang="en-US" dirty="0"/>
              <a:t>                log 5,6</a:t>
            </a:r>
          </a:p>
          <a:p>
            <a:r>
              <a:rPr lang="en-US" altLang="en-US" dirty="0"/>
              <a:t>		b := b − a </a:t>
            </a:r>
          </a:p>
          <a:p>
            <a:r>
              <a:rPr lang="en-US" altLang="en-US" dirty="0"/>
              <a:t>          endif</a:t>
            </a:r>
          </a:p>
          <a:p>
            <a:r>
              <a:rPr lang="en-US" altLang="en-US" dirty="0"/>
              <a:t>          log 7,2</a:t>
            </a:r>
          </a:p>
          <a:p>
            <a:r>
              <a:rPr lang="en-US" altLang="en-US" dirty="0"/>
              <a:t>Log 8</a:t>
            </a:r>
          </a:p>
          <a:p>
            <a:r>
              <a:rPr lang="en-US" altLang="en-US" b="1" dirty="0"/>
              <a:t>write </a:t>
            </a:r>
            <a:r>
              <a:rPr lang="en-US" altLang="en-US" dirty="0"/>
              <a:t>a </a:t>
            </a:r>
          </a:p>
        </p:txBody>
      </p:sp>
    </p:spTree>
    <p:extLst>
      <p:ext uri="{BB962C8B-B14F-4D97-AF65-F5344CB8AC3E}">
        <p14:creationId xmlns:p14="http://schemas.microsoft.com/office/powerpoint/2010/main" val="19963124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Slide Number Placeholder 5"/>
          <p:cNvSpPr>
            <a:spLocks noGrp="1"/>
          </p:cNvSpPr>
          <p:nvPr>
            <p:ph type="sldNum" sz="quarter" idx="12"/>
          </p:nvPr>
        </p:nvSpPr>
        <p:spPr>
          <a:noFill/>
        </p:spPr>
        <p:txBody>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fld id="{19D1CF0D-A0A1-450B-AB24-BB787F63667D}" type="slidenum">
              <a:rPr lang="en-US" sz="1400"/>
              <a:pPr>
                <a:spcBef>
                  <a:spcPct val="0"/>
                </a:spcBef>
                <a:buFontTx/>
                <a:buNone/>
              </a:pPr>
              <a:t>8</a:t>
            </a:fld>
            <a:endParaRPr lang="en-US" sz="1400"/>
          </a:p>
        </p:txBody>
      </p:sp>
      <p:sp>
        <p:nvSpPr>
          <p:cNvPr id="6149" name="Rectangle 2"/>
          <p:cNvSpPr>
            <a:spLocks noGrp="1" noChangeArrowheads="1"/>
          </p:cNvSpPr>
          <p:nvPr>
            <p:ph type="title"/>
          </p:nvPr>
        </p:nvSpPr>
        <p:spPr/>
        <p:txBody>
          <a:bodyPr>
            <a:normAutofit/>
          </a:bodyPr>
          <a:lstStyle/>
          <a:p>
            <a:pPr eaLnBrk="1" hangingPunct="1"/>
            <a:r>
              <a:rPr lang="en-US" dirty="0"/>
              <a:t>Program Tracing: Techniques and Challenges</a:t>
            </a:r>
          </a:p>
        </p:txBody>
      </p:sp>
      <p:sp>
        <p:nvSpPr>
          <p:cNvPr id="2" name="Rectangle 3"/>
          <p:cNvSpPr>
            <a:spLocks noGrp="1" noChangeArrowheads="1"/>
          </p:cNvSpPr>
          <p:nvPr>
            <p:ph type="body" idx="1"/>
          </p:nvPr>
        </p:nvSpPr>
        <p:spPr>
          <a:xfrm>
            <a:off x="6019800" y="4038600"/>
            <a:ext cx="4267200" cy="1371600"/>
          </a:xfrm>
          <a:solidFill>
            <a:srgbClr val="E2CFBC"/>
          </a:solidFill>
        </p:spPr>
        <p:txBody>
          <a:bodyPr/>
          <a:lstStyle/>
          <a:p>
            <a:pPr eaLnBrk="1" hangingPunct="1">
              <a:buFontTx/>
              <a:buNone/>
            </a:pPr>
            <a:r>
              <a:rPr lang="en-US"/>
              <a:t>Limited monitoring</a:t>
            </a:r>
          </a:p>
          <a:p>
            <a:pPr lvl="1" eaLnBrk="1" hangingPunct="1">
              <a:buFontTx/>
              <a:buNone/>
            </a:pPr>
            <a:r>
              <a:rPr lang="en-US"/>
              <a:t>Breakpoint limit imposed by debugger</a:t>
            </a:r>
          </a:p>
        </p:txBody>
      </p:sp>
      <p:sp>
        <p:nvSpPr>
          <p:cNvPr id="3" name="Rectangle 4"/>
          <p:cNvSpPr>
            <a:spLocks noChangeArrowheads="1"/>
          </p:cNvSpPr>
          <p:nvPr/>
        </p:nvSpPr>
        <p:spPr bwMode="auto">
          <a:xfrm>
            <a:off x="2057400" y="3886200"/>
            <a:ext cx="3810000" cy="915988"/>
          </a:xfrm>
          <a:prstGeom prst="rect">
            <a:avLst/>
          </a:prstGeom>
          <a:solidFill>
            <a:srgbClr val="E9F4A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Debugger based collection</a:t>
            </a:r>
          </a:p>
          <a:p>
            <a:pPr lvl="1" eaLnBrk="1" hangingPunct="1">
              <a:spcBef>
                <a:spcPct val="0"/>
              </a:spcBef>
              <a:buFontTx/>
              <a:buNone/>
            </a:pPr>
            <a:r>
              <a:rPr lang="en-US" sz="1800"/>
              <a:t>  Gupta et al. TOSEM’97, </a:t>
            </a:r>
          </a:p>
          <a:p>
            <a:pPr lvl="1" eaLnBrk="1" hangingPunct="1">
              <a:spcBef>
                <a:spcPct val="0"/>
              </a:spcBef>
              <a:buFontTx/>
              <a:buNone/>
            </a:pPr>
            <a:r>
              <a:rPr lang="en-US" sz="1800"/>
              <a:t>	Xu et al. SCAM’02</a:t>
            </a:r>
          </a:p>
        </p:txBody>
      </p:sp>
      <p:sp>
        <p:nvSpPr>
          <p:cNvPr id="4" name="Rectangle 5"/>
          <p:cNvSpPr>
            <a:spLocks noChangeArrowheads="1"/>
          </p:cNvSpPr>
          <p:nvPr/>
        </p:nvSpPr>
        <p:spPr bwMode="auto">
          <a:xfrm>
            <a:off x="2057400" y="1524000"/>
            <a:ext cx="3810000" cy="641350"/>
          </a:xfrm>
          <a:prstGeom prst="rect">
            <a:avLst/>
          </a:prstGeom>
          <a:solidFill>
            <a:srgbClr val="E9F4A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 Instrumentation of source code</a:t>
            </a:r>
          </a:p>
          <a:p>
            <a:pPr lvl="1" eaLnBrk="1" hangingPunct="1">
              <a:spcBef>
                <a:spcPct val="0"/>
              </a:spcBef>
              <a:buFontTx/>
              <a:buNone/>
            </a:pPr>
            <a:r>
              <a:rPr lang="en-US" sz="1800"/>
              <a:t>e.g. Emma, InsECTJ, Purify</a:t>
            </a:r>
          </a:p>
        </p:txBody>
      </p:sp>
      <p:sp>
        <p:nvSpPr>
          <p:cNvPr id="7174" name="Rectangle 6"/>
          <p:cNvSpPr>
            <a:spLocks noChangeArrowheads="1"/>
          </p:cNvSpPr>
          <p:nvPr/>
        </p:nvSpPr>
        <p:spPr bwMode="auto">
          <a:xfrm>
            <a:off x="1981200" y="2667000"/>
            <a:ext cx="3886200" cy="641350"/>
          </a:xfrm>
          <a:prstGeom prst="rect">
            <a:avLst/>
          </a:prstGeom>
          <a:solidFill>
            <a:srgbClr val="E9F4A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1800"/>
              <a:t>Instrumentation of low level code      </a:t>
            </a:r>
          </a:p>
          <a:p>
            <a:pPr lvl="1" eaLnBrk="1" hangingPunct="1">
              <a:spcBef>
                <a:spcPct val="0"/>
              </a:spcBef>
              <a:buFontTx/>
              <a:buNone/>
            </a:pPr>
            <a:r>
              <a:rPr lang="en-US" sz="1800"/>
              <a:t> e.g. Pin, WET</a:t>
            </a:r>
          </a:p>
        </p:txBody>
      </p:sp>
      <p:sp>
        <p:nvSpPr>
          <p:cNvPr id="7197" name="Rectangle 29"/>
          <p:cNvSpPr>
            <a:spLocks noChangeArrowheads="1"/>
          </p:cNvSpPr>
          <p:nvPr/>
        </p:nvSpPr>
        <p:spPr bwMode="auto">
          <a:xfrm>
            <a:off x="6019800" y="1524001"/>
            <a:ext cx="4419600" cy="1006475"/>
          </a:xfrm>
          <a:prstGeom prst="rect">
            <a:avLst/>
          </a:prstGeom>
          <a:solidFill>
            <a:srgbClr val="E2CFB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sz="2000"/>
              <a:t>Non-instrumentation of source code or lower level code in production environments e.g. SAP-ERP</a:t>
            </a:r>
          </a:p>
        </p:txBody>
      </p:sp>
      <p:sp>
        <p:nvSpPr>
          <p:cNvPr id="7198" name="Rectangle 30"/>
          <p:cNvSpPr>
            <a:spLocks noChangeArrowheads="1"/>
          </p:cNvSpPr>
          <p:nvPr/>
        </p:nvSpPr>
        <p:spPr bwMode="auto">
          <a:xfrm>
            <a:off x="6019800" y="2971801"/>
            <a:ext cx="4419600" cy="854075"/>
          </a:xfrm>
          <a:prstGeom prst="rect">
            <a:avLst/>
          </a:prstGeom>
          <a:solidFill>
            <a:srgbClr val="E2CFB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2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sz="2000"/>
              <a:t>Collection overhead</a:t>
            </a:r>
          </a:p>
          <a:p>
            <a:pPr eaLnBrk="1" hangingPunct="1">
              <a:spcBef>
                <a:spcPct val="50000"/>
              </a:spcBef>
              <a:buFontTx/>
              <a:buNone/>
            </a:pPr>
            <a:r>
              <a:rPr lang="en-US" sz="2000"/>
              <a:t>	</a:t>
            </a:r>
          </a:p>
        </p:txBody>
      </p:sp>
    </p:spTree>
    <p:custDataLst>
      <p:tags r:id="rId1"/>
    </p:custDataLst>
    <p:extLst>
      <p:ext uri="{BB962C8B-B14F-4D97-AF65-F5344CB8AC3E}">
        <p14:creationId xmlns:p14="http://schemas.microsoft.com/office/powerpoint/2010/main" val="10744983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7174"/>
                                        </p:tgtEl>
                                        <p:attrNameLst>
                                          <p:attrName>style.visibility</p:attrName>
                                        </p:attrNameLst>
                                      </p:cBhvr>
                                      <p:to>
                                        <p:strVal val="visible"/>
                                      </p:to>
                                    </p:set>
                                    <p:anim calcmode="lin" valueType="num">
                                      <p:cBhvr additive="base">
                                        <p:cTn id="12" dur="500" fill="hold"/>
                                        <p:tgtEl>
                                          <p:spTgt spid="7174"/>
                                        </p:tgtEl>
                                        <p:attrNameLst>
                                          <p:attrName>ppt_x</p:attrName>
                                        </p:attrNameLst>
                                      </p:cBhvr>
                                      <p:tavLst>
                                        <p:tav tm="0">
                                          <p:val>
                                            <p:strVal val="0-#ppt_w/2"/>
                                          </p:val>
                                        </p:tav>
                                        <p:tav tm="100000">
                                          <p:val>
                                            <p:strVal val="#ppt_x"/>
                                          </p:val>
                                        </p:tav>
                                      </p:tavLst>
                                    </p:anim>
                                    <p:anim calcmode="lin" valueType="num">
                                      <p:cBhvr additive="base">
                                        <p:cTn id="13" dur="500" fill="hold"/>
                                        <p:tgtEl>
                                          <p:spTgt spid="7174"/>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7197"/>
                                        </p:tgtEl>
                                        <p:attrNameLst>
                                          <p:attrName>style.visibility</p:attrName>
                                        </p:attrNameLst>
                                      </p:cBhvr>
                                      <p:to>
                                        <p:strVal val="visible"/>
                                      </p:to>
                                    </p:set>
                                    <p:anim calcmode="lin" valueType="num">
                                      <p:cBhvr additive="base">
                                        <p:cTn id="18" dur="500" fill="hold"/>
                                        <p:tgtEl>
                                          <p:spTgt spid="7197"/>
                                        </p:tgtEl>
                                        <p:attrNameLst>
                                          <p:attrName>ppt_x</p:attrName>
                                        </p:attrNameLst>
                                      </p:cBhvr>
                                      <p:tavLst>
                                        <p:tav tm="0">
                                          <p:val>
                                            <p:strVal val="1+#ppt_w/2"/>
                                          </p:val>
                                        </p:tav>
                                        <p:tav tm="100000">
                                          <p:val>
                                            <p:strVal val="#ppt_x"/>
                                          </p:val>
                                        </p:tav>
                                      </p:tavLst>
                                    </p:anim>
                                    <p:anim calcmode="lin" valueType="num">
                                      <p:cBhvr additive="base">
                                        <p:cTn id="19" dur="500" fill="hold"/>
                                        <p:tgtEl>
                                          <p:spTgt spid="7197"/>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additive="base">
                                        <p:cTn id="24" dur="500" fill="hold"/>
                                        <p:tgtEl>
                                          <p:spTgt spid="3"/>
                                        </p:tgtEl>
                                        <p:attrNameLst>
                                          <p:attrName>ppt_x</p:attrName>
                                        </p:attrNameLst>
                                      </p:cBhvr>
                                      <p:tavLst>
                                        <p:tav tm="0">
                                          <p:val>
                                            <p:strVal val="0-#ppt_w/2"/>
                                          </p:val>
                                        </p:tav>
                                        <p:tav tm="100000">
                                          <p:val>
                                            <p:strVal val="#ppt_x"/>
                                          </p:val>
                                        </p:tav>
                                      </p:tavLst>
                                    </p:anim>
                                    <p:anim calcmode="lin" valueType="num">
                                      <p:cBhvr additive="base">
                                        <p:cTn id="25"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7198"/>
                                        </p:tgtEl>
                                        <p:attrNameLst>
                                          <p:attrName>style.visibility</p:attrName>
                                        </p:attrNameLst>
                                      </p:cBhvr>
                                      <p:to>
                                        <p:strVal val="visible"/>
                                      </p:to>
                                    </p:set>
                                    <p:anim calcmode="lin" valueType="num">
                                      <p:cBhvr additive="base">
                                        <p:cTn id="30" dur="500" fill="hold"/>
                                        <p:tgtEl>
                                          <p:spTgt spid="7198"/>
                                        </p:tgtEl>
                                        <p:attrNameLst>
                                          <p:attrName>ppt_x</p:attrName>
                                        </p:attrNameLst>
                                      </p:cBhvr>
                                      <p:tavLst>
                                        <p:tav tm="0">
                                          <p:val>
                                            <p:strVal val="1+#ppt_w/2"/>
                                          </p:val>
                                        </p:tav>
                                        <p:tav tm="100000">
                                          <p:val>
                                            <p:strVal val="#ppt_x"/>
                                          </p:val>
                                        </p:tav>
                                      </p:tavLst>
                                    </p:anim>
                                    <p:anim calcmode="lin" valueType="num">
                                      <p:cBhvr additive="base">
                                        <p:cTn id="31" dur="500" fill="hold"/>
                                        <p:tgtEl>
                                          <p:spTgt spid="7198"/>
                                        </p:tgtEl>
                                        <p:attrNameLst>
                                          <p:attrName>ppt_y</p:attrName>
                                        </p:attrNameLst>
                                      </p:cBhvr>
                                      <p:tavLst>
                                        <p:tav tm="0">
                                          <p:val>
                                            <p:strVal val="#ppt_y"/>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2" fill="hold" grpId="0" nodeType="clickEffect">
                                  <p:stCondLst>
                                    <p:cond delay="0"/>
                                  </p:stCondLst>
                                  <p:childTnLst>
                                    <p:set>
                                      <p:cBhvr>
                                        <p:cTn id="35" dur="1" fill="hold">
                                          <p:stCondLst>
                                            <p:cond delay="0"/>
                                          </p:stCondLst>
                                        </p:cTn>
                                        <p:tgtEl>
                                          <p:spTgt spid="2">
                                            <p:bg/>
                                          </p:spTgt>
                                        </p:tgtEl>
                                        <p:attrNameLst>
                                          <p:attrName>style.visibility</p:attrName>
                                        </p:attrNameLst>
                                      </p:cBhvr>
                                      <p:to>
                                        <p:strVal val="visible"/>
                                      </p:to>
                                    </p:set>
                                    <p:anim calcmode="lin" valueType="num">
                                      <p:cBhvr additive="base">
                                        <p:cTn id="36" dur="500" fill="hold"/>
                                        <p:tgtEl>
                                          <p:spTgt spid="2">
                                            <p:bg/>
                                          </p:spTgt>
                                        </p:tgtEl>
                                        <p:attrNameLst>
                                          <p:attrName>ppt_x</p:attrName>
                                        </p:attrNameLst>
                                      </p:cBhvr>
                                      <p:tavLst>
                                        <p:tav tm="0">
                                          <p:val>
                                            <p:strVal val="1+#ppt_w/2"/>
                                          </p:val>
                                        </p:tav>
                                        <p:tav tm="100000">
                                          <p:val>
                                            <p:strVal val="#ppt_x"/>
                                          </p:val>
                                        </p:tav>
                                      </p:tavLst>
                                    </p:anim>
                                    <p:anim calcmode="lin" valueType="num">
                                      <p:cBhvr additive="base">
                                        <p:cTn id="37" dur="500" fill="hold"/>
                                        <p:tgtEl>
                                          <p:spTgt spid="2">
                                            <p:bg/>
                                          </p:spTgt>
                                        </p:tgtEl>
                                        <p:attrNameLst>
                                          <p:attrName>ppt_y</p:attrName>
                                        </p:attrNameLst>
                                      </p:cBhvr>
                                      <p:tavLst>
                                        <p:tav tm="0">
                                          <p:val>
                                            <p:strVal val="#ppt_y"/>
                                          </p:val>
                                        </p:tav>
                                        <p:tav tm="100000">
                                          <p:val>
                                            <p:strVal val="#ppt_y"/>
                                          </p:val>
                                        </p:tav>
                                      </p:tavLst>
                                    </p:anim>
                                  </p:childTnLst>
                                </p:cTn>
                              </p:par>
                              <p:par>
                                <p:cTn id="38" presetID="2" presetClass="entr" presetSubtype="2" fill="hold" grpId="0" nodeType="withEffect">
                                  <p:stCondLst>
                                    <p:cond delay="0"/>
                                  </p:stCondLst>
                                  <p:childTnLst>
                                    <p:set>
                                      <p:cBhvr>
                                        <p:cTn id="39" dur="1" fill="hold">
                                          <p:stCondLst>
                                            <p:cond delay="0"/>
                                          </p:stCondLst>
                                        </p:cTn>
                                        <p:tgtEl>
                                          <p:spTgt spid="2">
                                            <p:txEl>
                                              <p:pRg st="0" end="0"/>
                                            </p:txEl>
                                          </p:spTgt>
                                        </p:tgtEl>
                                        <p:attrNameLst>
                                          <p:attrName>style.visibility</p:attrName>
                                        </p:attrNameLst>
                                      </p:cBhvr>
                                      <p:to>
                                        <p:strVal val="visible"/>
                                      </p:to>
                                    </p:set>
                                    <p:anim calcmode="lin" valueType="num">
                                      <p:cBhvr additive="base">
                                        <p:cTn id="40" dur="500" fill="hold"/>
                                        <p:tgtEl>
                                          <p:spTgt spid="2">
                                            <p:txEl>
                                              <p:pRg st="0" end="0"/>
                                            </p:txEl>
                                          </p:spTgt>
                                        </p:tgtEl>
                                        <p:attrNameLst>
                                          <p:attrName>ppt_x</p:attrName>
                                        </p:attrNameLst>
                                      </p:cBhvr>
                                      <p:tavLst>
                                        <p:tav tm="0">
                                          <p:val>
                                            <p:strVal val="1+#ppt_w/2"/>
                                          </p:val>
                                        </p:tav>
                                        <p:tav tm="100000">
                                          <p:val>
                                            <p:strVal val="#ppt_x"/>
                                          </p:val>
                                        </p:tav>
                                      </p:tavLst>
                                    </p:anim>
                                    <p:anim calcmode="lin" valueType="num">
                                      <p:cBhvr additive="base">
                                        <p:cTn id="41" dur="500" fill="hold"/>
                                        <p:tgtEl>
                                          <p:spTgt spid="2">
                                            <p:txEl>
                                              <p:pRg st="0" end="0"/>
                                            </p:txEl>
                                          </p:spTgt>
                                        </p:tgtEl>
                                        <p:attrNameLst>
                                          <p:attrName>ppt_y</p:attrName>
                                        </p:attrNameLst>
                                      </p:cBhvr>
                                      <p:tavLst>
                                        <p:tav tm="0">
                                          <p:val>
                                            <p:strVal val="#ppt_y"/>
                                          </p:val>
                                        </p:tav>
                                        <p:tav tm="100000">
                                          <p:val>
                                            <p:strVal val="#ppt_y"/>
                                          </p:val>
                                        </p:tav>
                                      </p:tavLst>
                                    </p:anim>
                                  </p:childTnLst>
                                </p:cTn>
                              </p:par>
                              <p:par>
                                <p:cTn id="42" presetID="2" presetClass="entr" presetSubtype="2" fill="hold" grpId="0" nodeType="withEffect">
                                  <p:stCondLst>
                                    <p:cond delay="0"/>
                                  </p:stCondLst>
                                  <p:childTnLst>
                                    <p:set>
                                      <p:cBhvr>
                                        <p:cTn id="43" dur="1" fill="hold">
                                          <p:stCondLst>
                                            <p:cond delay="0"/>
                                          </p:stCondLst>
                                        </p:cTn>
                                        <p:tgtEl>
                                          <p:spTgt spid="2">
                                            <p:txEl>
                                              <p:pRg st="1" end="1"/>
                                            </p:txEl>
                                          </p:spTgt>
                                        </p:tgtEl>
                                        <p:attrNameLst>
                                          <p:attrName>style.visibility</p:attrName>
                                        </p:attrNameLst>
                                      </p:cBhvr>
                                      <p:to>
                                        <p:strVal val="visible"/>
                                      </p:to>
                                    </p:set>
                                    <p:anim calcmode="lin" valueType="num">
                                      <p:cBhvr additive="base">
                                        <p:cTn id="44" dur="500" fill="hold"/>
                                        <p:tgtEl>
                                          <p:spTgt spid="2">
                                            <p:txEl>
                                              <p:pRg st="1" end="1"/>
                                            </p:txEl>
                                          </p:spTgt>
                                        </p:tgtEl>
                                        <p:attrNameLst>
                                          <p:attrName>ppt_x</p:attrName>
                                        </p:attrNameLst>
                                      </p:cBhvr>
                                      <p:tavLst>
                                        <p:tav tm="0">
                                          <p:val>
                                            <p:strVal val="1+#ppt_w/2"/>
                                          </p:val>
                                        </p:tav>
                                        <p:tav tm="100000">
                                          <p:val>
                                            <p:strVal val="#ppt_x"/>
                                          </p:val>
                                        </p:tav>
                                      </p:tavLst>
                                    </p:anim>
                                    <p:anim calcmode="lin" valueType="num">
                                      <p:cBhvr additive="base">
                                        <p:cTn id="45" dur="500" fill="hold"/>
                                        <p:tgtEl>
                                          <p:spTgt spid="2">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3" grpId="0" animBg="1"/>
      <p:bldP spid="4" grpId="0" animBg="1"/>
      <p:bldP spid="7174" grpId="0" animBg="1"/>
      <p:bldP spid="7197" grpId="0" animBg="1"/>
      <p:bldP spid="719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Slide Number Placeholder 3">
            <a:extLst>
              <a:ext uri="{FF2B5EF4-FFF2-40B4-BE49-F238E27FC236}">
                <a16:creationId xmlns:a16="http://schemas.microsoft.com/office/drawing/2014/main" id="{F373EC7D-BBB3-44AB-91DC-7F683D5E2614}"/>
              </a:ext>
            </a:extLst>
          </p:cNvPr>
          <p:cNvSpPr>
            <a:spLocks noGrp="1"/>
          </p:cNvSpPr>
          <p:nvPr>
            <p:ph type="sldNum" sz="quarter" idx="12"/>
          </p:nvPr>
        </p:nvSpPr>
        <p:spPr/>
        <p:txBody>
          <a:bodyPr/>
          <a:lstStyle/>
          <a:p>
            <a:fld id="{7534BF85-E3EF-4B60-B6FC-F6632041481F}" type="slidenum">
              <a:rPr lang="en-US" altLang="en-US"/>
              <a:pPr/>
              <a:t>9</a:t>
            </a:fld>
            <a:endParaRPr lang="en-US" altLang="en-US"/>
          </a:p>
        </p:txBody>
      </p:sp>
      <p:sp>
        <p:nvSpPr>
          <p:cNvPr id="9218" name="Title 1">
            <a:extLst>
              <a:ext uri="{FF2B5EF4-FFF2-40B4-BE49-F238E27FC236}">
                <a16:creationId xmlns:a16="http://schemas.microsoft.com/office/drawing/2014/main" id="{6815BA46-E002-46A2-BBD5-9102E8A71028}"/>
              </a:ext>
            </a:extLst>
          </p:cNvPr>
          <p:cNvSpPr>
            <a:spLocks noGrp="1"/>
          </p:cNvSpPr>
          <p:nvPr>
            <p:ph type="title" idx="4294967295"/>
          </p:nvPr>
        </p:nvSpPr>
        <p:spPr>
          <a:xfrm>
            <a:off x="1327151" y="127001"/>
            <a:ext cx="9601200" cy="1485900"/>
          </a:xfrm>
        </p:spPr>
        <p:txBody>
          <a:bodyPr/>
          <a:lstStyle/>
          <a:p>
            <a:r>
              <a:rPr lang="en-US" altLang="en-US" sz="2800" dirty="0"/>
              <a:t>Related Work: Taming Collection Overhead </a:t>
            </a:r>
            <a:br>
              <a:rPr lang="en-US" altLang="en-US" sz="2800" dirty="0"/>
            </a:br>
            <a:r>
              <a:rPr lang="en-US" altLang="en-US" sz="2800" dirty="0"/>
              <a:t>by Minimizing Witnesses</a:t>
            </a:r>
          </a:p>
        </p:txBody>
      </p:sp>
      <p:grpSp>
        <p:nvGrpSpPr>
          <p:cNvPr id="9500" name="Group 284">
            <a:extLst>
              <a:ext uri="{FF2B5EF4-FFF2-40B4-BE49-F238E27FC236}">
                <a16:creationId xmlns:a16="http://schemas.microsoft.com/office/drawing/2014/main" id="{18FB655C-9E83-49E6-A3E6-37CE5B504436}"/>
              </a:ext>
            </a:extLst>
          </p:cNvPr>
          <p:cNvGrpSpPr>
            <a:grpSpLocks/>
          </p:cNvGrpSpPr>
          <p:nvPr/>
        </p:nvGrpSpPr>
        <p:grpSpPr bwMode="auto">
          <a:xfrm>
            <a:off x="4800601" y="1371601"/>
            <a:ext cx="2132013" cy="4405313"/>
            <a:chOff x="672" y="816"/>
            <a:chExt cx="1343" cy="2775"/>
          </a:xfrm>
        </p:grpSpPr>
        <p:sp>
          <p:nvSpPr>
            <p:cNvPr id="9220" name="TextBox 23">
              <a:extLst>
                <a:ext uri="{FF2B5EF4-FFF2-40B4-BE49-F238E27FC236}">
                  <a16:creationId xmlns:a16="http://schemas.microsoft.com/office/drawing/2014/main" id="{38C836C9-5F92-4ED6-A331-8B938398C0C0}"/>
                </a:ext>
              </a:extLst>
            </p:cNvPr>
            <p:cNvSpPr txBox="1">
              <a:spLocks noChangeArrowheads="1"/>
            </p:cNvSpPr>
            <p:nvPr/>
          </p:nvSpPr>
          <p:spPr bwMode="auto">
            <a:xfrm>
              <a:off x="672" y="3360"/>
              <a:ext cx="1153"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a:latin typeface="Calibri" panose="020F0502020204030204" pitchFamily="34" charset="0"/>
                </a:rPr>
                <a:t>Vwit: Basic Blocks</a:t>
              </a:r>
            </a:p>
          </p:txBody>
        </p:sp>
        <p:cxnSp>
          <p:nvCxnSpPr>
            <p:cNvPr id="2" name="Straight Arrow Connector 128">
              <a:extLst>
                <a:ext uri="{FF2B5EF4-FFF2-40B4-BE49-F238E27FC236}">
                  <a16:creationId xmlns:a16="http://schemas.microsoft.com/office/drawing/2014/main" id="{F4792A02-CEE0-4791-8135-AF26007D14E3}"/>
                </a:ext>
              </a:extLst>
            </p:cNvPr>
            <p:cNvCxnSpPr>
              <a:stCxn id="141" idx="4"/>
              <a:endCxn id="140" idx="0"/>
            </p:cNvCxnSpPr>
            <p:nvPr/>
          </p:nvCxnSpPr>
          <p:spPr>
            <a:xfrm rot="5400000">
              <a:off x="888" y="1135"/>
              <a:ext cx="336" cy="2"/>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3" name="Straight Arrow Connector 129">
              <a:extLst>
                <a:ext uri="{FF2B5EF4-FFF2-40B4-BE49-F238E27FC236}">
                  <a16:creationId xmlns:a16="http://schemas.microsoft.com/office/drawing/2014/main" id="{0FEF9D46-0DBD-4B17-A363-90827C2F98EB}"/>
                </a:ext>
              </a:extLst>
            </p:cNvPr>
            <p:cNvCxnSpPr>
              <a:stCxn id="140" idx="5"/>
              <a:endCxn id="145" idx="1"/>
            </p:cNvCxnSpPr>
            <p:nvPr/>
          </p:nvCxnSpPr>
          <p:spPr>
            <a:xfrm rot="16200000" flipH="1">
              <a:off x="1165" y="1310"/>
              <a:ext cx="165" cy="316"/>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4" name="Freeform 130">
              <a:extLst>
                <a:ext uri="{FF2B5EF4-FFF2-40B4-BE49-F238E27FC236}">
                  <a16:creationId xmlns:a16="http://schemas.microsoft.com/office/drawing/2014/main" id="{CE622EDB-7E9C-4073-9FFD-C8D2548C03D7}"/>
                </a:ext>
              </a:extLst>
            </p:cNvPr>
            <p:cNvSpPr/>
            <p:nvPr/>
          </p:nvSpPr>
          <p:spPr>
            <a:xfrm>
              <a:off x="720" y="1399"/>
              <a:ext cx="384" cy="1673"/>
            </a:xfrm>
            <a:custGeom>
              <a:avLst/>
              <a:gdLst>
                <a:gd name="connsiteX0" fmla="*/ 758537 w 945573"/>
                <a:gd name="connsiteY0" fmla="*/ 0 h 2909454"/>
                <a:gd name="connsiteX1" fmla="*/ 31173 w 945573"/>
                <a:gd name="connsiteY1" fmla="*/ 1475509 h 2909454"/>
                <a:gd name="connsiteX2" fmla="*/ 945573 w 945573"/>
                <a:gd name="connsiteY2" fmla="*/ 2909454 h 2909454"/>
              </a:gdLst>
              <a:ahLst/>
              <a:cxnLst>
                <a:cxn ang="0">
                  <a:pos x="connsiteX0" y="connsiteY0"/>
                </a:cxn>
                <a:cxn ang="0">
                  <a:pos x="connsiteX1" y="connsiteY1"/>
                </a:cxn>
                <a:cxn ang="0">
                  <a:pos x="connsiteX2" y="connsiteY2"/>
                </a:cxn>
              </a:cxnLst>
              <a:rect l="l" t="t" r="r" b="b"/>
              <a:pathLst>
                <a:path w="945573" h="2909454">
                  <a:moveTo>
                    <a:pt x="758537" y="0"/>
                  </a:moveTo>
                  <a:cubicBezTo>
                    <a:pt x="379268" y="495300"/>
                    <a:pt x="0" y="990600"/>
                    <a:pt x="31173" y="1475509"/>
                  </a:cubicBezTo>
                  <a:cubicBezTo>
                    <a:pt x="62346" y="1960418"/>
                    <a:pt x="503959" y="2434936"/>
                    <a:pt x="945573" y="2909454"/>
                  </a:cubicBezTo>
                </a:path>
              </a:pathLst>
            </a:custGeom>
            <a:ln w="12700">
              <a:tailEnd type="triangle" w="lg" len="lg"/>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32" name="Oval 131">
              <a:extLst>
                <a:ext uri="{FF2B5EF4-FFF2-40B4-BE49-F238E27FC236}">
                  <a16:creationId xmlns:a16="http://schemas.microsoft.com/office/drawing/2014/main" id="{8AF77BA5-39EB-4AC5-810B-A23D9D4B5475}"/>
                </a:ext>
              </a:extLst>
            </p:cNvPr>
            <p:cNvSpPr/>
            <p:nvPr/>
          </p:nvSpPr>
          <p:spPr>
            <a:xfrm>
              <a:off x="1392" y="2112"/>
              <a:ext cx="96" cy="96"/>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5" name="Oval 132">
              <a:extLst>
                <a:ext uri="{FF2B5EF4-FFF2-40B4-BE49-F238E27FC236}">
                  <a16:creationId xmlns:a16="http://schemas.microsoft.com/office/drawing/2014/main" id="{DCE8A7D9-1487-4AC9-8475-B796B6E1631A}"/>
                </a:ext>
              </a:extLst>
            </p:cNvPr>
            <p:cNvSpPr/>
            <p:nvPr/>
          </p:nvSpPr>
          <p:spPr>
            <a:xfrm>
              <a:off x="1697" y="2400"/>
              <a:ext cx="96" cy="96"/>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6" name="Oval 133">
              <a:extLst>
                <a:ext uri="{FF2B5EF4-FFF2-40B4-BE49-F238E27FC236}">
                  <a16:creationId xmlns:a16="http://schemas.microsoft.com/office/drawing/2014/main" id="{83509A52-9B8B-47F3-8A1F-CCBA0CB2A654}"/>
                </a:ext>
              </a:extLst>
            </p:cNvPr>
            <p:cNvSpPr/>
            <p:nvPr/>
          </p:nvSpPr>
          <p:spPr>
            <a:xfrm>
              <a:off x="1104" y="3024"/>
              <a:ext cx="96" cy="96"/>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9230" name="TextBox 134">
              <a:extLst>
                <a:ext uri="{FF2B5EF4-FFF2-40B4-BE49-F238E27FC236}">
                  <a16:creationId xmlns:a16="http://schemas.microsoft.com/office/drawing/2014/main" id="{4EC4187D-D996-4D07-82FB-0154BC34E42D}"/>
                </a:ext>
              </a:extLst>
            </p:cNvPr>
            <p:cNvSpPr txBox="1">
              <a:spLocks noChangeArrowheads="1"/>
            </p:cNvSpPr>
            <p:nvPr/>
          </p:nvSpPr>
          <p:spPr bwMode="auto">
            <a:xfrm>
              <a:off x="1056" y="1207"/>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b1</a:t>
              </a:r>
            </a:p>
          </p:txBody>
        </p:sp>
        <p:sp>
          <p:nvSpPr>
            <p:cNvPr id="9231" name="TextBox 135">
              <a:extLst>
                <a:ext uri="{FF2B5EF4-FFF2-40B4-BE49-F238E27FC236}">
                  <a16:creationId xmlns:a16="http://schemas.microsoft.com/office/drawing/2014/main" id="{AF3AC6DE-AD91-41D6-8344-C14F164EAA3C}"/>
                </a:ext>
              </a:extLst>
            </p:cNvPr>
            <p:cNvSpPr txBox="1">
              <a:spLocks noChangeArrowheads="1"/>
            </p:cNvSpPr>
            <p:nvPr/>
          </p:nvSpPr>
          <p:spPr bwMode="auto">
            <a:xfrm>
              <a:off x="1447" y="1438"/>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b2</a:t>
              </a:r>
            </a:p>
          </p:txBody>
        </p:sp>
        <p:sp>
          <p:nvSpPr>
            <p:cNvPr id="9232" name="TextBox 136">
              <a:extLst>
                <a:ext uri="{FF2B5EF4-FFF2-40B4-BE49-F238E27FC236}">
                  <a16:creationId xmlns:a16="http://schemas.microsoft.com/office/drawing/2014/main" id="{80A6E83A-9F4F-4367-A50D-668CAB6F6236}"/>
                </a:ext>
              </a:extLst>
            </p:cNvPr>
            <p:cNvSpPr txBox="1">
              <a:spLocks noChangeArrowheads="1"/>
            </p:cNvSpPr>
            <p:nvPr/>
          </p:nvSpPr>
          <p:spPr bwMode="auto">
            <a:xfrm>
              <a:off x="1104" y="1783"/>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b3</a:t>
              </a:r>
            </a:p>
          </p:txBody>
        </p:sp>
        <p:sp>
          <p:nvSpPr>
            <p:cNvPr id="9233" name="TextBox 137">
              <a:extLst>
                <a:ext uri="{FF2B5EF4-FFF2-40B4-BE49-F238E27FC236}">
                  <a16:creationId xmlns:a16="http://schemas.microsoft.com/office/drawing/2014/main" id="{18022E2C-847D-4E49-948C-2E76D95A9779}"/>
                </a:ext>
              </a:extLst>
            </p:cNvPr>
            <p:cNvSpPr txBox="1">
              <a:spLocks noChangeArrowheads="1"/>
            </p:cNvSpPr>
            <p:nvPr/>
          </p:nvSpPr>
          <p:spPr bwMode="auto">
            <a:xfrm>
              <a:off x="1112" y="2352"/>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b7</a:t>
              </a:r>
            </a:p>
          </p:txBody>
        </p:sp>
        <p:sp>
          <p:nvSpPr>
            <p:cNvPr id="140" name="Oval 139">
              <a:extLst>
                <a:ext uri="{FF2B5EF4-FFF2-40B4-BE49-F238E27FC236}">
                  <a16:creationId xmlns:a16="http://schemas.microsoft.com/office/drawing/2014/main" id="{0AB6E42A-EB8C-47B0-AAF0-516574CED7AA}"/>
                </a:ext>
              </a:extLst>
            </p:cNvPr>
            <p:cNvSpPr/>
            <p:nvPr/>
          </p:nvSpPr>
          <p:spPr>
            <a:xfrm>
              <a:off x="1008" y="1303"/>
              <a:ext cx="96" cy="96"/>
            </a:xfrm>
            <a:prstGeom prst="ellipse">
              <a:avLst/>
            </a:prstGeom>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7" name="Oval 140">
              <a:extLst>
                <a:ext uri="{FF2B5EF4-FFF2-40B4-BE49-F238E27FC236}">
                  <a16:creationId xmlns:a16="http://schemas.microsoft.com/office/drawing/2014/main" id="{CEC97A4C-DB03-48A8-A9EE-71DB2727CE3A}"/>
                </a:ext>
              </a:extLst>
            </p:cNvPr>
            <p:cNvSpPr/>
            <p:nvPr/>
          </p:nvSpPr>
          <p:spPr>
            <a:xfrm>
              <a:off x="1008" y="871"/>
              <a:ext cx="96" cy="96"/>
            </a:xfrm>
            <a:prstGeom prst="ellipse">
              <a:avLst/>
            </a:prstGeom>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142" name="Oval 141">
              <a:extLst>
                <a:ext uri="{FF2B5EF4-FFF2-40B4-BE49-F238E27FC236}">
                  <a16:creationId xmlns:a16="http://schemas.microsoft.com/office/drawing/2014/main" id="{DE5A84DE-F609-4477-916F-F75CC4C112F1}"/>
                </a:ext>
              </a:extLst>
            </p:cNvPr>
            <p:cNvSpPr/>
            <p:nvPr/>
          </p:nvSpPr>
          <p:spPr>
            <a:xfrm>
              <a:off x="1392" y="2640"/>
              <a:ext cx="96" cy="96"/>
            </a:xfrm>
            <a:prstGeom prst="ellipse">
              <a:avLst/>
            </a:prstGeom>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cxnSp>
          <p:nvCxnSpPr>
            <p:cNvPr id="8" name="Straight Arrow Connector 142">
              <a:extLst>
                <a:ext uri="{FF2B5EF4-FFF2-40B4-BE49-F238E27FC236}">
                  <a16:creationId xmlns:a16="http://schemas.microsoft.com/office/drawing/2014/main" id="{E88EB381-E459-4586-ABB0-77A532D27891}"/>
                </a:ext>
              </a:extLst>
            </p:cNvPr>
            <p:cNvCxnSpPr>
              <a:stCxn id="133" idx="4"/>
              <a:endCxn id="142" idx="7"/>
            </p:cNvCxnSpPr>
            <p:nvPr/>
          </p:nvCxnSpPr>
          <p:spPr>
            <a:xfrm rot="5400000">
              <a:off x="1530" y="2439"/>
              <a:ext cx="158" cy="271"/>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9" name="Straight Arrow Connector 143">
              <a:extLst>
                <a:ext uri="{FF2B5EF4-FFF2-40B4-BE49-F238E27FC236}">
                  <a16:creationId xmlns:a16="http://schemas.microsoft.com/office/drawing/2014/main" id="{AB1F5406-B0DF-4711-A9F0-C303FEB26B9E}"/>
                </a:ext>
              </a:extLst>
            </p:cNvPr>
            <p:cNvCxnSpPr>
              <a:stCxn id="132" idx="5"/>
              <a:endCxn id="133" idx="0"/>
            </p:cNvCxnSpPr>
            <p:nvPr/>
          </p:nvCxnSpPr>
          <p:spPr>
            <a:xfrm rot="16200000" flipH="1">
              <a:off x="1506" y="2161"/>
              <a:ext cx="206" cy="271"/>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10" name="Oval 144">
              <a:extLst>
                <a:ext uri="{FF2B5EF4-FFF2-40B4-BE49-F238E27FC236}">
                  <a16:creationId xmlns:a16="http://schemas.microsoft.com/office/drawing/2014/main" id="{2D5DB56A-0CCC-4A28-A6A4-26FB0075E8D8}"/>
                </a:ext>
              </a:extLst>
            </p:cNvPr>
            <p:cNvSpPr/>
            <p:nvPr/>
          </p:nvSpPr>
          <p:spPr>
            <a:xfrm>
              <a:off x="1392" y="1536"/>
              <a:ext cx="96" cy="96"/>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11" name="Oval 145">
              <a:extLst>
                <a:ext uri="{FF2B5EF4-FFF2-40B4-BE49-F238E27FC236}">
                  <a16:creationId xmlns:a16="http://schemas.microsoft.com/office/drawing/2014/main" id="{19FD1726-3EE1-4D7E-8ADD-6940A65D0BD7}"/>
                </a:ext>
              </a:extLst>
            </p:cNvPr>
            <p:cNvSpPr/>
            <p:nvPr/>
          </p:nvSpPr>
          <p:spPr>
            <a:xfrm>
              <a:off x="1056" y="1824"/>
              <a:ext cx="96" cy="96"/>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12" name="Oval 146">
              <a:extLst>
                <a:ext uri="{FF2B5EF4-FFF2-40B4-BE49-F238E27FC236}">
                  <a16:creationId xmlns:a16="http://schemas.microsoft.com/office/drawing/2014/main" id="{06AB083D-03C6-48BA-8077-3F715357C29D}"/>
                </a:ext>
              </a:extLst>
            </p:cNvPr>
            <p:cNvSpPr/>
            <p:nvPr/>
          </p:nvSpPr>
          <p:spPr>
            <a:xfrm>
              <a:off x="1728" y="1824"/>
              <a:ext cx="96" cy="96"/>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9243" name="TextBox 147">
              <a:extLst>
                <a:ext uri="{FF2B5EF4-FFF2-40B4-BE49-F238E27FC236}">
                  <a16:creationId xmlns:a16="http://schemas.microsoft.com/office/drawing/2014/main" id="{427622CF-FD5C-4CD8-87B6-9FF5BC5B6C8F}"/>
                </a:ext>
              </a:extLst>
            </p:cNvPr>
            <p:cNvSpPr txBox="1">
              <a:spLocks noChangeArrowheads="1"/>
            </p:cNvSpPr>
            <p:nvPr/>
          </p:nvSpPr>
          <p:spPr bwMode="auto">
            <a:xfrm>
              <a:off x="1488" y="2064"/>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b5</a:t>
              </a:r>
            </a:p>
          </p:txBody>
        </p:sp>
        <p:sp>
          <p:nvSpPr>
            <p:cNvPr id="9244" name="TextBox 148">
              <a:extLst>
                <a:ext uri="{FF2B5EF4-FFF2-40B4-BE49-F238E27FC236}">
                  <a16:creationId xmlns:a16="http://schemas.microsoft.com/office/drawing/2014/main" id="{19D429F5-9C06-4C2C-BCE9-A9E532159C85}"/>
                </a:ext>
              </a:extLst>
            </p:cNvPr>
            <p:cNvSpPr txBox="1">
              <a:spLocks noChangeArrowheads="1"/>
            </p:cNvSpPr>
            <p:nvPr/>
          </p:nvSpPr>
          <p:spPr bwMode="auto">
            <a:xfrm>
              <a:off x="1776" y="2352"/>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b6</a:t>
              </a:r>
            </a:p>
          </p:txBody>
        </p:sp>
        <p:cxnSp>
          <p:nvCxnSpPr>
            <p:cNvPr id="13" name="Straight Arrow Connector 149">
              <a:extLst>
                <a:ext uri="{FF2B5EF4-FFF2-40B4-BE49-F238E27FC236}">
                  <a16:creationId xmlns:a16="http://schemas.microsoft.com/office/drawing/2014/main" id="{23E8CE9D-B04F-435C-913B-721533D2CFB9}"/>
                </a:ext>
              </a:extLst>
            </p:cNvPr>
            <p:cNvCxnSpPr>
              <a:stCxn id="145" idx="3"/>
              <a:endCxn id="146" idx="0"/>
            </p:cNvCxnSpPr>
            <p:nvPr/>
          </p:nvCxnSpPr>
          <p:spPr>
            <a:xfrm rot="5400000">
              <a:off x="1152" y="1570"/>
              <a:ext cx="206" cy="302"/>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50">
              <a:extLst>
                <a:ext uri="{FF2B5EF4-FFF2-40B4-BE49-F238E27FC236}">
                  <a16:creationId xmlns:a16="http://schemas.microsoft.com/office/drawing/2014/main" id="{E1D4842B-39E3-4669-B3B7-32A89DF628A2}"/>
                </a:ext>
              </a:extLst>
            </p:cNvPr>
            <p:cNvCxnSpPr>
              <a:stCxn id="145" idx="5"/>
              <a:endCxn id="147" idx="0"/>
            </p:cNvCxnSpPr>
            <p:nvPr/>
          </p:nvCxnSpPr>
          <p:spPr>
            <a:xfrm rot="16200000" flipH="1">
              <a:off x="1522" y="1570"/>
              <a:ext cx="206" cy="302"/>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5" name="Straight Arrow Connector 151">
              <a:extLst>
                <a:ext uri="{FF2B5EF4-FFF2-40B4-BE49-F238E27FC236}">
                  <a16:creationId xmlns:a16="http://schemas.microsoft.com/office/drawing/2014/main" id="{94BAA1D8-9FB6-443B-A060-BFE43BDF07C4}"/>
                </a:ext>
              </a:extLst>
            </p:cNvPr>
            <p:cNvCxnSpPr>
              <a:stCxn id="146" idx="4"/>
              <a:endCxn id="132" idx="1"/>
            </p:cNvCxnSpPr>
            <p:nvPr/>
          </p:nvCxnSpPr>
          <p:spPr>
            <a:xfrm rot="16200000" flipH="1">
              <a:off x="1152" y="1872"/>
              <a:ext cx="206" cy="302"/>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2">
              <a:extLst>
                <a:ext uri="{FF2B5EF4-FFF2-40B4-BE49-F238E27FC236}">
                  <a16:creationId xmlns:a16="http://schemas.microsoft.com/office/drawing/2014/main" id="{437CA6F6-FCD2-4619-8DFB-439F3640E0B8}"/>
                </a:ext>
              </a:extLst>
            </p:cNvPr>
            <p:cNvCxnSpPr>
              <a:stCxn id="147" idx="4"/>
              <a:endCxn id="132" idx="7"/>
            </p:cNvCxnSpPr>
            <p:nvPr/>
          </p:nvCxnSpPr>
          <p:spPr>
            <a:xfrm rot="5400000">
              <a:off x="1522" y="1872"/>
              <a:ext cx="206" cy="302"/>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9249" name="TextBox 153">
              <a:extLst>
                <a:ext uri="{FF2B5EF4-FFF2-40B4-BE49-F238E27FC236}">
                  <a16:creationId xmlns:a16="http://schemas.microsoft.com/office/drawing/2014/main" id="{27D959C3-F278-4AEC-A56F-7488308912DE}"/>
                </a:ext>
              </a:extLst>
            </p:cNvPr>
            <p:cNvSpPr txBox="1">
              <a:spLocks noChangeArrowheads="1"/>
            </p:cNvSpPr>
            <p:nvPr/>
          </p:nvSpPr>
          <p:spPr bwMode="auto">
            <a:xfrm>
              <a:off x="1783" y="1774"/>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b4</a:t>
              </a:r>
            </a:p>
          </p:txBody>
        </p:sp>
        <p:sp>
          <p:nvSpPr>
            <p:cNvPr id="17" name="Freeform 154">
              <a:extLst>
                <a:ext uri="{FF2B5EF4-FFF2-40B4-BE49-F238E27FC236}">
                  <a16:creationId xmlns:a16="http://schemas.microsoft.com/office/drawing/2014/main" id="{38B1699C-F74A-418C-84FC-7E25AD5345E8}"/>
                </a:ext>
              </a:extLst>
            </p:cNvPr>
            <p:cNvSpPr/>
            <p:nvPr/>
          </p:nvSpPr>
          <p:spPr>
            <a:xfrm>
              <a:off x="949" y="1390"/>
              <a:ext cx="492" cy="1538"/>
            </a:xfrm>
            <a:custGeom>
              <a:avLst/>
              <a:gdLst>
                <a:gd name="connsiteX0" fmla="*/ 781538 w 781538"/>
                <a:gd name="connsiteY0" fmla="*/ 2969846 h 3354103"/>
                <a:gd name="connsiteX1" fmla="*/ 234461 w 781538"/>
                <a:gd name="connsiteY1" fmla="*/ 3118339 h 3354103"/>
                <a:gd name="connsiteX2" fmla="*/ 7815 w 781538"/>
                <a:gd name="connsiteY2" fmla="*/ 1555262 h 3354103"/>
                <a:gd name="connsiteX3" fmla="*/ 187569 w 781538"/>
                <a:gd name="connsiteY3" fmla="*/ 0 h 3354103"/>
                <a:gd name="connsiteX4" fmla="*/ 187569 w 781538"/>
                <a:gd name="connsiteY4" fmla="*/ 0 h 3354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538" h="3354103">
                  <a:moveTo>
                    <a:pt x="781538" y="2969846"/>
                  </a:moveTo>
                  <a:cubicBezTo>
                    <a:pt x="572476" y="3161974"/>
                    <a:pt x="363415" y="3354103"/>
                    <a:pt x="234461" y="3118339"/>
                  </a:cubicBezTo>
                  <a:cubicBezTo>
                    <a:pt x="105507" y="2882575"/>
                    <a:pt x="15630" y="2074985"/>
                    <a:pt x="7815" y="1555262"/>
                  </a:cubicBezTo>
                  <a:cubicBezTo>
                    <a:pt x="0" y="1035539"/>
                    <a:pt x="187569" y="0"/>
                    <a:pt x="187569" y="0"/>
                  </a:cubicBezTo>
                  <a:lnTo>
                    <a:pt x="187569" y="0"/>
                  </a:lnTo>
                </a:path>
              </a:pathLst>
            </a:custGeom>
            <a:ln w="12700">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9251" name="TextBox 172">
              <a:extLst>
                <a:ext uri="{FF2B5EF4-FFF2-40B4-BE49-F238E27FC236}">
                  <a16:creationId xmlns:a16="http://schemas.microsoft.com/office/drawing/2014/main" id="{7D74882C-6941-40AE-9B20-111D25886C5E}"/>
                </a:ext>
              </a:extLst>
            </p:cNvPr>
            <p:cNvSpPr txBox="1">
              <a:spLocks noChangeArrowheads="1"/>
            </p:cNvSpPr>
            <p:nvPr/>
          </p:nvSpPr>
          <p:spPr bwMode="auto">
            <a:xfrm>
              <a:off x="1077" y="816"/>
              <a:ext cx="35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entry</a:t>
              </a:r>
            </a:p>
          </p:txBody>
        </p:sp>
        <p:sp>
          <p:nvSpPr>
            <p:cNvPr id="9252" name="TextBox 173">
              <a:extLst>
                <a:ext uri="{FF2B5EF4-FFF2-40B4-BE49-F238E27FC236}">
                  <a16:creationId xmlns:a16="http://schemas.microsoft.com/office/drawing/2014/main" id="{E429ECE9-8A2A-4DEC-BA56-6C7FC8AC60D8}"/>
                </a:ext>
              </a:extLst>
            </p:cNvPr>
            <p:cNvSpPr txBox="1">
              <a:spLocks noChangeArrowheads="1"/>
            </p:cNvSpPr>
            <p:nvPr/>
          </p:nvSpPr>
          <p:spPr bwMode="auto">
            <a:xfrm>
              <a:off x="1173" y="2983"/>
              <a:ext cx="285"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exit</a:t>
              </a:r>
            </a:p>
          </p:txBody>
        </p:sp>
        <p:sp>
          <p:nvSpPr>
            <p:cNvPr id="18" name="Oval 145">
              <a:extLst>
                <a:ext uri="{FF2B5EF4-FFF2-40B4-BE49-F238E27FC236}">
                  <a16:creationId xmlns:a16="http://schemas.microsoft.com/office/drawing/2014/main" id="{409F6BD3-0B05-4577-B6B8-9A768E6A0AAE}"/>
                </a:ext>
              </a:extLst>
            </p:cNvPr>
            <p:cNvSpPr/>
            <p:nvPr/>
          </p:nvSpPr>
          <p:spPr>
            <a:xfrm>
              <a:off x="1056" y="1824"/>
              <a:ext cx="96" cy="96"/>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cxnSp>
          <p:nvCxnSpPr>
            <p:cNvPr id="19" name="Straight Arrow Connector 149">
              <a:extLst>
                <a:ext uri="{FF2B5EF4-FFF2-40B4-BE49-F238E27FC236}">
                  <a16:creationId xmlns:a16="http://schemas.microsoft.com/office/drawing/2014/main" id="{183D3C28-60FB-4B51-A582-87B6D07CFEAA}"/>
                </a:ext>
              </a:extLst>
            </p:cNvPr>
            <p:cNvCxnSpPr>
              <a:stCxn id="145" idx="3"/>
              <a:endCxn id="146" idx="0"/>
            </p:cNvCxnSpPr>
            <p:nvPr/>
          </p:nvCxnSpPr>
          <p:spPr>
            <a:xfrm rot="5400000">
              <a:off x="1152" y="1562"/>
              <a:ext cx="206" cy="302"/>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21" name="Straight Arrow Connector 151">
              <a:extLst>
                <a:ext uri="{FF2B5EF4-FFF2-40B4-BE49-F238E27FC236}">
                  <a16:creationId xmlns:a16="http://schemas.microsoft.com/office/drawing/2014/main" id="{1B079536-724A-49A9-92EB-69B005916FB7}"/>
                </a:ext>
              </a:extLst>
            </p:cNvPr>
            <p:cNvCxnSpPr>
              <a:stCxn id="146" idx="4"/>
              <a:endCxn id="132" idx="1"/>
            </p:cNvCxnSpPr>
            <p:nvPr/>
          </p:nvCxnSpPr>
          <p:spPr>
            <a:xfrm rot="16200000" flipH="1">
              <a:off x="1152" y="1872"/>
              <a:ext cx="206" cy="302"/>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22" name="Oval 145">
              <a:extLst>
                <a:ext uri="{FF2B5EF4-FFF2-40B4-BE49-F238E27FC236}">
                  <a16:creationId xmlns:a16="http://schemas.microsoft.com/office/drawing/2014/main" id="{E016208E-4FAD-4FE6-B4A6-0B1DE9DFEBA7}"/>
                </a:ext>
              </a:extLst>
            </p:cNvPr>
            <p:cNvSpPr/>
            <p:nvPr/>
          </p:nvSpPr>
          <p:spPr>
            <a:xfrm>
              <a:off x="1056" y="1824"/>
              <a:ext cx="96" cy="96"/>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cxnSp>
          <p:nvCxnSpPr>
            <p:cNvPr id="23" name="Straight Arrow Connector 149">
              <a:extLst>
                <a:ext uri="{FF2B5EF4-FFF2-40B4-BE49-F238E27FC236}">
                  <a16:creationId xmlns:a16="http://schemas.microsoft.com/office/drawing/2014/main" id="{F8476128-2299-443F-AF10-05CB55409A5A}"/>
                </a:ext>
              </a:extLst>
            </p:cNvPr>
            <p:cNvCxnSpPr>
              <a:cxnSpLocks noChangeShapeType="1"/>
            </p:cNvCxnSpPr>
            <p:nvPr/>
          </p:nvCxnSpPr>
          <p:spPr bwMode="auto">
            <a:xfrm flipH="1">
              <a:off x="1138" y="2194"/>
              <a:ext cx="268" cy="186"/>
            </a:xfrm>
            <a:prstGeom prst="straightConnector1">
              <a:avLst/>
            </a:prstGeom>
            <a:ln>
              <a:headEnd/>
              <a:tailEnd type="triangle" w="lg" len="lg"/>
            </a:ln>
            <a:extLst>
              <a:ext uri="{909E8E84-426E-40DD-AFC4-6F175D3DCCD1}">
                <a14:hiddenFill xmlns:a14="http://schemas.microsoft.com/office/drawing/2010/main">
                  <a:noFill/>
                </a14:hiddenFill>
              </a:ext>
            </a:extLst>
          </p:spPr>
          <p:style>
            <a:lnRef idx="1">
              <a:schemeClr val="accent1"/>
            </a:lnRef>
            <a:fillRef idx="0">
              <a:schemeClr val="accent1"/>
            </a:fillRef>
            <a:effectRef idx="0">
              <a:schemeClr val="accent1"/>
            </a:effectRef>
            <a:fontRef idx="minor">
              <a:schemeClr val="tx1"/>
            </a:fontRef>
          </p:style>
        </p:cxnSp>
        <p:cxnSp>
          <p:nvCxnSpPr>
            <p:cNvPr id="24" name="Straight Arrow Connector 151">
              <a:extLst>
                <a:ext uri="{FF2B5EF4-FFF2-40B4-BE49-F238E27FC236}">
                  <a16:creationId xmlns:a16="http://schemas.microsoft.com/office/drawing/2014/main" id="{6903AD06-5E89-4B18-8993-A841D0A23A5A}"/>
                </a:ext>
              </a:extLst>
            </p:cNvPr>
            <p:cNvCxnSpPr>
              <a:stCxn id="146" idx="4"/>
              <a:endCxn id="132" idx="1"/>
            </p:cNvCxnSpPr>
            <p:nvPr/>
          </p:nvCxnSpPr>
          <p:spPr>
            <a:xfrm rot="16200000" flipH="1">
              <a:off x="1152" y="2422"/>
              <a:ext cx="206" cy="302"/>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25" name="Oval 145">
              <a:extLst>
                <a:ext uri="{FF2B5EF4-FFF2-40B4-BE49-F238E27FC236}">
                  <a16:creationId xmlns:a16="http://schemas.microsoft.com/office/drawing/2014/main" id="{A063ED0B-4B5D-4C29-8F63-A66E9563DDB8}"/>
                </a:ext>
              </a:extLst>
            </p:cNvPr>
            <p:cNvSpPr/>
            <p:nvPr/>
          </p:nvSpPr>
          <p:spPr>
            <a:xfrm>
              <a:off x="1056" y="2374"/>
              <a:ext cx="96" cy="96"/>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9498" name="TextBox 137">
              <a:extLst>
                <a:ext uri="{FF2B5EF4-FFF2-40B4-BE49-F238E27FC236}">
                  <a16:creationId xmlns:a16="http://schemas.microsoft.com/office/drawing/2014/main" id="{D0894911-A014-410A-805F-096D29A5A89C}"/>
                </a:ext>
              </a:extLst>
            </p:cNvPr>
            <p:cNvSpPr txBox="1">
              <a:spLocks noChangeArrowheads="1"/>
            </p:cNvSpPr>
            <p:nvPr/>
          </p:nvSpPr>
          <p:spPr bwMode="auto">
            <a:xfrm>
              <a:off x="1448" y="2640"/>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b8</a:t>
              </a:r>
            </a:p>
          </p:txBody>
        </p:sp>
      </p:grpSp>
      <p:grpSp>
        <p:nvGrpSpPr>
          <p:cNvPr id="9503" name="Group 287">
            <a:extLst>
              <a:ext uri="{FF2B5EF4-FFF2-40B4-BE49-F238E27FC236}">
                <a16:creationId xmlns:a16="http://schemas.microsoft.com/office/drawing/2014/main" id="{60E0DC9E-F3C1-480A-95EF-E24313B3973E}"/>
              </a:ext>
            </a:extLst>
          </p:cNvPr>
          <p:cNvGrpSpPr>
            <a:grpSpLocks/>
          </p:cNvGrpSpPr>
          <p:nvPr/>
        </p:nvGrpSpPr>
        <p:grpSpPr bwMode="auto">
          <a:xfrm>
            <a:off x="4876801" y="1371601"/>
            <a:ext cx="2513013" cy="4340225"/>
            <a:chOff x="2016" y="864"/>
            <a:chExt cx="1583" cy="2734"/>
          </a:xfrm>
        </p:grpSpPr>
        <p:sp>
          <p:nvSpPr>
            <p:cNvPr id="9221" name="TextBox 24">
              <a:extLst>
                <a:ext uri="{FF2B5EF4-FFF2-40B4-BE49-F238E27FC236}">
                  <a16:creationId xmlns:a16="http://schemas.microsoft.com/office/drawing/2014/main" id="{12CAAFBE-E516-4FF4-84B4-6BFDEA7C2FEB}"/>
                </a:ext>
              </a:extLst>
            </p:cNvPr>
            <p:cNvSpPr txBox="1">
              <a:spLocks noChangeArrowheads="1"/>
            </p:cNvSpPr>
            <p:nvPr/>
          </p:nvSpPr>
          <p:spPr bwMode="auto">
            <a:xfrm>
              <a:off x="2016" y="3367"/>
              <a:ext cx="1475"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a:latin typeface="Calibri" panose="020F0502020204030204" pitchFamily="34" charset="0"/>
                </a:rPr>
                <a:t>Vwit: Predicate Targets</a:t>
              </a:r>
            </a:p>
          </p:txBody>
        </p:sp>
        <p:grpSp>
          <p:nvGrpSpPr>
            <p:cNvPr id="9501" name="Group 285">
              <a:extLst>
                <a:ext uri="{FF2B5EF4-FFF2-40B4-BE49-F238E27FC236}">
                  <a16:creationId xmlns:a16="http://schemas.microsoft.com/office/drawing/2014/main" id="{163242BE-F9C7-45C9-B7A7-FA471A55A894}"/>
                </a:ext>
              </a:extLst>
            </p:cNvPr>
            <p:cNvGrpSpPr>
              <a:grpSpLocks/>
            </p:cNvGrpSpPr>
            <p:nvPr/>
          </p:nvGrpSpPr>
          <p:grpSpPr bwMode="auto">
            <a:xfrm>
              <a:off x="2304" y="864"/>
              <a:ext cx="1295" cy="2366"/>
              <a:chOff x="2304" y="857"/>
              <a:chExt cx="1295" cy="2366"/>
            </a:xfrm>
          </p:grpSpPr>
          <p:cxnSp>
            <p:nvCxnSpPr>
              <p:cNvPr id="129" name="Straight Arrow Connector 128">
                <a:extLst>
                  <a:ext uri="{FF2B5EF4-FFF2-40B4-BE49-F238E27FC236}">
                    <a16:creationId xmlns:a16="http://schemas.microsoft.com/office/drawing/2014/main" id="{583BB7A2-5F9E-4314-9530-A5A358778083}"/>
                  </a:ext>
                </a:extLst>
              </p:cNvPr>
              <p:cNvCxnSpPr>
                <a:cxnSpLocks noChangeShapeType="1"/>
              </p:cNvCxnSpPr>
              <p:nvPr/>
            </p:nvCxnSpPr>
            <p:spPr bwMode="auto">
              <a:xfrm>
                <a:off x="2640" y="1016"/>
                <a:ext cx="0" cy="320"/>
              </a:xfrm>
              <a:prstGeom prst="straightConnector1">
                <a:avLst/>
              </a:prstGeom>
              <a:ln>
                <a:headEnd/>
                <a:tailEnd type="triangle" w="lg" len="lg"/>
              </a:ln>
              <a:extLst>
                <a:ext uri="{909E8E84-426E-40DD-AFC4-6F175D3DCCD1}">
                  <a14:hiddenFill xmlns:a14="http://schemas.microsoft.com/office/drawing/2010/main">
                    <a:noFill/>
                  </a14:hiddenFill>
                </a:ext>
              </a:extLst>
            </p:spPr>
            <p:style>
              <a:lnRef idx="1">
                <a:schemeClr val="accent1"/>
              </a:lnRef>
              <a:fillRef idx="0">
                <a:schemeClr val="accent1"/>
              </a:fillRef>
              <a:effectRef idx="0">
                <a:schemeClr val="accent1"/>
              </a:effectRef>
              <a:fontRef idx="minor">
                <a:schemeClr val="tx1"/>
              </a:fontRef>
            </p:style>
          </p:cxnSp>
          <p:cxnSp>
            <p:nvCxnSpPr>
              <p:cNvPr id="130" name="Straight Arrow Connector 129">
                <a:extLst>
                  <a:ext uri="{FF2B5EF4-FFF2-40B4-BE49-F238E27FC236}">
                    <a16:creationId xmlns:a16="http://schemas.microsoft.com/office/drawing/2014/main" id="{2E426870-D587-4B5F-B713-09189370D6D8}"/>
                  </a:ext>
                </a:extLst>
              </p:cNvPr>
              <p:cNvCxnSpPr>
                <a:cxnSpLocks noChangeShapeType="1"/>
                <a:endCxn id="145" idx="1"/>
              </p:cNvCxnSpPr>
              <p:nvPr/>
            </p:nvCxnSpPr>
            <p:spPr bwMode="auto">
              <a:xfrm>
                <a:off x="2674" y="1434"/>
                <a:ext cx="316" cy="156"/>
              </a:xfrm>
              <a:prstGeom prst="straightConnector1">
                <a:avLst/>
              </a:prstGeom>
              <a:ln>
                <a:headEnd/>
                <a:tailEnd type="triangle" w="lg" len="lg"/>
              </a:ln>
              <a:extLst>
                <a:ext uri="{909E8E84-426E-40DD-AFC4-6F175D3DCCD1}">
                  <a14:hiddenFill xmlns:a14="http://schemas.microsoft.com/office/drawing/2010/main">
                    <a:noFill/>
                  </a14:hiddenFill>
                </a:ext>
              </a:extLst>
            </p:spPr>
            <p:style>
              <a:lnRef idx="1">
                <a:schemeClr val="accent1"/>
              </a:lnRef>
              <a:fillRef idx="0">
                <a:schemeClr val="accent1"/>
              </a:fillRef>
              <a:effectRef idx="0">
                <a:schemeClr val="accent1"/>
              </a:effectRef>
              <a:fontRef idx="minor">
                <a:schemeClr val="tx1"/>
              </a:fontRef>
            </p:style>
          </p:cxnSp>
          <p:sp>
            <p:nvSpPr>
              <p:cNvPr id="131" name="Freeform 130">
                <a:extLst>
                  <a:ext uri="{FF2B5EF4-FFF2-40B4-BE49-F238E27FC236}">
                    <a16:creationId xmlns:a16="http://schemas.microsoft.com/office/drawing/2014/main" id="{2248AAD0-F62E-4488-B4D0-BA1E946F8870}"/>
                  </a:ext>
                </a:extLst>
              </p:cNvPr>
              <p:cNvSpPr/>
              <p:nvPr/>
            </p:nvSpPr>
            <p:spPr>
              <a:xfrm>
                <a:off x="2304" y="1447"/>
                <a:ext cx="384" cy="1673"/>
              </a:xfrm>
              <a:custGeom>
                <a:avLst/>
                <a:gdLst>
                  <a:gd name="connsiteX0" fmla="*/ 758537 w 945573"/>
                  <a:gd name="connsiteY0" fmla="*/ 0 h 2909454"/>
                  <a:gd name="connsiteX1" fmla="*/ 31173 w 945573"/>
                  <a:gd name="connsiteY1" fmla="*/ 1475509 h 2909454"/>
                  <a:gd name="connsiteX2" fmla="*/ 945573 w 945573"/>
                  <a:gd name="connsiteY2" fmla="*/ 2909454 h 2909454"/>
                </a:gdLst>
                <a:ahLst/>
                <a:cxnLst>
                  <a:cxn ang="0">
                    <a:pos x="connsiteX0" y="connsiteY0"/>
                  </a:cxn>
                  <a:cxn ang="0">
                    <a:pos x="connsiteX1" y="connsiteY1"/>
                  </a:cxn>
                  <a:cxn ang="0">
                    <a:pos x="connsiteX2" y="connsiteY2"/>
                  </a:cxn>
                </a:cxnLst>
                <a:rect l="l" t="t" r="r" b="b"/>
                <a:pathLst>
                  <a:path w="945573" h="2909454">
                    <a:moveTo>
                      <a:pt x="758537" y="0"/>
                    </a:moveTo>
                    <a:cubicBezTo>
                      <a:pt x="379268" y="495300"/>
                      <a:pt x="0" y="990600"/>
                      <a:pt x="31173" y="1475509"/>
                    </a:cubicBezTo>
                    <a:cubicBezTo>
                      <a:pt x="62346" y="1960418"/>
                      <a:pt x="503959" y="2434936"/>
                      <a:pt x="945573" y="2909454"/>
                    </a:cubicBezTo>
                  </a:path>
                </a:pathLst>
              </a:custGeom>
              <a:ln w="12700">
                <a:tailEnd type="triangle" w="lg" len="lg"/>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33" name="Oval 132">
                <a:extLst>
                  <a:ext uri="{FF2B5EF4-FFF2-40B4-BE49-F238E27FC236}">
                    <a16:creationId xmlns:a16="http://schemas.microsoft.com/office/drawing/2014/main" id="{CD658663-D088-44BA-8C75-B539F773C92C}"/>
                  </a:ext>
                </a:extLst>
              </p:cNvPr>
              <p:cNvSpPr/>
              <p:nvPr/>
            </p:nvSpPr>
            <p:spPr>
              <a:xfrm>
                <a:off x="3281" y="2448"/>
                <a:ext cx="96" cy="96"/>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134" name="Oval 133">
                <a:extLst>
                  <a:ext uri="{FF2B5EF4-FFF2-40B4-BE49-F238E27FC236}">
                    <a16:creationId xmlns:a16="http://schemas.microsoft.com/office/drawing/2014/main" id="{8A5339DF-E93E-469A-B692-8AAFFBFAE840}"/>
                  </a:ext>
                </a:extLst>
              </p:cNvPr>
              <p:cNvSpPr/>
              <p:nvPr/>
            </p:nvSpPr>
            <p:spPr>
              <a:xfrm>
                <a:off x="2688" y="3072"/>
                <a:ext cx="96" cy="96"/>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9441" name="TextBox 134">
                <a:extLst>
                  <a:ext uri="{FF2B5EF4-FFF2-40B4-BE49-F238E27FC236}">
                    <a16:creationId xmlns:a16="http://schemas.microsoft.com/office/drawing/2014/main" id="{A8B046E5-4E3A-45EB-930E-A8BDF583B7A4}"/>
                  </a:ext>
                </a:extLst>
              </p:cNvPr>
              <p:cNvSpPr txBox="1">
                <a:spLocks noChangeArrowheads="1"/>
              </p:cNvSpPr>
              <p:nvPr/>
            </p:nvSpPr>
            <p:spPr bwMode="auto">
              <a:xfrm>
                <a:off x="2640" y="1255"/>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b1</a:t>
                </a:r>
              </a:p>
            </p:txBody>
          </p:sp>
          <p:sp>
            <p:nvSpPr>
              <p:cNvPr id="9442" name="TextBox 135">
                <a:extLst>
                  <a:ext uri="{FF2B5EF4-FFF2-40B4-BE49-F238E27FC236}">
                    <a16:creationId xmlns:a16="http://schemas.microsoft.com/office/drawing/2014/main" id="{94D0F924-BDDC-44A9-B9D7-34B255FBA92A}"/>
                  </a:ext>
                </a:extLst>
              </p:cNvPr>
              <p:cNvSpPr txBox="1">
                <a:spLocks noChangeArrowheads="1"/>
              </p:cNvSpPr>
              <p:nvPr/>
            </p:nvSpPr>
            <p:spPr bwMode="auto">
              <a:xfrm>
                <a:off x="3031" y="1486"/>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b2</a:t>
                </a:r>
              </a:p>
            </p:txBody>
          </p:sp>
          <p:sp>
            <p:nvSpPr>
              <p:cNvPr id="9443" name="TextBox 136">
                <a:extLst>
                  <a:ext uri="{FF2B5EF4-FFF2-40B4-BE49-F238E27FC236}">
                    <a16:creationId xmlns:a16="http://schemas.microsoft.com/office/drawing/2014/main" id="{EED39010-F8CE-499E-BF31-6BA1A7AFB45D}"/>
                  </a:ext>
                </a:extLst>
              </p:cNvPr>
              <p:cNvSpPr txBox="1">
                <a:spLocks noChangeArrowheads="1"/>
              </p:cNvSpPr>
              <p:nvPr/>
            </p:nvSpPr>
            <p:spPr bwMode="auto">
              <a:xfrm>
                <a:off x="2688" y="1831"/>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b3</a:t>
                </a:r>
              </a:p>
            </p:txBody>
          </p:sp>
          <p:sp>
            <p:nvSpPr>
              <p:cNvPr id="9444" name="TextBox 137">
                <a:extLst>
                  <a:ext uri="{FF2B5EF4-FFF2-40B4-BE49-F238E27FC236}">
                    <a16:creationId xmlns:a16="http://schemas.microsoft.com/office/drawing/2014/main" id="{CA53B4A6-048A-450A-9CCD-FD1EAC88591F}"/>
                  </a:ext>
                </a:extLst>
              </p:cNvPr>
              <p:cNvSpPr txBox="1">
                <a:spLocks noChangeArrowheads="1"/>
              </p:cNvSpPr>
              <p:nvPr/>
            </p:nvSpPr>
            <p:spPr bwMode="auto">
              <a:xfrm>
                <a:off x="2736" y="2400"/>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b7</a:t>
                </a:r>
              </a:p>
            </p:txBody>
          </p:sp>
          <p:cxnSp>
            <p:nvCxnSpPr>
              <p:cNvPr id="143" name="Straight Arrow Connector 142">
                <a:extLst>
                  <a:ext uri="{FF2B5EF4-FFF2-40B4-BE49-F238E27FC236}">
                    <a16:creationId xmlns:a16="http://schemas.microsoft.com/office/drawing/2014/main" id="{F6F84834-A52C-45D3-93E7-9728D6F2EC9B}"/>
                  </a:ext>
                </a:extLst>
              </p:cNvPr>
              <p:cNvCxnSpPr>
                <a:stCxn id="133" idx="4"/>
                <a:endCxn id="142" idx="7"/>
              </p:cNvCxnSpPr>
              <p:nvPr/>
            </p:nvCxnSpPr>
            <p:spPr>
              <a:xfrm rot="5400000">
                <a:off x="3114" y="2488"/>
                <a:ext cx="158" cy="271"/>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44" name="Straight Arrow Connector 143">
                <a:extLst>
                  <a:ext uri="{FF2B5EF4-FFF2-40B4-BE49-F238E27FC236}">
                    <a16:creationId xmlns:a16="http://schemas.microsoft.com/office/drawing/2014/main" id="{0CADD33D-5D9B-4650-895A-F90745BF3F52}"/>
                  </a:ext>
                </a:extLst>
              </p:cNvPr>
              <p:cNvCxnSpPr>
                <a:stCxn id="132" idx="5"/>
                <a:endCxn id="133" idx="0"/>
              </p:cNvCxnSpPr>
              <p:nvPr/>
            </p:nvCxnSpPr>
            <p:spPr>
              <a:xfrm rot="16200000" flipH="1">
                <a:off x="3090" y="2210"/>
                <a:ext cx="206" cy="271"/>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145" name="Oval 144">
                <a:extLst>
                  <a:ext uri="{FF2B5EF4-FFF2-40B4-BE49-F238E27FC236}">
                    <a16:creationId xmlns:a16="http://schemas.microsoft.com/office/drawing/2014/main" id="{7A094B2A-2852-43F9-99C6-1EB39E132FCA}"/>
                  </a:ext>
                </a:extLst>
              </p:cNvPr>
              <p:cNvSpPr/>
              <p:nvPr/>
            </p:nvSpPr>
            <p:spPr>
              <a:xfrm>
                <a:off x="2976" y="1584"/>
                <a:ext cx="96" cy="96"/>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146" name="Oval 145">
                <a:extLst>
                  <a:ext uri="{FF2B5EF4-FFF2-40B4-BE49-F238E27FC236}">
                    <a16:creationId xmlns:a16="http://schemas.microsoft.com/office/drawing/2014/main" id="{2A3E9492-1F46-4FCB-95D4-677EE1FCBB95}"/>
                  </a:ext>
                </a:extLst>
              </p:cNvPr>
              <p:cNvSpPr/>
              <p:nvPr/>
            </p:nvSpPr>
            <p:spPr>
              <a:xfrm>
                <a:off x="2640" y="1872"/>
                <a:ext cx="96" cy="96"/>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147" name="Oval 146">
                <a:extLst>
                  <a:ext uri="{FF2B5EF4-FFF2-40B4-BE49-F238E27FC236}">
                    <a16:creationId xmlns:a16="http://schemas.microsoft.com/office/drawing/2014/main" id="{57320F9C-FC4C-41EB-8178-E1846417F933}"/>
                  </a:ext>
                </a:extLst>
              </p:cNvPr>
              <p:cNvSpPr/>
              <p:nvPr/>
            </p:nvSpPr>
            <p:spPr>
              <a:xfrm>
                <a:off x="3312" y="1872"/>
                <a:ext cx="96" cy="96"/>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9453" name="TextBox 147">
                <a:extLst>
                  <a:ext uri="{FF2B5EF4-FFF2-40B4-BE49-F238E27FC236}">
                    <a16:creationId xmlns:a16="http://schemas.microsoft.com/office/drawing/2014/main" id="{4F0A69B5-6D47-4FE7-A893-E3FC013529E8}"/>
                  </a:ext>
                </a:extLst>
              </p:cNvPr>
              <p:cNvSpPr txBox="1">
                <a:spLocks noChangeArrowheads="1"/>
              </p:cNvSpPr>
              <p:nvPr/>
            </p:nvSpPr>
            <p:spPr bwMode="auto">
              <a:xfrm>
                <a:off x="3072" y="2112"/>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b5</a:t>
                </a:r>
              </a:p>
            </p:txBody>
          </p:sp>
          <p:sp>
            <p:nvSpPr>
              <p:cNvPr id="9454" name="TextBox 148">
                <a:extLst>
                  <a:ext uri="{FF2B5EF4-FFF2-40B4-BE49-F238E27FC236}">
                    <a16:creationId xmlns:a16="http://schemas.microsoft.com/office/drawing/2014/main" id="{7311F991-2602-45E1-8C33-066EDA9039F2}"/>
                  </a:ext>
                </a:extLst>
              </p:cNvPr>
              <p:cNvSpPr txBox="1">
                <a:spLocks noChangeArrowheads="1"/>
              </p:cNvSpPr>
              <p:nvPr/>
            </p:nvSpPr>
            <p:spPr bwMode="auto">
              <a:xfrm>
                <a:off x="3360" y="2400"/>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b6</a:t>
                </a:r>
              </a:p>
            </p:txBody>
          </p:sp>
          <p:cxnSp>
            <p:nvCxnSpPr>
              <p:cNvPr id="150" name="Straight Arrow Connector 149">
                <a:extLst>
                  <a:ext uri="{FF2B5EF4-FFF2-40B4-BE49-F238E27FC236}">
                    <a16:creationId xmlns:a16="http://schemas.microsoft.com/office/drawing/2014/main" id="{0CFD964E-0539-407A-9081-B19C1EAFCA93}"/>
                  </a:ext>
                </a:extLst>
              </p:cNvPr>
              <p:cNvCxnSpPr>
                <a:stCxn id="145" idx="3"/>
                <a:endCxn id="146" idx="0"/>
              </p:cNvCxnSpPr>
              <p:nvPr/>
            </p:nvCxnSpPr>
            <p:spPr>
              <a:xfrm rot="5400000">
                <a:off x="2736" y="1618"/>
                <a:ext cx="206" cy="302"/>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51" name="Straight Arrow Connector 150">
                <a:extLst>
                  <a:ext uri="{FF2B5EF4-FFF2-40B4-BE49-F238E27FC236}">
                    <a16:creationId xmlns:a16="http://schemas.microsoft.com/office/drawing/2014/main" id="{035D734E-DE29-4C58-AD6E-F205ADE8F958}"/>
                  </a:ext>
                </a:extLst>
              </p:cNvPr>
              <p:cNvCxnSpPr>
                <a:stCxn id="145" idx="5"/>
                <a:endCxn id="147" idx="0"/>
              </p:cNvCxnSpPr>
              <p:nvPr/>
            </p:nvCxnSpPr>
            <p:spPr>
              <a:xfrm rot="16200000" flipH="1">
                <a:off x="3106" y="1618"/>
                <a:ext cx="206" cy="302"/>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52" name="Straight Arrow Connector 151">
                <a:extLst>
                  <a:ext uri="{FF2B5EF4-FFF2-40B4-BE49-F238E27FC236}">
                    <a16:creationId xmlns:a16="http://schemas.microsoft.com/office/drawing/2014/main" id="{1530A2C3-0B8C-4A7B-B86B-22C7D822821D}"/>
                  </a:ext>
                </a:extLst>
              </p:cNvPr>
              <p:cNvCxnSpPr>
                <a:stCxn id="146" idx="4"/>
                <a:endCxn id="132" idx="1"/>
              </p:cNvCxnSpPr>
              <p:nvPr/>
            </p:nvCxnSpPr>
            <p:spPr>
              <a:xfrm rot="16200000" flipH="1">
                <a:off x="2736" y="1920"/>
                <a:ext cx="206" cy="302"/>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153" name="Straight Arrow Connector 152">
                <a:extLst>
                  <a:ext uri="{FF2B5EF4-FFF2-40B4-BE49-F238E27FC236}">
                    <a16:creationId xmlns:a16="http://schemas.microsoft.com/office/drawing/2014/main" id="{2FE50012-20B1-42A3-B432-D99CF3422DAE}"/>
                  </a:ext>
                </a:extLst>
              </p:cNvPr>
              <p:cNvCxnSpPr>
                <a:stCxn id="147" idx="4"/>
                <a:endCxn id="132" idx="7"/>
              </p:cNvCxnSpPr>
              <p:nvPr/>
            </p:nvCxnSpPr>
            <p:spPr>
              <a:xfrm rot="5400000">
                <a:off x="3106" y="1920"/>
                <a:ext cx="206" cy="302"/>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9459" name="TextBox 153">
                <a:extLst>
                  <a:ext uri="{FF2B5EF4-FFF2-40B4-BE49-F238E27FC236}">
                    <a16:creationId xmlns:a16="http://schemas.microsoft.com/office/drawing/2014/main" id="{0EE60336-4265-4C0C-89A1-2BF5D0F352F0}"/>
                  </a:ext>
                </a:extLst>
              </p:cNvPr>
              <p:cNvSpPr txBox="1">
                <a:spLocks noChangeArrowheads="1"/>
              </p:cNvSpPr>
              <p:nvPr/>
            </p:nvSpPr>
            <p:spPr bwMode="auto">
              <a:xfrm>
                <a:off x="3367" y="1822"/>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b4</a:t>
                </a:r>
              </a:p>
            </p:txBody>
          </p:sp>
          <p:sp>
            <p:nvSpPr>
              <p:cNvPr id="155" name="Freeform 154">
                <a:extLst>
                  <a:ext uri="{FF2B5EF4-FFF2-40B4-BE49-F238E27FC236}">
                    <a16:creationId xmlns:a16="http://schemas.microsoft.com/office/drawing/2014/main" id="{1A3A5651-8FD2-4ED6-8ACD-FA148BFA065E}"/>
                  </a:ext>
                </a:extLst>
              </p:cNvPr>
              <p:cNvSpPr/>
              <p:nvPr/>
            </p:nvSpPr>
            <p:spPr>
              <a:xfrm>
                <a:off x="2533" y="1438"/>
                <a:ext cx="492" cy="1538"/>
              </a:xfrm>
              <a:custGeom>
                <a:avLst/>
                <a:gdLst>
                  <a:gd name="connsiteX0" fmla="*/ 781538 w 781538"/>
                  <a:gd name="connsiteY0" fmla="*/ 2969846 h 3354103"/>
                  <a:gd name="connsiteX1" fmla="*/ 234461 w 781538"/>
                  <a:gd name="connsiteY1" fmla="*/ 3118339 h 3354103"/>
                  <a:gd name="connsiteX2" fmla="*/ 7815 w 781538"/>
                  <a:gd name="connsiteY2" fmla="*/ 1555262 h 3354103"/>
                  <a:gd name="connsiteX3" fmla="*/ 187569 w 781538"/>
                  <a:gd name="connsiteY3" fmla="*/ 0 h 3354103"/>
                  <a:gd name="connsiteX4" fmla="*/ 187569 w 781538"/>
                  <a:gd name="connsiteY4" fmla="*/ 0 h 3354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538" h="3354103">
                    <a:moveTo>
                      <a:pt x="781538" y="2969846"/>
                    </a:moveTo>
                    <a:cubicBezTo>
                      <a:pt x="572476" y="3161974"/>
                      <a:pt x="363415" y="3354103"/>
                      <a:pt x="234461" y="3118339"/>
                    </a:cubicBezTo>
                    <a:cubicBezTo>
                      <a:pt x="105507" y="2882575"/>
                      <a:pt x="15630" y="2074985"/>
                      <a:pt x="7815" y="1555262"/>
                    </a:cubicBezTo>
                    <a:cubicBezTo>
                      <a:pt x="0" y="1035539"/>
                      <a:pt x="187569" y="0"/>
                      <a:pt x="187569" y="0"/>
                    </a:cubicBezTo>
                    <a:lnTo>
                      <a:pt x="187569" y="0"/>
                    </a:lnTo>
                  </a:path>
                </a:pathLst>
              </a:custGeom>
              <a:ln w="12700">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9461" name="TextBox 172">
                <a:extLst>
                  <a:ext uri="{FF2B5EF4-FFF2-40B4-BE49-F238E27FC236}">
                    <a16:creationId xmlns:a16="http://schemas.microsoft.com/office/drawing/2014/main" id="{FD9E8CC0-870C-4ECD-8E15-B563510BE5AC}"/>
                  </a:ext>
                </a:extLst>
              </p:cNvPr>
              <p:cNvSpPr txBox="1">
                <a:spLocks noChangeArrowheads="1"/>
              </p:cNvSpPr>
              <p:nvPr/>
            </p:nvSpPr>
            <p:spPr bwMode="auto">
              <a:xfrm>
                <a:off x="2661" y="864"/>
                <a:ext cx="35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entry</a:t>
                </a:r>
              </a:p>
            </p:txBody>
          </p:sp>
          <p:sp>
            <p:nvSpPr>
              <p:cNvPr id="9462" name="TextBox 173">
                <a:extLst>
                  <a:ext uri="{FF2B5EF4-FFF2-40B4-BE49-F238E27FC236}">
                    <a16:creationId xmlns:a16="http://schemas.microsoft.com/office/drawing/2014/main" id="{E595755E-DF6C-4357-A021-FA70505CB089}"/>
                  </a:ext>
                </a:extLst>
              </p:cNvPr>
              <p:cNvSpPr txBox="1">
                <a:spLocks noChangeArrowheads="1"/>
              </p:cNvSpPr>
              <p:nvPr/>
            </p:nvSpPr>
            <p:spPr bwMode="auto">
              <a:xfrm>
                <a:off x="2757" y="3031"/>
                <a:ext cx="285"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exit</a:t>
                </a:r>
              </a:p>
            </p:txBody>
          </p:sp>
          <p:sp>
            <p:nvSpPr>
              <p:cNvPr id="26" name="Oval 145">
                <a:extLst>
                  <a:ext uri="{FF2B5EF4-FFF2-40B4-BE49-F238E27FC236}">
                    <a16:creationId xmlns:a16="http://schemas.microsoft.com/office/drawing/2014/main" id="{6EC982CA-3A83-40EA-AC40-4DC1C9D6D19B}"/>
                  </a:ext>
                </a:extLst>
              </p:cNvPr>
              <p:cNvSpPr/>
              <p:nvPr/>
            </p:nvSpPr>
            <p:spPr>
              <a:xfrm>
                <a:off x="2640" y="1872"/>
                <a:ext cx="96" cy="96"/>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cxnSp>
            <p:nvCxnSpPr>
              <p:cNvPr id="27" name="Straight Arrow Connector 149">
                <a:extLst>
                  <a:ext uri="{FF2B5EF4-FFF2-40B4-BE49-F238E27FC236}">
                    <a16:creationId xmlns:a16="http://schemas.microsoft.com/office/drawing/2014/main" id="{98B951B4-DD53-47A6-A194-10C4DDAC6C0B}"/>
                  </a:ext>
                </a:extLst>
              </p:cNvPr>
              <p:cNvCxnSpPr>
                <a:stCxn id="145" idx="3"/>
                <a:endCxn id="146" idx="0"/>
              </p:cNvCxnSpPr>
              <p:nvPr/>
            </p:nvCxnSpPr>
            <p:spPr>
              <a:xfrm rot="5400000">
                <a:off x="2736" y="1610"/>
                <a:ext cx="206" cy="302"/>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151">
                <a:extLst>
                  <a:ext uri="{FF2B5EF4-FFF2-40B4-BE49-F238E27FC236}">
                    <a16:creationId xmlns:a16="http://schemas.microsoft.com/office/drawing/2014/main" id="{A4B0F4C4-983E-40EB-BBA5-140903F1F4E3}"/>
                  </a:ext>
                </a:extLst>
              </p:cNvPr>
              <p:cNvCxnSpPr>
                <a:stCxn id="146" idx="4"/>
                <a:endCxn id="132" idx="1"/>
              </p:cNvCxnSpPr>
              <p:nvPr/>
            </p:nvCxnSpPr>
            <p:spPr>
              <a:xfrm rot="16200000" flipH="1">
                <a:off x="2736" y="1920"/>
                <a:ext cx="206" cy="302"/>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29" name="Oval 145">
                <a:extLst>
                  <a:ext uri="{FF2B5EF4-FFF2-40B4-BE49-F238E27FC236}">
                    <a16:creationId xmlns:a16="http://schemas.microsoft.com/office/drawing/2014/main" id="{A0885BA6-D7F3-43F1-A118-C8F6F86D3DCC}"/>
                  </a:ext>
                </a:extLst>
              </p:cNvPr>
              <p:cNvSpPr/>
              <p:nvPr/>
            </p:nvSpPr>
            <p:spPr>
              <a:xfrm>
                <a:off x="2640" y="1872"/>
                <a:ext cx="96" cy="96"/>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cxnSp>
            <p:nvCxnSpPr>
              <p:cNvPr id="30" name="Straight Arrow Connector 149">
                <a:extLst>
                  <a:ext uri="{FF2B5EF4-FFF2-40B4-BE49-F238E27FC236}">
                    <a16:creationId xmlns:a16="http://schemas.microsoft.com/office/drawing/2014/main" id="{5082ABC5-4230-4FFF-83A4-5C96EEFE48F0}"/>
                  </a:ext>
                </a:extLst>
              </p:cNvPr>
              <p:cNvCxnSpPr>
                <a:cxnSpLocks noChangeShapeType="1"/>
              </p:cNvCxnSpPr>
              <p:nvPr/>
            </p:nvCxnSpPr>
            <p:spPr bwMode="auto">
              <a:xfrm flipH="1">
                <a:off x="2722" y="2242"/>
                <a:ext cx="268" cy="186"/>
              </a:xfrm>
              <a:prstGeom prst="straightConnector1">
                <a:avLst/>
              </a:prstGeom>
              <a:ln>
                <a:headEnd/>
                <a:tailEnd type="triangle" w="lg" len="lg"/>
              </a:ln>
              <a:extLst>
                <a:ext uri="{909E8E84-426E-40DD-AFC4-6F175D3DCCD1}">
                  <a14:hiddenFill xmlns:a14="http://schemas.microsoft.com/office/drawing/2010/main">
                    <a:noFill/>
                  </a14:hiddenFill>
                </a:ext>
              </a:extLst>
            </p:spPr>
            <p:style>
              <a:lnRef idx="1">
                <a:schemeClr val="accent1"/>
              </a:lnRef>
              <a:fillRef idx="0">
                <a:schemeClr val="accent1"/>
              </a:fillRef>
              <a:effectRef idx="0">
                <a:schemeClr val="accent1"/>
              </a:effectRef>
              <a:fontRef idx="minor">
                <a:schemeClr val="tx1"/>
              </a:fontRef>
            </p:style>
          </p:cxnSp>
          <p:cxnSp>
            <p:nvCxnSpPr>
              <p:cNvPr id="31" name="Straight Arrow Connector 151">
                <a:extLst>
                  <a:ext uri="{FF2B5EF4-FFF2-40B4-BE49-F238E27FC236}">
                    <a16:creationId xmlns:a16="http://schemas.microsoft.com/office/drawing/2014/main" id="{9FBC588F-B01A-4FD8-8EB8-18CD79BF9B60}"/>
                  </a:ext>
                </a:extLst>
              </p:cNvPr>
              <p:cNvCxnSpPr>
                <a:stCxn id="146" idx="4"/>
                <a:endCxn id="132" idx="1"/>
              </p:cNvCxnSpPr>
              <p:nvPr/>
            </p:nvCxnSpPr>
            <p:spPr>
              <a:xfrm rot="16200000" flipH="1">
                <a:off x="2736" y="2470"/>
                <a:ext cx="206" cy="302"/>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sp>
            <p:nvSpPr>
              <p:cNvPr id="9280" name="Oval 145">
                <a:extLst>
                  <a:ext uri="{FF2B5EF4-FFF2-40B4-BE49-F238E27FC236}">
                    <a16:creationId xmlns:a16="http://schemas.microsoft.com/office/drawing/2014/main" id="{A3898611-0C89-4B2A-9F4A-AB90C46E4958}"/>
                  </a:ext>
                </a:extLst>
              </p:cNvPr>
              <p:cNvSpPr/>
              <p:nvPr/>
            </p:nvSpPr>
            <p:spPr>
              <a:xfrm>
                <a:off x="2640" y="2422"/>
                <a:ext cx="96" cy="96"/>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9476" name="TextBox 172">
                <a:extLst>
                  <a:ext uri="{FF2B5EF4-FFF2-40B4-BE49-F238E27FC236}">
                    <a16:creationId xmlns:a16="http://schemas.microsoft.com/office/drawing/2014/main" id="{0AB210CE-8FB5-438F-A49E-5F0F35F0B0F5}"/>
                  </a:ext>
                </a:extLst>
              </p:cNvPr>
              <p:cNvSpPr txBox="1">
                <a:spLocks noChangeArrowheads="1"/>
              </p:cNvSpPr>
              <p:nvPr/>
            </p:nvSpPr>
            <p:spPr bwMode="auto">
              <a:xfrm>
                <a:off x="2661" y="857"/>
                <a:ext cx="35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entry</a:t>
                </a:r>
              </a:p>
            </p:txBody>
          </p:sp>
          <p:sp>
            <p:nvSpPr>
              <p:cNvPr id="9281" name="Oval 144">
                <a:extLst>
                  <a:ext uri="{FF2B5EF4-FFF2-40B4-BE49-F238E27FC236}">
                    <a16:creationId xmlns:a16="http://schemas.microsoft.com/office/drawing/2014/main" id="{E8D81683-33A4-4110-BC79-29D92F34ED60}"/>
                  </a:ext>
                </a:extLst>
              </p:cNvPr>
              <p:cNvSpPr/>
              <p:nvPr/>
            </p:nvSpPr>
            <p:spPr>
              <a:xfrm>
                <a:off x="2976" y="1584"/>
                <a:ext cx="96" cy="96"/>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141" name="Oval 140">
                <a:extLst>
                  <a:ext uri="{FF2B5EF4-FFF2-40B4-BE49-F238E27FC236}">
                    <a16:creationId xmlns:a16="http://schemas.microsoft.com/office/drawing/2014/main" id="{86A0AB26-1109-4608-9625-D4D13E0FACCE}"/>
                  </a:ext>
                </a:extLst>
              </p:cNvPr>
              <p:cNvSpPr>
                <a:spLocks noChangeArrowheads="1"/>
              </p:cNvSpPr>
              <p:nvPr/>
            </p:nvSpPr>
            <p:spPr bwMode="auto">
              <a:xfrm>
                <a:off x="2592" y="912"/>
                <a:ext cx="96" cy="96"/>
              </a:xfrm>
              <a:prstGeom prst="ellipse">
                <a:avLst/>
              </a:prstGeom>
              <a:solidFill>
                <a:schemeClr val="accent1"/>
              </a:solidFill>
              <a:ln w="3175" algn="ctr">
                <a:solidFill>
                  <a:schemeClr val="accent2"/>
                </a:solidFill>
                <a:round/>
                <a:headEnd/>
                <a:tailEnd/>
              </a:ln>
            </p:spPr>
            <p:txBody>
              <a:bodyPr anchor="ctr"/>
              <a:lstStyle/>
              <a:p>
                <a:pPr algn="ctr">
                  <a:defRPr/>
                </a:pPr>
                <a:endParaRPr lang="en-US">
                  <a:solidFill>
                    <a:schemeClr val="lt1"/>
                  </a:solidFill>
                </a:endParaRPr>
              </a:p>
            </p:txBody>
          </p:sp>
          <p:sp>
            <p:nvSpPr>
              <p:cNvPr id="9282" name="Oval 239">
                <a:extLst>
                  <a:ext uri="{FF2B5EF4-FFF2-40B4-BE49-F238E27FC236}">
                    <a16:creationId xmlns:a16="http://schemas.microsoft.com/office/drawing/2014/main" id="{65ED12D6-7947-47B6-9D8B-32F009E39E49}"/>
                  </a:ext>
                </a:extLst>
              </p:cNvPr>
              <p:cNvSpPr/>
              <p:nvPr/>
            </p:nvSpPr>
            <p:spPr>
              <a:xfrm>
                <a:off x="2592" y="1344"/>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9283" name="Oval 239">
                <a:extLst>
                  <a:ext uri="{FF2B5EF4-FFF2-40B4-BE49-F238E27FC236}">
                    <a16:creationId xmlns:a16="http://schemas.microsoft.com/office/drawing/2014/main" id="{6D6A47BC-9BF7-457F-80DC-351A3344B7C3}"/>
                  </a:ext>
                </a:extLst>
              </p:cNvPr>
              <p:cNvSpPr/>
              <p:nvPr/>
            </p:nvSpPr>
            <p:spPr>
              <a:xfrm>
                <a:off x="2976" y="2160"/>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9284" name="Oval 239">
                <a:extLst>
                  <a:ext uri="{FF2B5EF4-FFF2-40B4-BE49-F238E27FC236}">
                    <a16:creationId xmlns:a16="http://schemas.microsoft.com/office/drawing/2014/main" id="{29C5A189-349D-4938-B11D-667FAFBF3ED3}"/>
                  </a:ext>
                </a:extLst>
              </p:cNvPr>
              <p:cNvSpPr/>
              <p:nvPr/>
            </p:nvSpPr>
            <p:spPr>
              <a:xfrm>
                <a:off x="2976" y="2688"/>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9499" name="TextBox 137">
                <a:extLst>
                  <a:ext uri="{FF2B5EF4-FFF2-40B4-BE49-F238E27FC236}">
                    <a16:creationId xmlns:a16="http://schemas.microsoft.com/office/drawing/2014/main" id="{FB7B0A63-9A7A-4FD9-BD1B-D441133BECFA}"/>
                  </a:ext>
                </a:extLst>
              </p:cNvPr>
              <p:cNvSpPr txBox="1">
                <a:spLocks noChangeArrowheads="1"/>
              </p:cNvSpPr>
              <p:nvPr/>
            </p:nvSpPr>
            <p:spPr bwMode="auto">
              <a:xfrm>
                <a:off x="3072" y="2688"/>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b8</a:t>
                </a:r>
              </a:p>
            </p:txBody>
          </p:sp>
        </p:grpSp>
      </p:grpSp>
      <p:sp>
        <p:nvSpPr>
          <p:cNvPr id="9505" name="Text Box 289">
            <a:extLst>
              <a:ext uri="{FF2B5EF4-FFF2-40B4-BE49-F238E27FC236}">
                <a16:creationId xmlns:a16="http://schemas.microsoft.com/office/drawing/2014/main" id="{F8A03C34-4332-4CD0-B7A4-B9BAE7EB7D4B}"/>
              </a:ext>
            </a:extLst>
          </p:cNvPr>
          <p:cNvSpPr txBox="1">
            <a:spLocks noChangeArrowheads="1"/>
          </p:cNvSpPr>
          <p:nvPr/>
        </p:nvSpPr>
        <p:spPr bwMode="auto">
          <a:xfrm>
            <a:off x="7924800" y="2133600"/>
            <a:ext cx="268605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solidFill>
                  <a:srgbClr val="BC5332"/>
                </a:solidFill>
              </a:rPr>
              <a:t>The Edge Witnesses </a:t>
            </a:r>
          </a:p>
          <a:p>
            <a:r>
              <a:rPr lang="en-US" altLang="en-US" i="1">
                <a:solidFill>
                  <a:srgbClr val="BC5332"/>
                </a:solidFill>
              </a:rPr>
              <a:t>break</a:t>
            </a:r>
            <a:r>
              <a:rPr lang="en-US" altLang="en-US">
                <a:solidFill>
                  <a:srgbClr val="BC5332"/>
                </a:solidFill>
              </a:rPr>
              <a:t> all directed cycles </a:t>
            </a:r>
          </a:p>
          <a:p>
            <a:r>
              <a:rPr lang="en-US" altLang="en-US">
                <a:solidFill>
                  <a:srgbClr val="BC5332"/>
                </a:solidFill>
              </a:rPr>
              <a:t>and diamonds</a:t>
            </a:r>
          </a:p>
        </p:txBody>
      </p:sp>
      <p:sp>
        <p:nvSpPr>
          <p:cNvPr id="9506" name="Text Box 290">
            <a:extLst>
              <a:ext uri="{FF2B5EF4-FFF2-40B4-BE49-F238E27FC236}">
                <a16:creationId xmlns:a16="http://schemas.microsoft.com/office/drawing/2014/main" id="{BEC628B5-7793-42CF-BE75-2573FD3FB784}"/>
              </a:ext>
            </a:extLst>
          </p:cNvPr>
          <p:cNvSpPr txBox="1">
            <a:spLocks noChangeArrowheads="1"/>
          </p:cNvSpPr>
          <p:nvPr/>
        </p:nvSpPr>
        <p:spPr bwMode="auto">
          <a:xfrm>
            <a:off x="7435850" y="1295401"/>
            <a:ext cx="3232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Non-witnessed vertices/edges</a:t>
            </a:r>
          </a:p>
        </p:txBody>
      </p:sp>
      <p:sp>
        <p:nvSpPr>
          <p:cNvPr id="20" name="Oval 19">
            <a:extLst>
              <a:ext uri="{FF2B5EF4-FFF2-40B4-BE49-F238E27FC236}">
                <a16:creationId xmlns:a16="http://schemas.microsoft.com/office/drawing/2014/main" id="{80A33311-10A3-4A47-AD95-43C5C19D89EB}"/>
              </a:ext>
            </a:extLst>
          </p:cNvPr>
          <p:cNvSpPr/>
          <p:nvPr/>
        </p:nvSpPr>
        <p:spPr>
          <a:xfrm>
            <a:off x="7239000" y="1371600"/>
            <a:ext cx="152400" cy="152400"/>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9547" name="Text Box 331">
            <a:extLst>
              <a:ext uri="{FF2B5EF4-FFF2-40B4-BE49-F238E27FC236}">
                <a16:creationId xmlns:a16="http://schemas.microsoft.com/office/drawing/2014/main" id="{47C62B85-1A8F-42AD-B2FD-E011B927F15C}"/>
              </a:ext>
            </a:extLst>
          </p:cNvPr>
          <p:cNvSpPr txBox="1">
            <a:spLocks noChangeArrowheads="1"/>
          </p:cNvSpPr>
          <p:nvPr/>
        </p:nvSpPr>
        <p:spPr bwMode="auto">
          <a:xfrm>
            <a:off x="7772400" y="1600201"/>
            <a:ext cx="2787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Witnessed vertices/edges</a:t>
            </a:r>
          </a:p>
        </p:txBody>
      </p:sp>
      <p:sp>
        <p:nvSpPr>
          <p:cNvPr id="9285" name="Oval 19">
            <a:extLst>
              <a:ext uri="{FF2B5EF4-FFF2-40B4-BE49-F238E27FC236}">
                <a16:creationId xmlns:a16="http://schemas.microsoft.com/office/drawing/2014/main" id="{3DD94320-EBA5-4499-AE96-E925B07B8980}"/>
              </a:ext>
            </a:extLst>
          </p:cNvPr>
          <p:cNvSpPr>
            <a:spLocks noChangeArrowheads="1"/>
          </p:cNvSpPr>
          <p:nvPr/>
        </p:nvSpPr>
        <p:spPr bwMode="auto">
          <a:xfrm>
            <a:off x="7239000" y="1676400"/>
            <a:ext cx="152400" cy="152400"/>
          </a:xfrm>
          <a:prstGeom prst="ellipse">
            <a:avLst/>
          </a:prstGeom>
          <a:solidFill>
            <a:schemeClr val="tx1"/>
          </a:solidFill>
          <a:ln w="9525" algn="ctr">
            <a:solidFill>
              <a:schemeClr val="tx1"/>
            </a:solidFill>
            <a:round/>
            <a:headEnd/>
            <a:tailEnd/>
          </a:ln>
          <a:effectLst>
            <a:outerShdw dist="20000" dir="5400000" rotWithShape="0">
              <a:srgbClr val="000000">
                <a:alpha val="37999"/>
              </a:srgbClr>
            </a:outerShdw>
          </a:effectLst>
        </p:spPr>
        <p:txBody>
          <a:bodyPr anchor="ctr"/>
          <a:lstStyle/>
          <a:p>
            <a:pPr algn="ctr">
              <a:defRPr/>
            </a:pPr>
            <a:endParaRPr lang="en-US">
              <a:solidFill>
                <a:schemeClr val="dk1"/>
              </a:solidFill>
            </a:endParaRPr>
          </a:p>
        </p:txBody>
      </p:sp>
      <p:cxnSp>
        <p:nvCxnSpPr>
          <p:cNvPr id="224" name="Straight Arrow Connector 223">
            <a:extLst>
              <a:ext uri="{FF2B5EF4-FFF2-40B4-BE49-F238E27FC236}">
                <a16:creationId xmlns:a16="http://schemas.microsoft.com/office/drawing/2014/main" id="{9C6A9D78-D537-44E7-9274-F89169F6B5B6}"/>
              </a:ext>
            </a:extLst>
          </p:cNvPr>
          <p:cNvCxnSpPr>
            <a:stCxn id="236" idx="4"/>
            <a:endCxn id="235" idx="0"/>
          </p:cNvCxnSpPr>
          <p:nvPr/>
        </p:nvCxnSpPr>
        <p:spPr>
          <a:xfrm rot="5400000">
            <a:off x="7202488" y="1484313"/>
            <a:ext cx="533400" cy="3175"/>
          </a:xfrm>
          <a:prstGeom prst="straightConnector1">
            <a:avLst/>
          </a:prstGeom>
          <a:ln w="12700">
            <a:tailEnd type="triangle" w="lg" len="lg"/>
          </a:ln>
        </p:spPr>
        <p:style>
          <a:lnRef idx="1">
            <a:schemeClr val="accent1"/>
          </a:lnRef>
          <a:fillRef idx="0">
            <a:schemeClr val="accent1"/>
          </a:fillRef>
          <a:effectRef idx="0">
            <a:schemeClr val="accent1"/>
          </a:effectRef>
          <a:fontRef idx="minor">
            <a:schemeClr val="tx1"/>
          </a:fontRef>
        </p:style>
      </p:cxnSp>
      <p:cxnSp>
        <p:nvCxnSpPr>
          <p:cNvPr id="245" name="Straight Arrow Connector 244">
            <a:extLst>
              <a:ext uri="{FF2B5EF4-FFF2-40B4-BE49-F238E27FC236}">
                <a16:creationId xmlns:a16="http://schemas.microsoft.com/office/drawing/2014/main" id="{94ACA2CA-7236-49B1-AEAC-4331895CE2EF}"/>
              </a:ext>
            </a:extLst>
          </p:cNvPr>
          <p:cNvCxnSpPr>
            <a:cxnSpLocks noChangeShapeType="1"/>
          </p:cNvCxnSpPr>
          <p:nvPr/>
        </p:nvCxnSpPr>
        <p:spPr bwMode="auto">
          <a:xfrm>
            <a:off x="7620000" y="1600200"/>
            <a:ext cx="0" cy="304800"/>
          </a:xfrm>
          <a:prstGeom prst="straightConnector1">
            <a:avLst/>
          </a:prstGeom>
          <a:noFill/>
          <a:ln w="25400" algn="ctr">
            <a:solidFill>
              <a:schemeClr val="tx1"/>
            </a:solidFill>
            <a:round/>
            <a:headEnd/>
            <a:tailEnd type="triangle" w="lg" len="lg"/>
          </a:ln>
          <a:effectLst>
            <a:outerShdw dist="20000" dir="5400000" rotWithShape="0">
              <a:srgbClr val="000000">
                <a:alpha val="37999"/>
              </a:srgbClr>
            </a:outerShdw>
          </a:effectLst>
          <a:extLst>
            <a:ext uri="{909E8E84-426E-40DD-AFC4-6F175D3DCCD1}">
              <a14:hiddenFill xmlns:a14="http://schemas.microsoft.com/office/drawing/2010/main">
                <a:noFill/>
              </a14:hiddenFill>
            </a:ext>
          </a:extLst>
        </p:spPr>
      </p:cxnSp>
      <p:grpSp>
        <p:nvGrpSpPr>
          <p:cNvPr id="9931" name="Group 715">
            <a:extLst>
              <a:ext uri="{FF2B5EF4-FFF2-40B4-BE49-F238E27FC236}">
                <a16:creationId xmlns:a16="http://schemas.microsoft.com/office/drawing/2014/main" id="{0A492039-AEBA-4201-8240-0832F8578531}"/>
              </a:ext>
            </a:extLst>
          </p:cNvPr>
          <p:cNvGrpSpPr>
            <a:grpSpLocks/>
          </p:cNvGrpSpPr>
          <p:nvPr/>
        </p:nvGrpSpPr>
        <p:grpSpPr bwMode="auto">
          <a:xfrm>
            <a:off x="5410200" y="1371600"/>
            <a:ext cx="2133600" cy="4603750"/>
            <a:chOff x="3888" y="1593"/>
            <a:chExt cx="1344" cy="2900"/>
          </a:xfrm>
        </p:grpSpPr>
        <p:sp>
          <p:nvSpPr>
            <p:cNvPr id="9222" name="TextBox 100">
              <a:extLst>
                <a:ext uri="{FF2B5EF4-FFF2-40B4-BE49-F238E27FC236}">
                  <a16:creationId xmlns:a16="http://schemas.microsoft.com/office/drawing/2014/main" id="{D1D94E2D-D233-43C7-AE9F-27357A909EC0}"/>
                </a:ext>
              </a:extLst>
            </p:cNvPr>
            <p:cNvSpPr txBox="1">
              <a:spLocks noChangeArrowheads="1"/>
            </p:cNvSpPr>
            <p:nvPr/>
          </p:nvSpPr>
          <p:spPr bwMode="auto">
            <a:xfrm>
              <a:off x="4320" y="4089"/>
              <a:ext cx="911"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a:latin typeface="Calibri" panose="020F0502020204030204" pitchFamily="34" charset="0"/>
                </a:rPr>
                <a:t>Ewit: Optimal</a:t>
              </a:r>
            </a:p>
            <a:p>
              <a:r>
                <a:rPr lang="en-US" altLang="en-US">
                  <a:latin typeface="Calibri" panose="020F0502020204030204" pitchFamily="34" charset="0"/>
                </a:rPr>
                <a:t>Ball-Larus’94</a:t>
              </a:r>
            </a:p>
          </p:txBody>
        </p:sp>
        <p:cxnSp>
          <p:nvCxnSpPr>
            <p:cNvPr id="9286" name="Straight Arrow Connector 223">
              <a:extLst>
                <a:ext uri="{FF2B5EF4-FFF2-40B4-BE49-F238E27FC236}">
                  <a16:creationId xmlns:a16="http://schemas.microsoft.com/office/drawing/2014/main" id="{2BF38E42-5D6D-4761-87F7-CC8B086D13DB}"/>
                </a:ext>
              </a:extLst>
            </p:cNvPr>
            <p:cNvCxnSpPr>
              <a:cxnSpLocks noChangeShapeType="1"/>
            </p:cNvCxnSpPr>
            <p:nvPr/>
          </p:nvCxnSpPr>
          <p:spPr bwMode="auto">
            <a:xfrm>
              <a:off x="4272" y="1728"/>
              <a:ext cx="0" cy="352"/>
            </a:xfrm>
            <a:prstGeom prst="straightConnector1">
              <a:avLst/>
            </a:prstGeom>
            <a:ln>
              <a:headEnd/>
              <a:tailEnd type="triangle" w="lg" len="lg"/>
            </a:ln>
            <a:extLst>
              <a:ext uri="{909E8E84-426E-40DD-AFC4-6F175D3DCCD1}">
                <a14:hiddenFill xmlns:a14="http://schemas.microsoft.com/office/drawing/2010/main">
                  <a:noFill/>
                </a14:hiddenFill>
              </a:ext>
            </a:extLst>
          </p:spPr>
          <p:style>
            <a:lnRef idx="1">
              <a:schemeClr val="accent1"/>
            </a:lnRef>
            <a:fillRef idx="0">
              <a:schemeClr val="accent1"/>
            </a:fillRef>
            <a:effectRef idx="0">
              <a:schemeClr val="accent1"/>
            </a:effectRef>
            <a:fontRef idx="minor">
              <a:schemeClr val="tx1"/>
            </a:fontRef>
          </p:style>
        </p:cxnSp>
        <p:cxnSp>
          <p:nvCxnSpPr>
            <p:cNvPr id="9287" name="Straight Arrow Connector 224">
              <a:extLst>
                <a:ext uri="{FF2B5EF4-FFF2-40B4-BE49-F238E27FC236}">
                  <a16:creationId xmlns:a16="http://schemas.microsoft.com/office/drawing/2014/main" id="{FB9C0A4E-406E-4CA8-94BD-C6BFB95616E1}"/>
                </a:ext>
              </a:extLst>
            </p:cNvPr>
            <p:cNvCxnSpPr>
              <a:cxnSpLocks noChangeShapeType="1"/>
            </p:cNvCxnSpPr>
            <p:nvPr/>
          </p:nvCxnSpPr>
          <p:spPr bwMode="auto">
            <a:xfrm>
              <a:off x="4306" y="2162"/>
              <a:ext cx="316" cy="165"/>
            </a:xfrm>
            <a:prstGeom prst="straightConnector1">
              <a:avLst/>
            </a:prstGeom>
            <a:ln>
              <a:headEnd/>
              <a:tailEnd type="triangle" w="lg" len="lg"/>
            </a:ln>
            <a:extLst>
              <a:ext uri="{909E8E84-426E-40DD-AFC4-6F175D3DCCD1}">
                <a14:hiddenFill xmlns:a14="http://schemas.microsoft.com/office/drawing/2010/main">
                  <a:noFill/>
                </a14:hiddenFill>
              </a:ext>
            </a:extLst>
          </p:spPr>
          <p:style>
            <a:lnRef idx="1">
              <a:schemeClr val="accent1"/>
            </a:lnRef>
            <a:fillRef idx="0">
              <a:schemeClr val="accent1"/>
            </a:fillRef>
            <a:effectRef idx="0">
              <a:schemeClr val="accent1"/>
            </a:effectRef>
            <a:fontRef idx="minor">
              <a:schemeClr val="tx1"/>
            </a:fontRef>
          </p:style>
        </p:cxnSp>
        <p:sp>
          <p:nvSpPr>
            <p:cNvPr id="226" name="Freeform 225">
              <a:extLst>
                <a:ext uri="{FF2B5EF4-FFF2-40B4-BE49-F238E27FC236}">
                  <a16:creationId xmlns:a16="http://schemas.microsoft.com/office/drawing/2014/main" id="{B0D73C35-6D74-45F3-B61A-BC3D34E225B7}"/>
                </a:ext>
              </a:extLst>
            </p:cNvPr>
            <p:cNvSpPr/>
            <p:nvPr/>
          </p:nvSpPr>
          <p:spPr>
            <a:xfrm>
              <a:off x="3936" y="2176"/>
              <a:ext cx="384" cy="1673"/>
            </a:xfrm>
            <a:custGeom>
              <a:avLst/>
              <a:gdLst>
                <a:gd name="connsiteX0" fmla="*/ 758537 w 945573"/>
                <a:gd name="connsiteY0" fmla="*/ 0 h 2909454"/>
                <a:gd name="connsiteX1" fmla="*/ 31173 w 945573"/>
                <a:gd name="connsiteY1" fmla="*/ 1475509 h 2909454"/>
                <a:gd name="connsiteX2" fmla="*/ 945573 w 945573"/>
                <a:gd name="connsiteY2" fmla="*/ 2909454 h 2909454"/>
              </a:gdLst>
              <a:ahLst/>
              <a:cxnLst>
                <a:cxn ang="0">
                  <a:pos x="connsiteX0" y="connsiteY0"/>
                </a:cxn>
                <a:cxn ang="0">
                  <a:pos x="connsiteX1" y="connsiteY1"/>
                </a:cxn>
                <a:cxn ang="0">
                  <a:pos x="connsiteX2" y="connsiteY2"/>
                </a:cxn>
              </a:cxnLst>
              <a:rect l="l" t="t" r="r" b="b"/>
              <a:pathLst>
                <a:path w="945573" h="2909454">
                  <a:moveTo>
                    <a:pt x="758537" y="0"/>
                  </a:moveTo>
                  <a:cubicBezTo>
                    <a:pt x="379268" y="495300"/>
                    <a:pt x="0" y="990600"/>
                    <a:pt x="31173" y="1475509"/>
                  </a:cubicBezTo>
                  <a:cubicBezTo>
                    <a:pt x="62346" y="1960418"/>
                    <a:pt x="503959" y="2434936"/>
                    <a:pt x="945573" y="2909454"/>
                  </a:cubicBezTo>
                </a:path>
              </a:pathLst>
            </a:custGeom>
            <a:ln w="12700">
              <a:tailEnd type="triangle" w="lg" len="lg"/>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9292" name="Oval 228">
              <a:extLst>
                <a:ext uri="{FF2B5EF4-FFF2-40B4-BE49-F238E27FC236}">
                  <a16:creationId xmlns:a16="http://schemas.microsoft.com/office/drawing/2014/main" id="{E71C50C0-6A8E-4969-AB0B-0673F96D6167}"/>
                </a:ext>
              </a:extLst>
            </p:cNvPr>
            <p:cNvSpPr/>
            <p:nvPr/>
          </p:nvSpPr>
          <p:spPr>
            <a:xfrm>
              <a:off x="4320" y="3801"/>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9288" name="TextBox 229">
              <a:extLst>
                <a:ext uri="{FF2B5EF4-FFF2-40B4-BE49-F238E27FC236}">
                  <a16:creationId xmlns:a16="http://schemas.microsoft.com/office/drawing/2014/main" id="{3E292D93-6546-4FE2-8451-BA6CA81E460A}"/>
                </a:ext>
              </a:extLst>
            </p:cNvPr>
            <p:cNvSpPr txBox="1">
              <a:spLocks noChangeArrowheads="1"/>
            </p:cNvSpPr>
            <p:nvPr/>
          </p:nvSpPr>
          <p:spPr bwMode="auto">
            <a:xfrm>
              <a:off x="4272" y="1968"/>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b1</a:t>
              </a:r>
            </a:p>
          </p:txBody>
        </p:sp>
        <p:sp>
          <p:nvSpPr>
            <p:cNvPr id="9289" name="TextBox 230">
              <a:extLst>
                <a:ext uri="{FF2B5EF4-FFF2-40B4-BE49-F238E27FC236}">
                  <a16:creationId xmlns:a16="http://schemas.microsoft.com/office/drawing/2014/main" id="{069AECE6-50F9-4D63-AD2B-77193AAB48A2}"/>
                </a:ext>
              </a:extLst>
            </p:cNvPr>
            <p:cNvSpPr txBox="1">
              <a:spLocks noChangeArrowheads="1"/>
            </p:cNvSpPr>
            <p:nvPr/>
          </p:nvSpPr>
          <p:spPr bwMode="auto">
            <a:xfrm>
              <a:off x="4663" y="2215"/>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b2</a:t>
              </a:r>
            </a:p>
          </p:txBody>
        </p:sp>
        <p:sp>
          <p:nvSpPr>
            <p:cNvPr id="9290" name="TextBox 231">
              <a:extLst>
                <a:ext uri="{FF2B5EF4-FFF2-40B4-BE49-F238E27FC236}">
                  <a16:creationId xmlns:a16="http://schemas.microsoft.com/office/drawing/2014/main" id="{86F5ABBD-EE05-4DA3-A031-52666C7F9AFF}"/>
                </a:ext>
              </a:extLst>
            </p:cNvPr>
            <p:cNvSpPr txBox="1">
              <a:spLocks noChangeArrowheads="1"/>
            </p:cNvSpPr>
            <p:nvPr/>
          </p:nvSpPr>
          <p:spPr bwMode="auto">
            <a:xfrm>
              <a:off x="4320" y="2560"/>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b3</a:t>
              </a:r>
            </a:p>
          </p:txBody>
        </p:sp>
        <p:sp>
          <p:nvSpPr>
            <p:cNvPr id="9291" name="TextBox 232">
              <a:extLst>
                <a:ext uri="{FF2B5EF4-FFF2-40B4-BE49-F238E27FC236}">
                  <a16:creationId xmlns:a16="http://schemas.microsoft.com/office/drawing/2014/main" id="{F38E44E8-5478-4B79-81D8-3D72219450F7}"/>
                </a:ext>
              </a:extLst>
            </p:cNvPr>
            <p:cNvSpPr txBox="1">
              <a:spLocks noChangeArrowheads="1"/>
            </p:cNvSpPr>
            <p:nvPr/>
          </p:nvSpPr>
          <p:spPr bwMode="auto">
            <a:xfrm>
              <a:off x="4656" y="3417"/>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b8</a:t>
              </a:r>
            </a:p>
          </p:txBody>
        </p:sp>
        <p:sp>
          <p:nvSpPr>
            <p:cNvPr id="9293" name="Oval 234">
              <a:extLst>
                <a:ext uri="{FF2B5EF4-FFF2-40B4-BE49-F238E27FC236}">
                  <a16:creationId xmlns:a16="http://schemas.microsoft.com/office/drawing/2014/main" id="{B12487BC-2D22-4760-B07E-81941C608677}"/>
                </a:ext>
              </a:extLst>
            </p:cNvPr>
            <p:cNvSpPr/>
            <p:nvPr/>
          </p:nvSpPr>
          <p:spPr>
            <a:xfrm>
              <a:off x="4224" y="2080"/>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236" name="Oval 235">
              <a:extLst>
                <a:ext uri="{FF2B5EF4-FFF2-40B4-BE49-F238E27FC236}">
                  <a16:creationId xmlns:a16="http://schemas.microsoft.com/office/drawing/2014/main" id="{97AE05F7-5118-47C9-BE49-ABD4215B2B8A}"/>
                </a:ext>
              </a:extLst>
            </p:cNvPr>
            <p:cNvSpPr/>
            <p:nvPr/>
          </p:nvSpPr>
          <p:spPr>
            <a:xfrm>
              <a:off x="4224" y="1632"/>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9294" name="Oval 239">
              <a:extLst>
                <a:ext uri="{FF2B5EF4-FFF2-40B4-BE49-F238E27FC236}">
                  <a16:creationId xmlns:a16="http://schemas.microsoft.com/office/drawing/2014/main" id="{08B9F684-D373-4542-9A32-BC358DCB83EB}"/>
                </a:ext>
              </a:extLst>
            </p:cNvPr>
            <p:cNvSpPr/>
            <p:nvPr/>
          </p:nvSpPr>
          <p:spPr>
            <a:xfrm>
              <a:off x="4608" y="2313"/>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9295" name="Oval 240">
              <a:extLst>
                <a:ext uri="{FF2B5EF4-FFF2-40B4-BE49-F238E27FC236}">
                  <a16:creationId xmlns:a16="http://schemas.microsoft.com/office/drawing/2014/main" id="{73E7B929-AABA-4290-B464-4EBA53E58B5F}"/>
                </a:ext>
              </a:extLst>
            </p:cNvPr>
            <p:cNvSpPr/>
            <p:nvPr/>
          </p:nvSpPr>
          <p:spPr>
            <a:xfrm>
              <a:off x="4272" y="2601"/>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9296" name="Oval 241">
              <a:extLst>
                <a:ext uri="{FF2B5EF4-FFF2-40B4-BE49-F238E27FC236}">
                  <a16:creationId xmlns:a16="http://schemas.microsoft.com/office/drawing/2014/main" id="{5C147601-C78B-4035-9AD6-B1AE8EAECA34}"/>
                </a:ext>
              </a:extLst>
            </p:cNvPr>
            <p:cNvSpPr/>
            <p:nvPr/>
          </p:nvSpPr>
          <p:spPr>
            <a:xfrm>
              <a:off x="4944" y="2601"/>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9301" name="TextBox 242">
              <a:extLst>
                <a:ext uri="{FF2B5EF4-FFF2-40B4-BE49-F238E27FC236}">
                  <a16:creationId xmlns:a16="http://schemas.microsoft.com/office/drawing/2014/main" id="{AD701FCE-8658-4074-BD28-229257A1EA53}"/>
                </a:ext>
              </a:extLst>
            </p:cNvPr>
            <p:cNvSpPr txBox="1">
              <a:spLocks noChangeArrowheads="1"/>
            </p:cNvSpPr>
            <p:nvPr/>
          </p:nvSpPr>
          <p:spPr bwMode="auto">
            <a:xfrm>
              <a:off x="4704" y="2841"/>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b5</a:t>
              </a:r>
            </a:p>
          </p:txBody>
        </p:sp>
        <p:sp>
          <p:nvSpPr>
            <p:cNvPr id="9302" name="TextBox 243">
              <a:extLst>
                <a:ext uri="{FF2B5EF4-FFF2-40B4-BE49-F238E27FC236}">
                  <a16:creationId xmlns:a16="http://schemas.microsoft.com/office/drawing/2014/main" id="{CE217CB6-1055-4F96-95EC-4198630BAD15}"/>
                </a:ext>
              </a:extLst>
            </p:cNvPr>
            <p:cNvSpPr txBox="1">
              <a:spLocks noChangeArrowheads="1"/>
            </p:cNvSpPr>
            <p:nvPr/>
          </p:nvSpPr>
          <p:spPr bwMode="auto">
            <a:xfrm>
              <a:off x="5000" y="3081"/>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b6</a:t>
              </a:r>
            </a:p>
          </p:txBody>
        </p:sp>
        <p:cxnSp>
          <p:nvCxnSpPr>
            <p:cNvPr id="9297" name="Straight Arrow Connector 244">
              <a:extLst>
                <a:ext uri="{FF2B5EF4-FFF2-40B4-BE49-F238E27FC236}">
                  <a16:creationId xmlns:a16="http://schemas.microsoft.com/office/drawing/2014/main" id="{80ED4B16-5872-4108-A74A-8CF144E391C8}"/>
                </a:ext>
              </a:extLst>
            </p:cNvPr>
            <p:cNvCxnSpPr>
              <a:cxnSpLocks noChangeShapeType="1"/>
            </p:cNvCxnSpPr>
            <p:nvPr/>
          </p:nvCxnSpPr>
          <p:spPr bwMode="auto">
            <a:xfrm flipH="1">
              <a:off x="4320" y="2395"/>
              <a:ext cx="302" cy="206"/>
            </a:xfrm>
            <a:prstGeom prst="straightConnector1">
              <a:avLst/>
            </a:prstGeom>
            <a:noFill/>
            <a:ln w="25400" algn="ctr">
              <a:solidFill>
                <a:schemeClr val="tx1"/>
              </a:solidFill>
              <a:round/>
              <a:headEnd/>
              <a:tailEnd type="triangle" w="lg" len="lg"/>
            </a:ln>
            <a:effectLst>
              <a:outerShdw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9298" name="Straight Arrow Connector 245">
              <a:extLst>
                <a:ext uri="{FF2B5EF4-FFF2-40B4-BE49-F238E27FC236}">
                  <a16:creationId xmlns:a16="http://schemas.microsoft.com/office/drawing/2014/main" id="{E8EF09A6-5C39-4E9F-BCE4-1B7F73F41FC2}"/>
                </a:ext>
              </a:extLst>
            </p:cNvPr>
            <p:cNvCxnSpPr>
              <a:cxnSpLocks noChangeShapeType="1"/>
            </p:cNvCxnSpPr>
            <p:nvPr/>
          </p:nvCxnSpPr>
          <p:spPr bwMode="auto">
            <a:xfrm>
              <a:off x="4690" y="2395"/>
              <a:ext cx="302" cy="206"/>
            </a:xfrm>
            <a:prstGeom prst="straightConnector1">
              <a:avLst/>
            </a:prstGeom>
            <a:noFill/>
            <a:ln w="25400" algn="ctr">
              <a:solidFill>
                <a:schemeClr val="tx1"/>
              </a:solidFill>
              <a:round/>
              <a:headEnd/>
              <a:tailEnd type="triangle" w="lg" len="lg"/>
            </a:ln>
            <a:effectLst>
              <a:outerShdw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9299" name="Straight Arrow Connector 246">
              <a:extLst>
                <a:ext uri="{FF2B5EF4-FFF2-40B4-BE49-F238E27FC236}">
                  <a16:creationId xmlns:a16="http://schemas.microsoft.com/office/drawing/2014/main" id="{1A7B4545-77C1-497C-A7FA-6AC2B1F280F6}"/>
                </a:ext>
              </a:extLst>
            </p:cNvPr>
            <p:cNvCxnSpPr>
              <a:cxnSpLocks noChangeShapeType="1"/>
            </p:cNvCxnSpPr>
            <p:nvPr/>
          </p:nvCxnSpPr>
          <p:spPr bwMode="auto">
            <a:xfrm>
              <a:off x="4320" y="2697"/>
              <a:ext cx="302" cy="206"/>
            </a:xfrm>
            <a:prstGeom prst="straightConnector1">
              <a:avLst/>
            </a:prstGeom>
            <a:ln>
              <a:headEnd/>
              <a:tailEnd type="triangle" w="lg" len="lg"/>
            </a:ln>
            <a:extLst>
              <a:ext uri="{909E8E84-426E-40DD-AFC4-6F175D3DCCD1}">
                <a14:hiddenFill xmlns:a14="http://schemas.microsoft.com/office/drawing/2010/main">
                  <a:noFill/>
                </a14:hiddenFill>
              </a:ext>
            </a:extLst>
          </p:spPr>
          <p:style>
            <a:lnRef idx="1">
              <a:schemeClr val="accent1"/>
            </a:lnRef>
            <a:fillRef idx="0">
              <a:schemeClr val="accent1"/>
            </a:fillRef>
            <a:effectRef idx="0">
              <a:schemeClr val="accent1"/>
            </a:effectRef>
            <a:fontRef idx="minor">
              <a:schemeClr val="tx1"/>
            </a:fontRef>
          </p:style>
        </p:cxnSp>
        <p:cxnSp>
          <p:nvCxnSpPr>
            <p:cNvPr id="9300" name="Straight Arrow Connector 247">
              <a:extLst>
                <a:ext uri="{FF2B5EF4-FFF2-40B4-BE49-F238E27FC236}">
                  <a16:creationId xmlns:a16="http://schemas.microsoft.com/office/drawing/2014/main" id="{016CE357-850F-4DBC-BCC5-28A85FD09F37}"/>
                </a:ext>
              </a:extLst>
            </p:cNvPr>
            <p:cNvCxnSpPr>
              <a:cxnSpLocks noChangeShapeType="1"/>
            </p:cNvCxnSpPr>
            <p:nvPr/>
          </p:nvCxnSpPr>
          <p:spPr bwMode="auto">
            <a:xfrm flipH="1">
              <a:off x="4690" y="2697"/>
              <a:ext cx="302" cy="206"/>
            </a:xfrm>
            <a:prstGeom prst="straightConnector1">
              <a:avLst/>
            </a:prstGeom>
            <a:ln>
              <a:headEnd/>
              <a:tailEnd type="triangle" w="lg" len="lg"/>
            </a:ln>
            <a:extLst>
              <a:ext uri="{909E8E84-426E-40DD-AFC4-6F175D3DCCD1}">
                <a14:hiddenFill xmlns:a14="http://schemas.microsoft.com/office/drawing/2010/main">
                  <a:noFill/>
                </a14:hiddenFill>
              </a:ext>
            </a:extLst>
          </p:spPr>
          <p:style>
            <a:lnRef idx="1">
              <a:schemeClr val="accent1"/>
            </a:lnRef>
            <a:fillRef idx="0">
              <a:schemeClr val="accent1"/>
            </a:fillRef>
            <a:effectRef idx="0">
              <a:schemeClr val="accent1"/>
            </a:effectRef>
            <a:fontRef idx="minor">
              <a:schemeClr val="tx1"/>
            </a:fontRef>
          </p:style>
        </p:cxnSp>
        <p:sp>
          <p:nvSpPr>
            <p:cNvPr id="9307" name="TextBox 248">
              <a:extLst>
                <a:ext uri="{FF2B5EF4-FFF2-40B4-BE49-F238E27FC236}">
                  <a16:creationId xmlns:a16="http://schemas.microsoft.com/office/drawing/2014/main" id="{BCCBE531-01F0-4E2D-99B2-B55919E5E2C2}"/>
                </a:ext>
              </a:extLst>
            </p:cNvPr>
            <p:cNvSpPr txBox="1">
              <a:spLocks noChangeArrowheads="1"/>
            </p:cNvSpPr>
            <p:nvPr/>
          </p:nvSpPr>
          <p:spPr bwMode="auto">
            <a:xfrm>
              <a:off x="4999" y="2551"/>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b4</a:t>
              </a:r>
            </a:p>
          </p:txBody>
        </p:sp>
        <p:sp>
          <p:nvSpPr>
            <p:cNvPr id="9303" name="Freeform 249">
              <a:extLst>
                <a:ext uri="{FF2B5EF4-FFF2-40B4-BE49-F238E27FC236}">
                  <a16:creationId xmlns:a16="http://schemas.microsoft.com/office/drawing/2014/main" id="{67E5811E-8DE9-49BF-AFA5-5211D411D75D}"/>
                </a:ext>
              </a:extLst>
            </p:cNvPr>
            <p:cNvSpPr/>
            <p:nvPr/>
          </p:nvSpPr>
          <p:spPr>
            <a:xfrm>
              <a:off x="4165" y="2167"/>
              <a:ext cx="492" cy="1538"/>
            </a:xfrm>
            <a:custGeom>
              <a:avLst/>
              <a:gdLst>
                <a:gd name="connsiteX0" fmla="*/ 781538 w 781538"/>
                <a:gd name="connsiteY0" fmla="*/ 2969846 h 3354103"/>
                <a:gd name="connsiteX1" fmla="*/ 234461 w 781538"/>
                <a:gd name="connsiteY1" fmla="*/ 3118339 h 3354103"/>
                <a:gd name="connsiteX2" fmla="*/ 7815 w 781538"/>
                <a:gd name="connsiteY2" fmla="*/ 1555262 h 3354103"/>
                <a:gd name="connsiteX3" fmla="*/ 187569 w 781538"/>
                <a:gd name="connsiteY3" fmla="*/ 0 h 3354103"/>
                <a:gd name="connsiteX4" fmla="*/ 187569 w 781538"/>
                <a:gd name="connsiteY4" fmla="*/ 0 h 3354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538" h="3354103">
                  <a:moveTo>
                    <a:pt x="781538" y="2969846"/>
                  </a:moveTo>
                  <a:cubicBezTo>
                    <a:pt x="572476" y="3161974"/>
                    <a:pt x="363415" y="3354103"/>
                    <a:pt x="234461" y="3118339"/>
                  </a:cubicBezTo>
                  <a:cubicBezTo>
                    <a:pt x="105507" y="2882575"/>
                    <a:pt x="15630" y="2074985"/>
                    <a:pt x="7815" y="1555262"/>
                  </a:cubicBezTo>
                  <a:cubicBezTo>
                    <a:pt x="0" y="1035539"/>
                    <a:pt x="187569" y="0"/>
                    <a:pt x="187569" y="0"/>
                  </a:cubicBezTo>
                  <a:lnTo>
                    <a:pt x="187569" y="0"/>
                  </a:lnTo>
                </a:path>
              </a:pathLst>
            </a:custGeom>
            <a:ln w="12700">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9309" name="TextBox 250">
              <a:extLst>
                <a:ext uri="{FF2B5EF4-FFF2-40B4-BE49-F238E27FC236}">
                  <a16:creationId xmlns:a16="http://schemas.microsoft.com/office/drawing/2014/main" id="{893A6799-5F36-4DE9-BC21-F6657B30C903}"/>
                </a:ext>
              </a:extLst>
            </p:cNvPr>
            <p:cNvSpPr txBox="1">
              <a:spLocks noChangeArrowheads="1"/>
            </p:cNvSpPr>
            <p:nvPr/>
          </p:nvSpPr>
          <p:spPr bwMode="auto">
            <a:xfrm>
              <a:off x="4293" y="1593"/>
              <a:ext cx="359"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entry</a:t>
              </a:r>
            </a:p>
          </p:txBody>
        </p:sp>
        <p:sp>
          <p:nvSpPr>
            <p:cNvPr id="9310" name="TextBox 251">
              <a:extLst>
                <a:ext uri="{FF2B5EF4-FFF2-40B4-BE49-F238E27FC236}">
                  <a16:creationId xmlns:a16="http://schemas.microsoft.com/office/drawing/2014/main" id="{F65E661E-053A-4476-9959-A73957A37ACF}"/>
                </a:ext>
              </a:extLst>
            </p:cNvPr>
            <p:cNvSpPr txBox="1">
              <a:spLocks noChangeArrowheads="1"/>
            </p:cNvSpPr>
            <p:nvPr/>
          </p:nvSpPr>
          <p:spPr bwMode="auto">
            <a:xfrm>
              <a:off x="4467" y="3801"/>
              <a:ext cx="285"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exit</a:t>
              </a:r>
            </a:p>
          </p:txBody>
        </p:sp>
        <p:sp>
          <p:nvSpPr>
            <p:cNvPr id="9304" name="Oval 240">
              <a:extLst>
                <a:ext uri="{FF2B5EF4-FFF2-40B4-BE49-F238E27FC236}">
                  <a16:creationId xmlns:a16="http://schemas.microsoft.com/office/drawing/2014/main" id="{CB122A32-B84E-4CCA-9327-9D2CF5705FE8}"/>
                </a:ext>
              </a:extLst>
            </p:cNvPr>
            <p:cNvSpPr/>
            <p:nvPr/>
          </p:nvSpPr>
          <p:spPr>
            <a:xfrm>
              <a:off x="4272" y="2601"/>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9305" name="Oval 240">
              <a:extLst>
                <a:ext uri="{FF2B5EF4-FFF2-40B4-BE49-F238E27FC236}">
                  <a16:creationId xmlns:a16="http://schemas.microsoft.com/office/drawing/2014/main" id="{5462459F-3FE2-404A-A939-24526ACDC858}"/>
                </a:ext>
              </a:extLst>
            </p:cNvPr>
            <p:cNvSpPr/>
            <p:nvPr/>
          </p:nvSpPr>
          <p:spPr>
            <a:xfrm>
              <a:off x="4272" y="2601"/>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9382" name="TextBox 231">
              <a:extLst>
                <a:ext uri="{FF2B5EF4-FFF2-40B4-BE49-F238E27FC236}">
                  <a16:creationId xmlns:a16="http://schemas.microsoft.com/office/drawing/2014/main" id="{9B411831-5923-42BE-B63C-7212CBCCE9EF}"/>
                </a:ext>
              </a:extLst>
            </p:cNvPr>
            <p:cNvSpPr txBox="1">
              <a:spLocks noChangeArrowheads="1"/>
            </p:cNvSpPr>
            <p:nvPr/>
          </p:nvSpPr>
          <p:spPr bwMode="auto">
            <a:xfrm>
              <a:off x="4320" y="3122"/>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b7</a:t>
              </a:r>
            </a:p>
          </p:txBody>
        </p:sp>
        <p:sp>
          <p:nvSpPr>
            <p:cNvPr id="9306" name="Oval 239">
              <a:extLst>
                <a:ext uri="{FF2B5EF4-FFF2-40B4-BE49-F238E27FC236}">
                  <a16:creationId xmlns:a16="http://schemas.microsoft.com/office/drawing/2014/main" id="{AC796C71-F321-4D52-9338-2F51535256DA}"/>
                </a:ext>
              </a:extLst>
            </p:cNvPr>
            <p:cNvSpPr/>
            <p:nvPr/>
          </p:nvSpPr>
          <p:spPr>
            <a:xfrm>
              <a:off x="4608" y="2875"/>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9308" name="Oval 240">
              <a:extLst>
                <a:ext uri="{FF2B5EF4-FFF2-40B4-BE49-F238E27FC236}">
                  <a16:creationId xmlns:a16="http://schemas.microsoft.com/office/drawing/2014/main" id="{A7EC6C38-1B7C-4C8C-BB44-57D70583F505}"/>
                </a:ext>
              </a:extLst>
            </p:cNvPr>
            <p:cNvSpPr/>
            <p:nvPr/>
          </p:nvSpPr>
          <p:spPr>
            <a:xfrm>
              <a:off x="4272" y="3163"/>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9311" name="Oval 241">
              <a:extLst>
                <a:ext uri="{FF2B5EF4-FFF2-40B4-BE49-F238E27FC236}">
                  <a16:creationId xmlns:a16="http://schemas.microsoft.com/office/drawing/2014/main" id="{F7CA29AF-B37D-4515-9DAD-19BAE5CAA020}"/>
                </a:ext>
              </a:extLst>
            </p:cNvPr>
            <p:cNvSpPr/>
            <p:nvPr/>
          </p:nvSpPr>
          <p:spPr>
            <a:xfrm>
              <a:off x="4944" y="3163"/>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cxnSp>
          <p:nvCxnSpPr>
            <p:cNvPr id="9376" name="Straight Arrow Connector 244">
              <a:extLst>
                <a:ext uri="{FF2B5EF4-FFF2-40B4-BE49-F238E27FC236}">
                  <a16:creationId xmlns:a16="http://schemas.microsoft.com/office/drawing/2014/main" id="{286F18AD-C4A9-4143-9786-4DD36E9471C8}"/>
                </a:ext>
              </a:extLst>
            </p:cNvPr>
            <p:cNvCxnSpPr>
              <a:stCxn id="240" idx="3"/>
              <a:endCxn id="241" idx="0"/>
            </p:cNvCxnSpPr>
            <p:nvPr/>
          </p:nvCxnSpPr>
          <p:spPr>
            <a:xfrm rot="5400000">
              <a:off x="4368" y="2909"/>
              <a:ext cx="206" cy="302"/>
            </a:xfrm>
            <a:prstGeom prst="straightConnector1">
              <a:avLst/>
            </a:prstGeom>
            <a:ln>
              <a:tailEnd type="triangle" w="lg" len="lg"/>
            </a:ln>
          </p:spPr>
          <p:style>
            <a:lnRef idx="2">
              <a:schemeClr val="dk1"/>
            </a:lnRef>
            <a:fillRef idx="0">
              <a:schemeClr val="dk1"/>
            </a:fillRef>
            <a:effectRef idx="1">
              <a:schemeClr val="dk1"/>
            </a:effectRef>
            <a:fontRef idx="minor">
              <a:schemeClr val="tx1"/>
            </a:fontRef>
          </p:style>
        </p:cxnSp>
        <p:cxnSp>
          <p:nvCxnSpPr>
            <p:cNvPr id="9377" name="Straight Arrow Connector 246">
              <a:extLst>
                <a:ext uri="{FF2B5EF4-FFF2-40B4-BE49-F238E27FC236}">
                  <a16:creationId xmlns:a16="http://schemas.microsoft.com/office/drawing/2014/main" id="{10ED98D3-CAC8-4081-B036-F8A54794BE31}"/>
                </a:ext>
              </a:extLst>
            </p:cNvPr>
            <p:cNvCxnSpPr>
              <a:cxnSpLocks noChangeShapeType="1"/>
            </p:cNvCxnSpPr>
            <p:nvPr/>
          </p:nvCxnSpPr>
          <p:spPr bwMode="auto">
            <a:xfrm>
              <a:off x="4320" y="3259"/>
              <a:ext cx="302" cy="206"/>
            </a:xfrm>
            <a:prstGeom prst="straightConnector1">
              <a:avLst/>
            </a:prstGeom>
            <a:ln>
              <a:headEnd/>
              <a:tailEnd type="triangle" w="lg" len="lg"/>
            </a:ln>
            <a:extLst>
              <a:ext uri="{909E8E84-426E-40DD-AFC4-6F175D3DCCD1}">
                <a14:hiddenFill xmlns:a14="http://schemas.microsoft.com/office/drawing/2010/main">
                  <a:noFill/>
                </a14:hiddenFill>
              </a:ext>
            </a:extLst>
          </p:spPr>
          <p:style>
            <a:lnRef idx="1">
              <a:schemeClr val="accent1"/>
            </a:lnRef>
            <a:fillRef idx="0">
              <a:schemeClr val="accent1"/>
            </a:fillRef>
            <a:effectRef idx="0">
              <a:schemeClr val="accent1"/>
            </a:effectRef>
            <a:fontRef idx="minor">
              <a:schemeClr val="tx1"/>
            </a:fontRef>
          </p:style>
        </p:cxnSp>
        <p:cxnSp>
          <p:nvCxnSpPr>
            <p:cNvPr id="9378" name="Straight Arrow Connector 247">
              <a:extLst>
                <a:ext uri="{FF2B5EF4-FFF2-40B4-BE49-F238E27FC236}">
                  <a16:creationId xmlns:a16="http://schemas.microsoft.com/office/drawing/2014/main" id="{0CD80425-7F4B-45BF-BD6F-17742FD3970B}"/>
                </a:ext>
              </a:extLst>
            </p:cNvPr>
            <p:cNvCxnSpPr>
              <a:cxnSpLocks noChangeShapeType="1"/>
            </p:cNvCxnSpPr>
            <p:nvPr/>
          </p:nvCxnSpPr>
          <p:spPr bwMode="auto">
            <a:xfrm flipH="1">
              <a:off x="4690" y="3259"/>
              <a:ext cx="302" cy="206"/>
            </a:xfrm>
            <a:prstGeom prst="straightConnector1">
              <a:avLst/>
            </a:prstGeom>
            <a:ln>
              <a:headEnd/>
              <a:tailEnd type="triangle" w="lg" len="lg"/>
            </a:ln>
            <a:extLst>
              <a:ext uri="{909E8E84-426E-40DD-AFC4-6F175D3DCCD1}">
                <a14:hiddenFill xmlns:a14="http://schemas.microsoft.com/office/drawing/2010/main">
                  <a:noFill/>
                </a14:hiddenFill>
              </a:ext>
            </a:extLst>
          </p:spPr>
          <p:style>
            <a:lnRef idx="1">
              <a:schemeClr val="accent1"/>
            </a:lnRef>
            <a:fillRef idx="0">
              <a:schemeClr val="accent1"/>
            </a:fillRef>
            <a:effectRef idx="0">
              <a:schemeClr val="accent1"/>
            </a:effectRef>
            <a:fontRef idx="minor">
              <a:schemeClr val="tx1"/>
            </a:fontRef>
          </p:style>
        </p:cxnSp>
        <p:sp>
          <p:nvSpPr>
            <p:cNvPr id="9379" name="Oval 240">
              <a:extLst>
                <a:ext uri="{FF2B5EF4-FFF2-40B4-BE49-F238E27FC236}">
                  <a16:creationId xmlns:a16="http://schemas.microsoft.com/office/drawing/2014/main" id="{55AC5409-C19C-4E14-B503-16D5CA915089}"/>
                </a:ext>
              </a:extLst>
            </p:cNvPr>
            <p:cNvSpPr/>
            <p:nvPr/>
          </p:nvSpPr>
          <p:spPr>
            <a:xfrm>
              <a:off x="4272" y="3163"/>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cxnSp>
          <p:nvCxnSpPr>
            <p:cNvPr id="9380" name="Straight Arrow Connector 244">
              <a:extLst>
                <a:ext uri="{FF2B5EF4-FFF2-40B4-BE49-F238E27FC236}">
                  <a16:creationId xmlns:a16="http://schemas.microsoft.com/office/drawing/2014/main" id="{93B812E4-0EE2-4BB3-A2E3-6D56F4EF4D43}"/>
                </a:ext>
              </a:extLst>
            </p:cNvPr>
            <p:cNvCxnSpPr>
              <a:stCxn id="240" idx="3"/>
              <a:endCxn id="241" idx="0"/>
            </p:cNvCxnSpPr>
            <p:nvPr/>
          </p:nvCxnSpPr>
          <p:spPr>
            <a:xfrm rot="5400000">
              <a:off x="4368" y="2909"/>
              <a:ext cx="206" cy="302"/>
            </a:xfrm>
            <a:prstGeom prst="straightConnector1">
              <a:avLst/>
            </a:prstGeom>
            <a:ln>
              <a:tailEnd type="triangle" w="lg" len="lg"/>
            </a:ln>
          </p:spPr>
          <p:style>
            <a:lnRef idx="2">
              <a:schemeClr val="dk1"/>
            </a:lnRef>
            <a:fillRef idx="0">
              <a:schemeClr val="dk1"/>
            </a:fillRef>
            <a:effectRef idx="1">
              <a:schemeClr val="dk1"/>
            </a:effectRef>
            <a:fontRef idx="minor">
              <a:schemeClr val="tx1"/>
            </a:fontRef>
          </p:style>
        </p:cxnSp>
        <p:sp>
          <p:nvSpPr>
            <p:cNvPr id="9381" name="Oval 240">
              <a:extLst>
                <a:ext uri="{FF2B5EF4-FFF2-40B4-BE49-F238E27FC236}">
                  <a16:creationId xmlns:a16="http://schemas.microsoft.com/office/drawing/2014/main" id="{34031150-ED79-4524-9823-EB0DB805BCB9}"/>
                </a:ext>
              </a:extLst>
            </p:cNvPr>
            <p:cNvSpPr/>
            <p:nvPr/>
          </p:nvSpPr>
          <p:spPr>
            <a:xfrm>
              <a:off x="4272" y="3163"/>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cxnSp>
          <p:nvCxnSpPr>
            <p:cNvPr id="9383" name="Straight Arrow Connector 191">
              <a:extLst>
                <a:ext uri="{FF2B5EF4-FFF2-40B4-BE49-F238E27FC236}">
                  <a16:creationId xmlns:a16="http://schemas.microsoft.com/office/drawing/2014/main" id="{35957405-D6CD-4197-811E-A967E27EA649}"/>
                </a:ext>
              </a:extLst>
            </p:cNvPr>
            <p:cNvCxnSpPr>
              <a:cxnSpLocks noChangeShapeType="1"/>
            </p:cNvCxnSpPr>
            <p:nvPr/>
          </p:nvCxnSpPr>
          <p:spPr bwMode="auto">
            <a:xfrm>
              <a:off x="4690" y="2957"/>
              <a:ext cx="268" cy="220"/>
            </a:xfrm>
            <a:prstGeom prst="straightConnector1">
              <a:avLst/>
            </a:prstGeom>
            <a:ln>
              <a:headEnd/>
              <a:tailEnd type="triangle" w="lg" len="lg"/>
            </a:ln>
            <a:extLst>
              <a:ext uri="{909E8E84-426E-40DD-AFC4-6F175D3DCCD1}">
                <a14:hiddenFill xmlns:a14="http://schemas.microsoft.com/office/drawing/2010/main">
                  <a:noFill/>
                </a14:hiddenFill>
              </a:ext>
            </a:extLst>
          </p:spPr>
          <p:style>
            <a:lnRef idx="1">
              <a:schemeClr val="accent1"/>
            </a:lnRef>
            <a:fillRef idx="0">
              <a:schemeClr val="accent1"/>
            </a:fillRef>
            <a:effectRef idx="0">
              <a:schemeClr val="accent1"/>
            </a:effectRef>
            <a:fontRef idx="minor">
              <a:schemeClr val="tx1"/>
            </a:fontRef>
          </p:style>
        </p:cxnSp>
        <p:sp>
          <p:nvSpPr>
            <p:cNvPr id="9384" name="Oval 228">
              <a:extLst>
                <a:ext uri="{FF2B5EF4-FFF2-40B4-BE49-F238E27FC236}">
                  <a16:creationId xmlns:a16="http://schemas.microsoft.com/office/drawing/2014/main" id="{92BDBC0A-EBED-4AC6-9764-438E51BBF486}"/>
                </a:ext>
              </a:extLst>
            </p:cNvPr>
            <p:cNvSpPr/>
            <p:nvPr/>
          </p:nvSpPr>
          <p:spPr>
            <a:xfrm>
              <a:off x="4608" y="3417"/>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9588" name="Text Box 372">
              <a:extLst>
                <a:ext uri="{FF2B5EF4-FFF2-40B4-BE49-F238E27FC236}">
                  <a16:creationId xmlns:a16="http://schemas.microsoft.com/office/drawing/2014/main" id="{8C812D72-B1A4-4EAB-B9E7-4A03EB44675F}"/>
                </a:ext>
              </a:extLst>
            </p:cNvPr>
            <p:cNvSpPr txBox="1">
              <a:spLocks noChangeArrowheads="1"/>
            </p:cNvSpPr>
            <p:nvPr/>
          </p:nvSpPr>
          <p:spPr bwMode="auto">
            <a:xfrm>
              <a:off x="4238" y="1728"/>
              <a:ext cx="183"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t>1</a:t>
              </a:r>
            </a:p>
          </p:txBody>
        </p:sp>
        <p:sp>
          <p:nvSpPr>
            <p:cNvPr id="9589" name="Text Box 373">
              <a:extLst>
                <a:ext uri="{FF2B5EF4-FFF2-40B4-BE49-F238E27FC236}">
                  <a16:creationId xmlns:a16="http://schemas.microsoft.com/office/drawing/2014/main" id="{79D39855-8FCA-40B2-9735-21DD48303EF6}"/>
                </a:ext>
              </a:extLst>
            </p:cNvPr>
            <p:cNvSpPr txBox="1">
              <a:spLocks noChangeArrowheads="1"/>
            </p:cNvSpPr>
            <p:nvPr/>
          </p:nvSpPr>
          <p:spPr bwMode="auto">
            <a:xfrm>
              <a:off x="4420" y="2096"/>
              <a:ext cx="183"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t>4</a:t>
              </a:r>
            </a:p>
          </p:txBody>
        </p:sp>
        <p:sp>
          <p:nvSpPr>
            <p:cNvPr id="9590" name="Text Box 374">
              <a:extLst>
                <a:ext uri="{FF2B5EF4-FFF2-40B4-BE49-F238E27FC236}">
                  <a16:creationId xmlns:a16="http://schemas.microsoft.com/office/drawing/2014/main" id="{ABC796E0-147D-43A6-B32E-6875C84D9409}"/>
                </a:ext>
              </a:extLst>
            </p:cNvPr>
            <p:cNvSpPr txBox="1">
              <a:spLocks noChangeArrowheads="1"/>
            </p:cNvSpPr>
            <p:nvPr/>
          </p:nvSpPr>
          <p:spPr bwMode="auto">
            <a:xfrm>
              <a:off x="4320" y="2352"/>
              <a:ext cx="183"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t>2</a:t>
              </a:r>
            </a:p>
          </p:txBody>
        </p:sp>
        <p:sp>
          <p:nvSpPr>
            <p:cNvPr id="9591" name="Text Box 375">
              <a:extLst>
                <a:ext uri="{FF2B5EF4-FFF2-40B4-BE49-F238E27FC236}">
                  <a16:creationId xmlns:a16="http://schemas.microsoft.com/office/drawing/2014/main" id="{664DC206-FDE6-4D74-8ABB-ED5CB6E547CE}"/>
                </a:ext>
              </a:extLst>
            </p:cNvPr>
            <p:cNvSpPr txBox="1">
              <a:spLocks noChangeArrowheads="1"/>
            </p:cNvSpPr>
            <p:nvPr/>
          </p:nvSpPr>
          <p:spPr bwMode="auto">
            <a:xfrm>
              <a:off x="4800" y="2928"/>
              <a:ext cx="183"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t>3</a:t>
              </a:r>
            </a:p>
          </p:txBody>
        </p:sp>
        <p:sp>
          <p:nvSpPr>
            <p:cNvPr id="9592" name="Text Box 376">
              <a:extLst>
                <a:ext uri="{FF2B5EF4-FFF2-40B4-BE49-F238E27FC236}">
                  <a16:creationId xmlns:a16="http://schemas.microsoft.com/office/drawing/2014/main" id="{260993AD-1BF1-4AE7-B333-3A108E54730E}"/>
                </a:ext>
              </a:extLst>
            </p:cNvPr>
            <p:cNvSpPr txBox="1">
              <a:spLocks noChangeArrowheads="1"/>
            </p:cNvSpPr>
            <p:nvPr/>
          </p:nvSpPr>
          <p:spPr bwMode="auto">
            <a:xfrm>
              <a:off x="4334" y="2880"/>
              <a:ext cx="183"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t>1</a:t>
              </a:r>
            </a:p>
          </p:txBody>
        </p:sp>
        <p:sp>
          <p:nvSpPr>
            <p:cNvPr id="9594" name="Text Box 378">
              <a:extLst>
                <a:ext uri="{FF2B5EF4-FFF2-40B4-BE49-F238E27FC236}">
                  <a16:creationId xmlns:a16="http://schemas.microsoft.com/office/drawing/2014/main" id="{ED04D1F9-848E-4731-9CF4-317CB96DBC25}"/>
                </a:ext>
              </a:extLst>
            </p:cNvPr>
            <p:cNvSpPr txBox="1">
              <a:spLocks noChangeArrowheads="1"/>
            </p:cNvSpPr>
            <p:nvPr/>
          </p:nvSpPr>
          <p:spPr bwMode="auto">
            <a:xfrm>
              <a:off x="3888" y="2480"/>
              <a:ext cx="183"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t>1</a:t>
              </a:r>
            </a:p>
          </p:txBody>
        </p:sp>
        <p:sp>
          <p:nvSpPr>
            <p:cNvPr id="9595" name="Text Box 379">
              <a:extLst>
                <a:ext uri="{FF2B5EF4-FFF2-40B4-BE49-F238E27FC236}">
                  <a16:creationId xmlns:a16="http://schemas.microsoft.com/office/drawing/2014/main" id="{0F76CDB9-E077-431E-9A97-53B7B7CB75C9}"/>
                </a:ext>
              </a:extLst>
            </p:cNvPr>
            <p:cNvSpPr txBox="1">
              <a:spLocks noChangeArrowheads="1"/>
            </p:cNvSpPr>
            <p:nvPr/>
          </p:nvSpPr>
          <p:spPr bwMode="auto">
            <a:xfrm>
              <a:off x="4804" y="2336"/>
              <a:ext cx="183"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t>2</a:t>
              </a:r>
            </a:p>
          </p:txBody>
        </p:sp>
        <p:sp>
          <p:nvSpPr>
            <p:cNvPr id="9597" name="Text Box 381">
              <a:extLst>
                <a:ext uri="{FF2B5EF4-FFF2-40B4-BE49-F238E27FC236}">
                  <a16:creationId xmlns:a16="http://schemas.microsoft.com/office/drawing/2014/main" id="{8450CA11-AB6F-4E21-BA12-8AA1325059EC}"/>
                </a:ext>
              </a:extLst>
            </p:cNvPr>
            <p:cNvSpPr txBox="1">
              <a:spLocks noChangeArrowheads="1"/>
            </p:cNvSpPr>
            <p:nvPr/>
          </p:nvSpPr>
          <p:spPr bwMode="auto">
            <a:xfrm>
              <a:off x="4420" y="3584"/>
              <a:ext cx="183"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t>4</a:t>
              </a:r>
            </a:p>
          </p:txBody>
        </p:sp>
      </p:grpSp>
      <p:grpSp>
        <p:nvGrpSpPr>
          <p:cNvPr id="9992" name="Group 776">
            <a:extLst>
              <a:ext uri="{FF2B5EF4-FFF2-40B4-BE49-F238E27FC236}">
                <a16:creationId xmlns:a16="http://schemas.microsoft.com/office/drawing/2014/main" id="{46B3FF58-3927-4F9E-A1F7-6998371CEDCA}"/>
              </a:ext>
            </a:extLst>
          </p:cNvPr>
          <p:cNvGrpSpPr>
            <a:grpSpLocks/>
          </p:cNvGrpSpPr>
          <p:nvPr/>
        </p:nvGrpSpPr>
        <p:grpSpPr bwMode="auto">
          <a:xfrm>
            <a:off x="8077200" y="3429000"/>
            <a:ext cx="2355850" cy="1752600"/>
            <a:chOff x="4128" y="2160"/>
            <a:chExt cx="1484" cy="1104"/>
          </a:xfrm>
        </p:grpSpPr>
        <p:sp>
          <p:nvSpPr>
            <p:cNvPr id="9932" name="Rectangle 716">
              <a:extLst>
                <a:ext uri="{FF2B5EF4-FFF2-40B4-BE49-F238E27FC236}">
                  <a16:creationId xmlns:a16="http://schemas.microsoft.com/office/drawing/2014/main" id="{087ACFC3-0287-41FA-94E4-15635126C3D9}"/>
                </a:ext>
              </a:extLst>
            </p:cNvPr>
            <p:cNvSpPr>
              <a:spLocks noChangeArrowheads="1"/>
            </p:cNvSpPr>
            <p:nvPr/>
          </p:nvSpPr>
          <p:spPr bwMode="auto">
            <a:xfrm>
              <a:off x="4128" y="2160"/>
              <a:ext cx="1440" cy="1104"/>
            </a:xfrm>
            <a:prstGeom prst="rect">
              <a:avLst/>
            </a:prstGeom>
            <a:solidFill>
              <a:srgbClr val="F9FC7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9848" name="Group 632">
              <a:extLst>
                <a:ext uri="{FF2B5EF4-FFF2-40B4-BE49-F238E27FC236}">
                  <a16:creationId xmlns:a16="http://schemas.microsoft.com/office/drawing/2014/main" id="{3226D4AD-255A-435B-BE32-C6D5F19B0FF0}"/>
                </a:ext>
              </a:extLst>
            </p:cNvPr>
            <p:cNvGrpSpPr>
              <a:grpSpLocks/>
            </p:cNvGrpSpPr>
            <p:nvPr/>
          </p:nvGrpSpPr>
          <p:grpSpPr bwMode="auto">
            <a:xfrm>
              <a:off x="4176" y="2160"/>
              <a:ext cx="1436" cy="1056"/>
              <a:chOff x="0" y="2736"/>
              <a:chExt cx="1436" cy="1056"/>
            </a:xfrm>
          </p:grpSpPr>
          <p:sp>
            <p:nvSpPr>
              <p:cNvPr id="9830" name="TextBox 232">
                <a:extLst>
                  <a:ext uri="{FF2B5EF4-FFF2-40B4-BE49-F238E27FC236}">
                    <a16:creationId xmlns:a16="http://schemas.microsoft.com/office/drawing/2014/main" id="{92DCDC53-68AB-4014-8C0C-4B30C1BA3897}"/>
                  </a:ext>
                </a:extLst>
              </p:cNvPr>
              <p:cNvSpPr txBox="1">
                <a:spLocks noChangeArrowheads="1"/>
              </p:cNvSpPr>
              <p:nvPr/>
            </p:nvSpPr>
            <p:spPr bwMode="auto">
              <a:xfrm>
                <a:off x="624" y="3600"/>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b8</a:t>
                </a:r>
              </a:p>
            </p:txBody>
          </p:sp>
          <p:sp>
            <p:nvSpPr>
              <p:cNvPr id="9831" name="TextBox 242">
                <a:extLst>
                  <a:ext uri="{FF2B5EF4-FFF2-40B4-BE49-F238E27FC236}">
                    <a16:creationId xmlns:a16="http://schemas.microsoft.com/office/drawing/2014/main" id="{19E5616F-B48B-4313-BBE5-BBA73144EF36}"/>
                  </a:ext>
                </a:extLst>
              </p:cNvPr>
              <p:cNvSpPr txBox="1">
                <a:spLocks noChangeArrowheads="1"/>
              </p:cNvSpPr>
              <p:nvPr/>
            </p:nvSpPr>
            <p:spPr bwMode="auto">
              <a:xfrm>
                <a:off x="672" y="3024"/>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b5</a:t>
                </a:r>
              </a:p>
            </p:txBody>
          </p:sp>
          <p:sp>
            <p:nvSpPr>
              <p:cNvPr id="9832" name="TextBox 243">
                <a:extLst>
                  <a:ext uri="{FF2B5EF4-FFF2-40B4-BE49-F238E27FC236}">
                    <a16:creationId xmlns:a16="http://schemas.microsoft.com/office/drawing/2014/main" id="{EABB8042-3C6E-4318-BA44-C276DA794EBC}"/>
                  </a:ext>
                </a:extLst>
              </p:cNvPr>
              <p:cNvSpPr txBox="1">
                <a:spLocks noChangeArrowheads="1"/>
              </p:cNvSpPr>
              <p:nvPr/>
            </p:nvSpPr>
            <p:spPr bwMode="auto">
              <a:xfrm>
                <a:off x="968" y="3264"/>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b6</a:t>
                </a:r>
              </a:p>
            </p:txBody>
          </p:sp>
          <p:sp>
            <p:nvSpPr>
              <p:cNvPr id="9833" name="TextBox 231">
                <a:extLst>
                  <a:ext uri="{FF2B5EF4-FFF2-40B4-BE49-F238E27FC236}">
                    <a16:creationId xmlns:a16="http://schemas.microsoft.com/office/drawing/2014/main" id="{EF944A64-627B-4BE7-A90C-FCD6359F0888}"/>
                  </a:ext>
                </a:extLst>
              </p:cNvPr>
              <p:cNvSpPr txBox="1">
                <a:spLocks noChangeArrowheads="1"/>
              </p:cNvSpPr>
              <p:nvPr/>
            </p:nvSpPr>
            <p:spPr bwMode="auto">
              <a:xfrm>
                <a:off x="288" y="3305"/>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b7</a:t>
                </a:r>
              </a:p>
            </p:txBody>
          </p:sp>
          <p:sp>
            <p:nvSpPr>
              <p:cNvPr id="9385" name="Oval 239">
                <a:extLst>
                  <a:ext uri="{FF2B5EF4-FFF2-40B4-BE49-F238E27FC236}">
                    <a16:creationId xmlns:a16="http://schemas.microsoft.com/office/drawing/2014/main" id="{BDF0CCEB-38D5-4543-8EA0-F003BCDA9486}"/>
                  </a:ext>
                </a:extLst>
              </p:cNvPr>
              <p:cNvSpPr/>
              <p:nvPr/>
            </p:nvSpPr>
            <p:spPr>
              <a:xfrm>
                <a:off x="576" y="3058"/>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241" name="Oval 240">
                <a:extLst>
                  <a:ext uri="{FF2B5EF4-FFF2-40B4-BE49-F238E27FC236}">
                    <a16:creationId xmlns:a16="http://schemas.microsoft.com/office/drawing/2014/main" id="{C73042FD-1901-403D-891B-07BA34E4DFE9}"/>
                  </a:ext>
                </a:extLst>
              </p:cNvPr>
              <p:cNvSpPr/>
              <p:nvPr/>
            </p:nvSpPr>
            <p:spPr>
              <a:xfrm>
                <a:off x="240" y="3346"/>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9386" name="Oval 241">
                <a:extLst>
                  <a:ext uri="{FF2B5EF4-FFF2-40B4-BE49-F238E27FC236}">
                    <a16:creationId xmlns:a16="http://schemas.microsoft.com/office/drawing/2014/main" id="{8510376C-6463-46A5-B51F-83D136AC75D6}"/>
                  </a:ext>
                </a:extLst>
              </p:cNvPr>
              <p:cNvSpPr/>
              <p:nvPr/>
            </p:nvSpPr>
            <p:spPr>
              <a:xfrm>
                <a:off x="912" y="3346"/>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cxnSp>
            <p:nvCxnSpPr>
              <p:cNvPr id="9387" name="Straight Arrow Connector 244">
                <a:extLst>
                  <a:ext uri="{FF2B5EF4-FFF2-40B4-BE49-F238E27FC236}">
                    <a16:creationId xmlns:a16="http://schemas.microsoft.com/office/drawing/2014/main" id="{4BC1DA1F-6FDA-4F00-AE7A-7D812BE01162}"/>
                  </a:ext>
                </a:extLst>
              </p:cNvPr>
              <p:cNvCxnSpPr>
                <a:stCxn id="240" idx="3"/>
                <a:endCxn id="241" idx="0"/>
              </p:cNvCxnSpPr>
              <p:nvPr/>
            </p:nvCxnSpPr>
            <p:spPr>
              <a:xfrm rot="5400000">
                <a:off x="336" y="3092"/>
                <a:ext cx="206" cy="302"/>
              </a:xfrm>
              <a:prstGeom prst="straightConnector1">
                <a:avLst/>
              </a:prstGeom>
              <a:ln>
                <a:tailEnd type="triangle" w="lg" len="lg"/>
              </a:ln>
            </p:spPr>
            <p:style>
              <a:lnRef idx="2">
                <a:schemeClr val="dk1"/>
              </a:lnRef>
              <a:fillRef idx="0">
                <a:schemeClr val="dk1"/>
              </a:fillRef>
              <a:effectRef idx="1">
                <a:schemeClr val="dk1"/>
              </a:effectRef>
              <a:fontRef idx="minor">
                <a:schemeClr val="tx1"/>
              </a:fontRef>
            </p:style>
          </p:cxnSp>
          <p:cxnSp>
            <p:nvCxnSpPr>
              <p:cNvPr id="247" name="Straight Arrow Connector 246">
                <a:extLst>
                  <a:ext uri="{FF2B5EF4-FFF2-40B4-BE49-F238E27FC236}">
                    <a16:creationId xmlns:a16="http://schemas.microsoft.com/office/drawing/2014/main" id="{418383EC-FF29-44C6-9AFE-D9C4953FB4EA}"/>
                  </a:ext>
                </a:extLst>
              </p:cNvPr>
              <p:cNvCxnSpPr>
                <a:cxnSpLocks noChangeShapeType="1"/>
                <a:stCxn id="241" idx="4"/>
              </p:cNvCxnSpPr>
              <p:nvPr/>
            </p:nvCxnSpPr>
            <p:spPr bwMode="auto">
              <a:xfrm>
                <a:off x="288" y="3442"/>
                <a:ext cx="302" cy="206"/>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9388" name="Straight Arrow Connector 247">
                <a:extLst>
                  <a:ext uri="{FF2B5EF4-FFF2-40B4-BE49-F238E27FC236}">
                    <a16:creationId xmlns:a16="http://schemas.microsoft.com/office/drawing/2014/main" id="{62D62526-18F3-47F0-BC94-E7A83198C645}"/>
                  </a:ext>
                </a:extLst>
              </p:cNvPr>
              <p:cNvCxnSpPr>
                <a:cxnSpLocks noChangeShapeType="1"/>
              </p:cNvCxnSpPr>
              <p:nvPr/>
            </p:nvCxnSpPr>
            <p:spPr bwMode="auto">
              <a:xfrm flipH="1">
                <a:off x="658" y="3442"/>
                <a:ext cx="302" cy="206"/>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sp>
            <p:nvSpPr>
              <p:cNvPr id="9389" name="Oval 240">
                <a:extLst>
                  <a:ext uri="{FF2B5EF4-FFF2-40B4-BE49-F238E27FC236}">
                    <a16:creationId xmlns:a16="http://schemas.microsoft.com/office/drawing/2014/main" id="{4F5FC171-2839-42B4-814E-0C3F221C8102}"/>
                  </a:ext>
                </a:extLst>
              </p:cNvPr>
              <p:cNvSpPr/>
              <p:nvPr/>
            </p:nvSpPr>
            <p:spPr>
              <a:xfrm>
                <a:off x="240" y="3346"/>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cxnSp>
            <p:nvCxnSpPr>
              <p:cNvPr id="9390" name="Straight Arrow Connector 244">
                <a:extLst>
                  <a:ext uri="{FF2B5EF4-FFF2-40B4-BE49-F238E27FC236}">
                    <a16:creationId xmlns:a16="http://schemas.microsoft.com/office/drawing/2014/main" id="{B14ED458-032A-406D-96AB-1BBB4C21B426}"/>
                  </a:ext>
                </a:extLst>
              </p:cNvPr>
              <p:cNvCxnSpPr>
                <a:stCxn id="240" idx="3"/>
                <a:endCxn id="241" idx="0"/>
              </p:cNvCxnSpPr>
              <p:nvPr/>
            </p:nvCxnSpPr>
            <p:spPr>
              <a:xfrm rot="5400000">
                <a:off x="336" y="3092"/>
                <a:ext cx="206" cy="302"/>
              </a:xfrm>
              <a:prstGeom prst="straightConnector1">
                <a:avLst/>
              </a:prstGeom>
              <a:ln>
                <a:tailEnd type="triangle" w="lg" len="lg"/>
              </a:ln>
            </p:spPr>
            <p:style>
              <a:lnRef idx="2">
                <a:schemeClr val="dk1"/>
              </a:lnRef>
              <a:fillRef idx="0">
                <a:schemeClr val="dk1"/>
              </a:fillRef>
              <a:effectRef idx="1">
                <a:schemeClr val="dk1"/>
              </a:effectRef>
              <a:fontRef idx="minor">
                <a:schemeClr val="tx1"/>
              </a:fontRef>
            </p:style>
          </p:cxnSp>
          <p:sp>
            <p:nvSpPr>
              <p:cNvPr id="9391" name="Oval 240">
                <a:extLst>
                  <a:ext uri="{FF2B5EF4-FFF2-40B4-BE49-F238E27FC236}">
                    <a16:creationId xmlns:a16="http://schemas.microsoft.com/office/drawing/2014/main" id="{2034D5B3-D981-40AD-9E3B-D01DF8830F27}"/>
                  </a:ext>
                </a:extLst>
              </p:cNvPr>
              <p:cNvSpPr/>
              <p:nvPr/>
            </p:nvSpPr>
            <p:spPr>
              <a:xfrm>
                <a:off x="240" y="3346"/>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cxnSp>
            <p:nvCxnSpPr>
              <p:cNvPr id="9392" name="Straight Arrow Connector 191">
                <a:extLst>
                  <a:ext uri="{FF2B5EF4-FFF2-40B4-BE49-F238E27FC236}">
                    <a16:creationId xmlns:a16="http://schemas.microsoft.com/office/drawing/2014/main" id="{44690219-1165-4DC6-97AB-008BE52C7E88}"/>
                  </a:ext>
                </a:extLst>
              </p:cNvPr>
              <p:cNvCxnSpPr>
                <a:cxnSpLocks noChangeShapeType="1"/>
              </p:cNvCxnSpPr>
              <p:nvPr/>
            </p:nvCxnSpPr>
            <p:spPr bwMode="auto">
              <a:xfrm>
                <a:off x="658" y="3140"/>
                <a:ext cx="268" cy="220"/>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sp>
            <p:nvSpPr>
              <p:cNvPr id="9393" name="Oval 228">
                <a:extLst>
                  <a:ext uri="{FF2B5EF4-FFF2-40B4-BE49-F238E27FC236}">
                    <a16:creationId xmlns:a16="http://schemas.microsoft.com/office/drawing/2014/main" id="{BC25617B-2730-4E0C-8B1C-1433107A87C2}"/>
                  </a:ext>
                </a:extLst>
              </p:cNvPr>
              <p:cNvSpPr/>
              <p:nvPr/>
            </p:nvSpPr>
            <p:spPr>
              <a:xfrm>
                <a:off x="576" y="3600"/>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9845" name="Text Box 629">
                <a:extLst>
                  <a:ext uri="{FF2B5EF4-FFF2-40B4-BE49-F238E27FC236}">
                    <a16:creationId xmlns:a16="http://schemas.microsoft.com/office/drawing/2014/main" id="{D887297E-E073-4B04-B653-816C52FB969D}"/>
                  </a:ext>
                </a:extLst>
              </p:cNvPr>
              <p:cNvSpPr txBox="1">
                <a:spLocks noChangeArrowheads="1"/>
              </p:cNvSpPr>
              <p:nvPr/>
            </p:nvSpPr>
            <p:spPr bwMode="auto">
              <a:xfrm>
                <a:off x="768" y="3111"/>
                <a:ext cx="183"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t>3</a:t>
                </a:r>
              </a:p>
            </p:txBody>
          </p:sp>
          <p:sp>
            <p:nvSpPr>
              <p:cNvPr id="9846" name="Text Box 630">
                <a:extLst>
                  <a:ext uri="{FF2B5EF4-FFF2-40B4-BE49-F238E27FC236}">
                    <a16:creationId xmlns:a16="http://schemas.microsoft.com/office/drawing/2014/main" id="{4EEA274C-F42C-4BF3-AC4A-58A7575C6273}"/>
                  </a:ext>
                </a:extLst>
              </p:cNvPr>
              <p:cNvSpPr txBox="1">
                <a:spLocks noChangeArrowheads="1"/>
              </p:cNvSpPr>
              <p:nvPr/>
            </p:nvSpPr>
            <p:spPr bwMode="auto">
              <a:xfrm>
                <a:off x="302" y="3063"/>
                <a:ext cx="183"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t>1</a:t>
                </a:r>
              </a:p>
            </p:txBody>
          </p:sp>
          <p:sp>
            <p:nvSpPr>
              <p:cNvPr id="9847" name="Text Box 631">
                <a:extLst>
                  <a:ext uri="{FF2B5EF4-FFF2-40B4-BE49-F238E27FC236}">
                    <a16:creationId xmlns:a16="http://schemas.microsoft.com/office/drawing/2014/main" id="{62E90F63-49D1-4187-8C34-C492277DC29B}"/>
                  </a:ext>
                </a:extLst>
              </p:cNvPr>
              <p:cNvSpPr txBox="1">
                <a:spLocks noChangeArrowheads="1"/>
              </p:cNvSpPr>
              <p:nvPr/>
            </p:nvSpPr>
            <p:spPr bwMode="auto">
              <a:xfrm>
                <a:off x="0" y="2736"/>
                <a:ext cx="143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Breaking a diamond.</a:t>
                </a:r>
              </a:p>
            </p:txBody>
          </p:sp>
        </p:grpSp>
      </p:grpSp>
      <p:grpSp>
        <p:nvGrpSpPr>
          <p:cNvPr id="9994" name="Group 778">
            <a:extLst>
              <a:ext uri="{FF2B5EF4-FFF2-40B4-BE49-F238E27FC236}">
                <a16:creationId xmlns:a16="http://schemas.microsoft.com/office/drawing/2014/main" id="{43961410-C458-4A6F-B966-B8F68B606FE7}"/>
              </a:ext>
            </a:extLst>
          </p:cNvPr>
          <p:cNvGrpSpPr>
            <a:grpSpLocks/>
          </p:cNvGrpSpPr>
          <p:nvPr/>
        </p:nvGrpSpPr>
        <p:grpSpPr bwMode="auto">
          <a:xfrm>
            <a:off x="2133600" y="2057400"/>
            <a:ext cx="2286000" cy="3581400"/>
            <a:chOff x="-192" y="1920"/>
            <a:chExt cx="1440" cy="2256"/>
          </a:xfrm>
        </p:grpSpPr>
        <p:sp>
          <p:nvSpPr>
            <p:cNvPr id="9993" name="Rectangle 777">
              <a:extLst>
                <a:ext uri="{FF2B5EF4-FFF2-40B4-BE49-F238E27FC236}">
                  <a16:creationId xmlns:a16="http://schemas.microsoft.com/office/drawing/2014/main" id="{844073B8-BA43-4666-AA7B-C56D5AAF626D}"/>
                </a:ext>
              </a:extLst>
            </p:cNvPr>
            <p:cNvSpPr>
              <a:spLocks noChangeArrowheads="1"/>
            </p:cNvSpPr>
            <p:nvPr/>
          </p:nvSpPr>
          <p:spPr bwMode="auto">
            <a:xfrm>
              <a:off x="-192" y="1920"/>
              <a:ext cx="1440" cy="2256"/>
            </a:xfrm>
            <a:prstGeom prst="rect">
              <a:avLst/>
            </a:prstGeom>
            <a:solidFill>
              <a:srgbClr val="F9FC7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9908" name="Group 692">
              <a:extLst>
                <a:ext uri="{FF2B5EF4-FFF2-40B4-BE49-F238E27FC236}">
                  <a16:creationId xmlns:a16="http://schemas.microsoft.com/office/drawing/2014/main" id="{9357B74B-C76B-4BA3-94A9-3E17E7BD4ADF}"/>
                </a:ext>
              </a:extLst>
            </p:cNvPr>
            <p:cNvGrpSpPr>
              <a:grpSpLocks/>
            </p:cNvGrpSpPr>
            <p:nvPr/>
          </p:nvGrpSpPr>
          <p:grpSpPr bwMode="auto">
            <a:xfrm>
              <a:off x="10" y="2384"/>
              <a:ext cx="1067" cy="1737"/>
              <a:chOff x="1381" y="2775"/>
              <a:chExt cx="1067" cy="1737"/>
            </a:xfrm>
          </p:grpSpPr>
          <p:cxnSp>
            <p:nvCxnSpPr>
              <p:cNvPr id="225" name="Straight Arrow Connector 224">
                <a:extLst>
                  <a:ext uri="{FF2B5EF4-FFF2-40B4-BE49-F238E27FC236}">
                    <a16:creationId xmlns:a16="http://schemas.microsoft.com/office/drawing/2014/main" id="{BA2822C0-8278-44CA-94AE-A5985C0B9F8D}"/>
                  </a:ext>
                </a:extLst>
              </p:cNvPr>
              <p:cNvCxnSpPr>
                <a:cxnSpLocks noChangeShapeType="1"/>
                <a:stCxn id="235" idx="5"/>
                <a:endCxn id="240" idx="1"/>
              </p:cNvCxnSpPr>
              <p:nvPr/>
            </p:nvCxnSpPr>
            <p:spPr bwMode="auto">
              <a:xfrm>
                <a:off x="1522" y="2969"/>
                <a:ext cx="316" cy="165"/>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sp>
            <p:nvSpPr>
              <p:cNvPr id="9867" name="TextBox 229">
                <a:extLst>
                  <a:ext uri="{FF2B5EF4-FFF2-40B4-BE49-F238E27FC236}">
                    <a16:creationId xmlns:a16="http://schemas.microsoft.com/office/drawing/2014/main" id="{F577D378-D7A1-4DD5-BF07-9C130A341F40}"/>
                  </a:ext>
                </a:extLst>
              </p:cNvPr>
              <p:cNvSpPr txBox="1">
                <a:spLocks noChangeArrowheads="1"/>
              </p:cNvSpPr>
              <p:nvPr/>
            </p:nvSpPr>
            <p:spPr bwMode="auto">
              <a:xfrm>
                <a:off x="1488" y="2775"/>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b1</a:t>
                </a:r>
              </a:p>
            </p:txBody>
          </p:sp>
          <p:sp>
            <p:nvSpPr>
              <p:cNvPr id="9868" name="TextBox 230">
                <a:extLst>
                  <a:ext uri="{FF2B5EF4-FFF2-40B4-BE49-F238E27FC236}">
                    <a16:creationId xmlns:a16="http://schemas.microsoft.com/office/drawing/2014/main" id="{441BA656-4836-4CDA-B8E8-D09D667774B8}"/>
                  </a:ext>
                </a:extLst>
              </p:cNvPr>
              <p:cNvSpPr txBox="1">
                <a:spLocks noChangeArrowheads="1"/>
              </p:cNvSpPr>
              <p:nvPr/>
            </p:nvSpPr>
            <p:spPr bwMode="auto">
              <a:xfrm>
                <a:off x="1879" y="3022"/>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b2</a:t>
                </a:r>
              </a:p>
            </p:txBody>
          </p:sp>
          <p:sp>
            <p:nvSpPr>
              <p:cNvPr id="9870" name="TextBox 232">
                <a:extLst>
                  <a:ext uri="{FF2B5EF4-FFF2-40B4-BE49-F238E27FC236}">
                    <a16:creationId xmlns:a16="http://schemas.microsoft.com/office/drawing/2014/main" id="{46C53CCC-676F-4171-A411-F1A91DC929B9}"/>
                  </a:ext>
                </a:extLst>
              </p:cNvPr>
              <p:cNvSpPr txBox="1">
                <a:spLocks noChangeArrowheads="1"/>
              </p:cNvSpPr>
              <p:nvPr/>
            </p:nvSpPr>
            <p:spPr bwMode="auto">
              <a:xfrm>
                <a:off x="1872" y="4224"/>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b8</a:t>
                </a:r>
              </a:p>
            </p:txBody>
          </p:sp>
          <p:sp>
            <p:nvSpPr>
              <p:cNvPr id="235" name="Oval 234">
                <a:extLst>
                  <a:ext uri="{FF2B5EF4-FFF2-40B4-BE49-F238E27FC236}">
                    <a16:creationId xmlns:a16="http://schemas.microsoft.com/office/drawing/2014/main" id="{DDD26048-DA0C-4DC9-BCD4-B73F3DFBB62F}"/>
                  </a:ext>
                </a:extLst>
              </p:cNvPr>
              <p:cNvSpPr/>
              <p:nvPr/>
            </p:nvSpPr>
            <p:spPr>
              <a:xfrm>
                <a:off x="1440" y="2887"/>
                <a:ext cx="96" cy="96"/>
              </a:xfrm>
              <a:prstGeom prst="ellipse">
                <a:avLst/>
              </a:prstGeom>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240" name="Oval 239">
                <a:extLst>
                  <a:ext uri="{FF2B5EF4-FFF2-40B4-BE49-F238E27FC236}">
                    <a16:creationId xmlns:a16="http://schemas.microsoft.com/office/drawing/2014/main" id="{09683B9E-675C-42CE-9A43-905699660B2C}"/>
                  </a:ext>
                </a:extLst>
              </p:cNvPr>
              <p:cNvSpPr/>
              <p:nvPr/>
            </p:nvSpPr>
            <p:spPr>
              <a:xfrm>
                <a:off x="1824" y="3120"/>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242" name="Oval 241">
                <a:extLst>
                  <a:ext uri="{FF2B5EF4-FFF2-40B4-BE49-F238E27FC236}">
                    <a16:creationId xmlns:a16="http://schemas.microsoft.com/office/drawing/2014/main" id="{E845FD52-E119-4B22-8E80-2838BDE35AD2}"/>
                  </a:ext>
                </a:extLst>
              </p:cNvPr>
              <p:cNvSpPr/>
              <p:nvPr/>
            </p:nvSpPr>
            <p:spPr>
              <a:xfrm>
                <a:off x="2160" y="3408"/>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9876" name="TextBox 242">
                <a:extLst>
                  <a:ext uri="{FF2B5EF4-FFF2-40B4-BE49-F238E27FC236}">
                    <a16:creationId xmlns:a16="http://schemas.microsoft.com/office/drawing/2014/main" id="{205B048F-5AF1-436D-8349-2A12BE1A731E}"/>
                  </a:ext>
                </a:extLst>
              </p:cNvPr>
              <p:cNvSpPr txBox="1">
                <a:spLocks noChangeArrowheads="1"/>
              </p:cNvSpPr>
              <p:nvPr/>
            </p:nvSpPr>
            <p:spPr bwMode="auto">
              <a:xfrm>
                <a:off x="1920" y="3648"/>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b5</a:t>
                </a:r>
              </a:p>
            </p:txBody>
          </p:sp>
          <p:sp>
            <p:nvSpPr>
              <p:cNvPr id="9877" name="TextBox 243">
                <a:extLst>
                  <a:ext uri="{FF2B5EF4-FFF2-40B4-BE49-F238E27FC236}">
                    <a16:creationId xmlns:a16="http://schemas.microsoft.com/office/drawing/2014/main" id="{3F6767D9-B991-48EB-8824-DEA4AC2779A3}"/>
                  </a:ext>
                </a:extLst>
              </p:cNvPr>
              <p:cNvSpPr txBox="1">
                <a:spLocks noChangeArrowheads="1"/>
              </p:cNvSpPr>
              <p:nvPr/>
            </p:nvSpPr>
            <p:spPr bwMode="auto">
              <a:xfrm>
                <a:off x="2216" y="3888"/>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b6</a:t>
                </a:r>
              </a:p>
            </p:txBody>
          </p:sp>
          <p:cxnSp>
            <p:nvCxnSpPr>
              <p:cNvPr id="246" name="Straight Arrow Connector 245">
                <a:extLst>
                  <a:ext uri="{FF2B5EF4-FFF2-40B4-BE49-F238E27FC236}">
                    <a16:creationId xmlns:a16="http://schemas.microsoft.com/office/drawing/2014/main" id="{F50667D4-265F-41E7-9932-47509DE87B10}"/>
                  </a:ext>
                </a:extLst>
              </p:cNvPr>
              <p:cNvCxnSpPr>
                <a:cxnSpLocks noChangeShapeType="1"/>
                <a:stCxn id="240" idx="5"/>
                <a:endCxn id="242" idx="0"/>
              </p:cNvCxnSpPr>
              <p:nvPr/>
            </p:nvCxnSpPr>
            <p:spPr bwMode="auto">
              <a:xfrm>
                <a:off x="1906" y="3202"/>
                <a:ext cx="302" cy="206"/>
              </a:xfrm>
              <a:prstGeom prst="straightConnector1">
                <a:avLst/>
              </a:prstGeom>
              <a:noFill/>
              <a:ln w="25400" algn="ctr">
                <a:solidFill>
                  <a:schemeClr val="tx1"/>
                </a:solidFill>
                <a:round/>
                <a:headEnd/>
                <a:tailEnd type="triangle" w="lg" len="lg"/>
              </a:ln>
              <a:effectLst>
                <a:outerShdw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248" name="Straight Arrow Connector 247">
                <a:extLst>
                  <a:ext uri="{FF2B5EF4-FFF2-40B4-BE49-F238E27FC236}">
                    <a16:creationId xmlns:a16="http://schemas.microsoft.com/office/drawing/2014/main" id="{78F8D4F5-6AFD-4E3B-B8E3-5FAC59DF5213}"/>
                  </a:ext>
                </a:extLst>
              </p:cNvPr>
              <p:cNvCxnSpPr>
                <a:cxnSpLocks noChangeShapeType="1"/>
                <a:stCxn id="242" idx="4"/>
              </p:cNvCxnSpPr>
              <p:nvPr/>
            </p:nvCxnSpPr>
            <p:spPr bwMode="auto">
              <a:xfrm flipH="1">
                <a:off x="1906" y="3504"/>
                <a:ext cx="302" cy="206"/>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sp>
            <p:nvSpPr>
              <p:cNvPr id="9882" name="TextBox 248">
                <a:extLst>
                  <a:ext uri="{FF2B5EF4-FFF2-40B4-BE49-F238E27FC236}">
                    <a16:creationId xmlns:a16="http://schemas.microsoft.com/office/drawing/2014/main" id="{8DDFD6BF-8ABF-47A7-91F7-4467559D89AF}"/>
                  </a:ext>
                </a:extLst>
              </p:cNvPr>
              <p:cNvSpPr txBox="1">
                <a:spLocks noChangeArrowheads="1"/>
              </p:cNvSpPr>
              <p:nvPr/>
            </p:nvSpPr>
            <p:spPr bwMode="auto">
              <a:xfrm>
                <a:off x="2215" y="3358"/>
                <a:ext cx="2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1400">
                    <a:latin typeface="Calibri" panose="020F0502020204030204" pitchFamily="34" charset="0"/>
                  </a:rPr>
                  <a:t>b4</a:t>
                </a:r>
              </a:p>
            </p:txBody>
          </p:sp>
          <p:sp>
            <p:nvSpPr>
              <p:cNvPr id="250" name="Freeform 249">
                <a:extLst>
                  <a:ext uri="{FF2B5EF4-FFF2-40B4-BE49-F238E27FC236}">
                    <a16:creationId xmlns:a16="http://schemas.microsoft.com/office/drawing/2014/main" id="{8EE8548B-4F90-42FE-A279-17A199AD2B3D}"/>
                  </a:ext>
                </a:extLst>
              </p:cNvPr>
              <p:cNvSpPr/>
              <p:nvPr/>
            </p:nvSpPr>
            <p:spPr>
              <a:xfrm>
                <a:off x="1381" y="2974"/>
                <a:ext cx="492" cy="1538"/>
              </a:xfrm>
              <a:custGeom>
                <a:avLst/>
                <a:gdLst>
                  <a:gd name="connsiteX0" fmla="*/ 781538 w 781538"/>
                  <a:gd name="connsiteY0" fmla="*/ 2969846 h 3354103"/>
                  <a:gd name="connsiteX1" fmla="*/ 234461 w 781538"/>
                  <a:gd name="connsiteY1" fmla="*/ 3118339 h 3354103"/>
                  <a:gd name="connsiteX2" fmla="*/ 7815 w 781538"/>
                  <a:gd name="connsiteY2" fmla="*/ 1555262 h 3354103"/>
                  <a:gd name="connsiteX3" fmla="*/ 187569 w 781538"/>
                  <a:gd name="connsiteY3" fmla="*/ 0 h 3354103"/>
                  <a:gd name="connsiteX4" fmla="*/ 187569 w 781538"/>
                  <a:gd name="connsiteY4" fmla="*/ 0 h 3354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538" h="3354103">
                    <a:moveTo>
                      <a:pt x="781538" y="2969846"/>
                    </a:moveTo>
                    <a:cubicBezTo>
                      <a:pt x="572476" y="3161974"/>
                      <a:pt x="363415" y="3354103"/>
                      <a:pt x="234461" y="3118339"/>
                    </a:cubicBezTo>
                    <a:cubicBezTo>
                      <a:pt x="105507" y="2882575"/>
                      <a:pt x="15630" y="2074985"/>
                      <a:pt x="7815" y="1555262"/>
                    </a:cubicBezTo>
                    <a:cubicBezTo>
                      <a:pt x="0" y="1035539"/>
                      <a:pt x="187569" y="0"/>
                      <a:pt x="187569" y="0"/>
                    </a:cubicBezTo>
                    <a:lnTo>
                      <a:pt x="187569" y="0"/>
                    </a:lnTo>
                  </a:path>
                </a:pathLst>
              </a:custGeom>
              <a:ln w="12700">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9394" name="Oval 239">
                <a:extLst>
                  <a:ext uri="{FF2B5EF4-FFF2-40B4-BE49-F238E27FC236}">
                    <a16:creationId xmlns:a16="http://schemas.microsoft.com/office/drawing/2014/main" id="{CF347738-AE9A-4C20-A718-848787522037}"/>
                  </a:ext>
                </a:extLst>
              </p:cNvPr>
              <p:cNvSpPr/>
              <p:nvPr/>
            </p:nvSpPr>
            <p:spPr>
              <a:xfrm>
                <a:off x="1824" y="3682"/>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sp>
            <p:nvSpPr>
              <p:cNvPr id="9395" name="Oval 241">
                <a:extLst>
                  <a:ext uri="{FF2B5EF4-FFF2-40B4-BE49-F238E27FC236}">
                    <a16:creationId xmlns:a16="http://schemas.microsoft.com/office/drawing/2014/main" id="{8A5F0BBF-04C9-411F-BA4E-6A7AA87FF569}"/>
                  </a:ext>
                </a:extLst>
              </p:cNvPr>
              <p:cNvSpPr/>
              <p:nvPr/>
            </p:nvSpPr>
            <p:spPr>
              <a:xfrm>
                <a:off x="2160" y="3970"/>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cxnSp>
            <p:nvCxnSpPr>
              <p:cNvPr id="9396" name="Straight Arrow Connector 247">
                <a:extLst>
                  <a:ext uri="{FF2B5EF4-FFF2-40B4-BE49-F238E27FC236}">
                    <a16:creationId xmlns:a16="http://schemas.microsoft.com/office/drawing/2014/main" id="{E148DB4A-A7DC-4433-AE24-1ABABF7F8153}"/>
                  </a:ext>
                </a:extLst>
              </p:cNvPr>
              <p:cNvCxnSpPr>
                <a:cxnSpLocks noChangeShapeType="1"/>
              </p:cNvCxnSpPr>
              <p:nvPr/>
            </p:nvCxnSpPr>
            <p:spPr bwMode="auto">
              <a:xfrm flipH="1">
                <a:off x="1906" y="4066"/>
                <a:ext cx="302" cy="206"/>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cxnSp>
            <p:nvCxnSpPr>
              <p:cNvPr id="192" name="Straight Arrow Connector 191">
                <a:extLst>
                  <a:ext uri="{FF2B5EF4-FFF2-40B4-BE49-F238E27FC236}">
                    <a16:creationId xmlns:a16="http://schemas.microsoft.com/office/drawing/2014/main" id="{E51EBD62-3445-4234-AC1D-46ABDEEE2AD5}"/>
                  </a:ext>
                </a:extLst>
              </p:cNvPr>
              <p:cNvCxnSpPr>
                <a:cxnSpLocks noChangeShapeType="1"/>
                <a:stCxn id="4294967295" idx="5"/>
                <a:endCxn id="4294967295" idx="1"/>
              </p:cNvCxnSpPr>
              <p:nvPr/>
            </p:nvCxnSpPr>
            <p:spPr bwMode="auto">
              <a:xfrm>
                <a:off x="1906" y="3764"/>
                <a:ext cx="268" cy="220"/>
              </a:xfrm>
              <a:prstGeom prst="straightConnector1">
                <a:avLst/>
              </a:prstGeom>
              <a:noFill/>
              <a:ln w="12700" algn="ctr">
                <a:solidFill>
                  <a:srgbClr val="4A7EBB"/>
                </a:solidFill>
                <a:round/>
                <a:headEnd/>
                <a:tailEnd type="triangle" w="lg" len="lg"/>
              </a:ln>
              <a:extLst>
                <a:ext uri="{909E8E84-426E-40DD-AFC4-6F175D3DCCD1}">
                  <a14:hiddenFill xmlns:a14="http://schemas.microsoft.com/office/drawing/2010/main">
                    <a:noFill/>
                  </a14:hiddenFill>
                </a:ext>
              </a:extLst>
            </p:spPr>
          </p:cxnSp>
          <p:sp>
            <p:nvSpPr>
              <p:cNvPr id="229" name="Oval 228">
                <a:extLst>
                  <a:ext uri="{FF2B5EF4-FFF2-40B4-BE49-F238E27FC236}">
                    <a16:creationId xmlns:a16="http://schemas.microsoft.com/office/drawing/2014/main" id="{5565D02C-934D-4A6B-9F5A-6BEE31B9DB1F}"/>
                  </a:ext>
                </a:extLst>
              </p:cNvPr>
              <p:cNvSpPr/>
              <p:nvPr/>
            </p:nvSpPr>
            <p:spPr>
              <a:xfrm>
                <a:off x="1824" y="4224"/>
                <a:ext cx="96" cy="96"/>
              </a:xfrm>
              <a:prstGeom prst="ellipse">
                <a:avLst/>
              </a:prstGeom>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n-US"/>
              </a:p>
            </p:txBody>
          </p:sp>
        </p:grpSp>
        <p:sp>
          <p:nvSpPr>
            <p:cNvPr id="9909" name="Text Box 693">
              <a:extLst>
                <a:ext uri="{FF2B5EF4-FFF2-40B4-BE49-F238E27FC236}">
                  <a16:creationId xmlns:a16="http://schemas.microsoft.com/office/drawing/2014/main" id="{C85FE14B-A3AE-49F2-B140-AF88EC04E4CB}"/>
                </a:ext>
              </a:extLst>
            </p:cNvPr>
            <p:cNvSpPr txBox="1">
              <a:spLocks noChangeArrowheads="1"/>
            </p:cNvSpPr>
            <p:nvPr/>
          </p:nvSpPr>
          <p:spPr bwMode="auto">
            <a:xfrm>
              <a:off x="-192" y="1968"/>
              <a:ext cx="1396"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Breaking a directed </a:t>
              </a:r>
            </a:p>
            <a:p>
              <a:r>
                <a:rPr lang="en-US" altLang="en-US"/>
                <a:t>cycle</a:t>
              </a:r>
            </a:p>
          </p:txBody>
        </p:sp>
      </p:grpSp>
    </p:spTree>
    <p:custDataLst>
      <p:tags r:id="rId1"/>
    </p:custDataLst>
    <p:extLst>
      <p:ext uri="{BB962C8B-B14F-4D97-AF65-F5344CB8AC3E}">
        <p14:creationId xmlns:p14="http://schemas.microsoft.com/office/powerpoint/2010/main" val="42302811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9503"/>
                                        </p:tgtEl>
                                        <p:attrNameLst>
                                          <p:attrName>style.visibility</p:attrName>
                                        </p:attrNameLst>
                                      </p:cBhvr>
                                      <p:to>
                                        <p:strVal val="visible"/>
                                      </p:to>
                                    </p:set>
                                    <p:anim calcmode="lin" valueType="num">
                                      <p:cBhvr additive="base">
                                        <p:cTn id="7" dur="500" fill="hold"/>
                                        <p:tgtEl>
                                          <p:spTgt spid="9503"/>
                                        </p:tgtEl>
                                        <p:attrNameLst>
                                          <p:attrName>ppt_x</p:attrName>
                                        </p:attrNameLst>
                                      </p:cBhvr>
                                      <p:tavLst>
                                        <p:tav tm="0">
                                          <p:val>
                                            <p:strVal val="1+#ppt_w/2"/>
                                          </p:val>
                                        </p:tav>
                                        <p:tav tm="100000">
                                          <p:val>
                                            <p:strVal val="#ppt_x"/>
                                          </p:val>
                                        </p:tav>
                                      </p:tavLst>
                                    </p:anim>
                                    <p:anim calcmode="lin" valueType="num">
                                      <p:cBhvr additive="base">
                                        <p:cTn id="8" dur="500" fill="hold"/>
                                        <p:tgtEl>
                                          <p:spTgt spid="9503"/>
                                        </p:tgtEl>
                                        <p:attrNameLst>
                                          <p:attrName>ppt_y</p:attrName>
                                        </p:attrNameLst>
                                      </p:cBhvr>
                                      <p:tavLst>
                                        <p:tav tm="0">
                                          <p:val>
                                            <p:strVal val="#ppt_y"/>
                                          </p:val>
                                        </p:tav>
                                        <p:tav tm="100000">
                                          <p:val>
                                            <p:strVal val="#ppt_y"/>
                                          </p:val>
                                        </p:tav>
                                      </p:tavLst>
                                    </p:anim>
                                  </p:childTnLst>
                                </p:cTn>
                              </p:par>
                              <p:par>
                                <p:cTn id="9" presetID="35" presetClass="path" presetSubtype="0" accel="50000" decel="50000" fill="hold" nodeType="withEffect">
                                  <p:stCondLst>
                                    <p:cond delay="0"/>
                                  </p:stCondLst>
                                  <p:childTnLst>
                                    <p:animMotion origin="layout" path="M 0 0  L -0.25 0  E" pathEditMode="relative" ptsTypes="">
                                      <p:cBhvr>
                                        <p:cTn id="10" dur="2000" fill="hold"/>
                                        <p:tgtEl>
                                          <p:spTgt spid="9500"/>
                                        </p:tgtEl>
                                        <p:attrNameLst>
                                          <p:attrName>ppt_x</p:attrName>
                                          <p:attrName>ppt_y</p:attrName>
                                        </p:attrNameLst>
                                      </p:cBhvr>
                                    </p:animMotion>
                                  </p:childTnLst>
                                </p:cTn>
                              </p:par>
                            </p:childTnLst>
                          </p:cTn>
                        </p:par>
                      </p:childTnLst>
                    </p:cTn>
                  </p:par>
                  <p:par>
                    <p:cTn id="11" fill="hold" nodeType="clickPar">
                      <p:stCondLst>
                        <p:cond delay="indefinite"/>
                      </p:stCondLst>
                      <p:childTnLst>
                        <p:par>
                          <p:cTn id="12" fill="hold" nodeType="withGroup">
                            <p:stCondLst>
                              <p:cond delay="0"/>
                            </p:stCondLst>
                            <p:childTnLst>
                              <p:par>
                                <p:cTn id="13" presetID="35" presetClass="path" presetSubtype="0" accel="50000" decel="50000" fill="hold" nodeType="clickEffect">
                                  <p:stCondLst>
                                    <p:cond delay="0"/>
                                  </p:stCondLst>
                                  <p:childTnLst>
                                    <p:animMotion origin="layout" path="M 3.61111E-6 3.20148E-6 L -0.31233 0.00578 " pathEditMode="relative" rAng="0" ptsTypes="AA">
                                      <p:cBhvr>
                                        <p:cTn id="14" dur="2000" fill="hold"/>
                                        <p:tgtEl>
                                          <p:spTgt spid="9503"/>
                                        </p:tgtEl>
                                        <p:attrNameLst>
                                          <p:attrName>ppt_x</p:attrName>
                                          <p:attrName>ppt_y</p:attrName>
                                        </p:attrNameLst>
                                      </p:cBhvr>
                                      <p:rCtr x="-15625" y="278"/>
                                    </p:animMotion>
                                  </p:childTnLst>
                                </p:cTn>
                              </p:par>
                              <p:par>
                                <p:cTn id="15" presetID="2" presetClass="exit" presetSubtype="8" fill="hold" nodeType="withEffect">
                                  <p:stCondLst>
                                    <p:cond delay="0"/>
                                  </p:stCondLst>
                                  <p:childTnLst>
                                    <p:anim calcmode="lin" valueType="num">
                                      <p:cBhvr additive="base">
                                        <p:cTn id="16" dur="500"/>
                                        <p:tgtEl>
                                          <p:spTgt spid="9500"/>
                                        </p:tgtEl>
                                        <p:attrNameLst>
                                          <p:attrName>ppt_x</p:attrName>
                                        </p:attrNameLst>
                                      </p:cBhvr>
                                      <p:tavLst>
                                        <p:tav tm="0">
                                          <p:val>
                                            <p:strVal val="ppt_x"/>
                                          </p:val>
                                        </p:tav>
                                        <p:tav tm="100000">
                                          <p:val>
                                            <p:strVal val="0-ppt_w/2"/>
                                          </p:val>
                                        </p:tav>
                                      </p:tavLst>
                                    </p:anim>
                                    <p:anim calcmode="lin" valueType="num">
                                      <p:cBhvr additive="base">
                                        <p:cTn id="17" dur="500"/>
                                        <p:tgtEl>
                                          <p:spTgt spid="9500"/>
                                        </p:tgtEl>
                                        <p:attrNameLst>
                                          <p:attrName>ppt_y</p:attrName>
                                        </p:attrNameLst>
                                      </p:cBhvr>
                                      <p:tavLst>
                                        <p:tav tm="0">
                                          <p:val>
                                            <p:strVal val="ppt_y"/>
                                          </p:val>
                                        </p:tav>
                                        <p:tav tm="100000">
                                          <p:val>
                                            <p:strVal val="ppt_y"/>
                                          </p:val>
                                        </p:tav>
                                      </p:tavLst>
                                    </p:anim>
                                    <p:set>
                                      <p:cBhvr>
                                        <p:cTn id="18" dur="1" fill="hold">
                                          <p:stCondLst>
                                            <p:cond delay="499"/>
                                          </p:stCondLst>
                                        </p:cTn>
                                        <p:tgtEl>
                                          <p:spTgt spid="9500"/>
                                        </p:tgtEl>
                                        <p:attrNameLst>
                                          <p:attrName>style.visibility</p:attrName>
                                        </p:attrNameLst>
                                      </p:cBhvr>
                                      <p:to>
                                        <p:strVal val="hidden"/>
                                      </p:to>
                                    </p:set>
                                  </p:childTnLst>
                                </p:cTn>
                              </p:par>
                              <p:par>
                                <p:cTn id="19" presetID="2" presetClass="entr" presetSubtype="2" fill="hold" nodeType="withEffect">
                                  <p:stCondLst>
                                    <p:cond delay="0"/>
                                  </p:stCondLst>
                                  <p:childTnLst>
                                    <p:set>
                                      <p:cBhvr>
                                        <p:cTn id="20" dur="1" fill="hold">
                                          <p:stCondLst>
                                            <p:cond delay="0"/>
                                          </p:stCondLst>
                                        </p:cTn>
                                        <p:tgtEl>
                                          <p:spTgt spid="9931"/>
                                        </p:tgtEl>
                                        <p:attrNameLst>
                                          <p:attrName>style.visibility</p:attrName>
                                        </p:attrNameLst>
                                      </p:cBhvr>
                                      <p:to>
                                        <p:strVal val="visible"/>
                                      </p:to>
                                    </p:set>
                                    <p:anim calcmode="lin" valueType="num">
                                      <p:cBhvr additive="base">
                                        <p:cTn id="21" dur="500" fill="hold"/>
                                        <p:tgtEl>
                                          <p:spTgt spid="9931"/>
                                        </p:tgtEl>
                                        <p:attrNameLst>
                                          <p:attrName>ppt_x</p:attrName>
                                        </p:attrNameLst>
                                      </p:cBhvr>
                                      <p:tavLst>
                                        <p:tav tm="0">
                                          <p:val>
                                            <p:strVal val="1+#ppt_w/2"/>
                                          </p:val>
                                        </p:tav>
                                        <p:tav tm="100000">
                                          <p:val>
                                            <p:strVal val="#ppt_x"/>
                                          </p:val>
                                        </p:tav>
                                      </p:tavLst>
                                    </p:anim>
                                    <p:anim calcmode="lin" valueType="num">
                                      <p:cBhvr additive="base">
                                        <p:cTn id="22" dur="500" fill="hold"/>
                                        <p:tgtEl>
                                          <p:spTgt spid="9931"/>
                                        </p:tgtEl>
                                        <p:attrNameLst>
                                          <p:attrName>ppt_y</p:attrName>
                                        </p:attrNameLst>
                                      </p:cBhvr>
                                      <p:tavLst>
                                        <p:tav tm="0">
                                          <p:val>
                                            <p:strVal val="#ppt_y"/>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505"/>
                                        </p:tgtEl>
                                        <p:attrNameLst>
                                          <p:attrName>style.visibility</p:attrName>
                                        </p:attrNameLst>
                                      </p:cBhvr>
                                      <p:to>
                                        <p:strVal val="visible"/>
                                      </p:to>
                                    </p:set>
                                    <p:animEffect transition="in" filter="blinds(horizontal)">
                                      <p:cBhvr>
                                        <p:cTn id="27" dur="500"/>
                                        <p:tgtEl>
                                          <p:spTgt spid="950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9992"/>
                                        </p:tgtEl>
                                        <p:attrNameLst>
                                          <p:attrName>style.visibility</p:attrName>
                                        </p:attrNameLst>
                                      </p:cBhvr>
                                      <p:to>
                                        <p:strVal val="visible"/>
                                      </p:to>
                                    </p:set>
                                    <p:animEffect transition="in" filter="blinds(horizontal)">
                                      <p:cBhvr>
                                        <p:cTn id="32" dur="500"/>
                                        <p:tgtEl>
                                          <p:spTgt spid="999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xit" presetSubtype="10" fill="hold" nodeType="clickEffect">
                                  <p:stCondLst>
                                    <p:cond delay="0"/>
                                  </p:stCondLst>
                                  <p:childTnLst>
                                    <p:animEffect transition="out" filter="blinds(horizontal)">
                                      <p:cBhvr>
                                        <p:cTn id="36" dur="500"/>
                                        <p:tgtEl>
                                          <p:spTgt spid="9503"/>
                                        </p:tgtEl>
                                      </p:cBhvr>
                                    </p:animEffect>
                                    <p:set>
                                      <p:cBhvr>
                                        <p:cTn id="37" dur="1" fill="hold">
                                          <p:stCondLst>
                                            <p:cond delay="499"/>
                                          </p:stCondLst>
                                        </p:cTn>
                                        <p:tgtEl>
                                          <p:spTgt spid="9503"/>
                                        </p:tgtEl>
                                        <p:attrNameLst>
                                          <p:attrName>style.visibility</p:attrName>
                                        </p:attrNameLst>
                                      </p:cBhvr>
                                      <p:to>
                                        <p:strVal val="hidden"/>
                                      </p:to>
                                    </p:set>
                                  </p:childTnLst>
                                </p:cTn>
                              </p:par>
                              <p:par>
                                <p:cTn id="38" presetID="3" presetClass="entr" presetSubtype="10" fill="hold" nodeType="withEffect">
                                  <p:stCondLst>
                                    <p:cond delay="0"/>
                                  </p:stCondLst>
                                  <p:childTnLst>
                                    <p:set>
                                      <p:cBhvr>
                                        <p:cTn id="39" dur="1" fill="hold">
                                          <p:stCondLst>
                                            <p:cond delay="0"/>
                                          </p:stCondLst>
                                        </p:cTn>
                                        <p:tgtEl>
                                          <p:spTgt spid="9994"/>
                                        </p:tgtEl>
                                        <p:attrNameLst>
                                          <p:attrName>style.visibility</p:attrName>
                                        </p:attrNameLst>
                                      </p:cBhvr>
                                      <p:to>
                                        <p:strVal val="visible"/>
                                      </p:to>
                                    </p:set>
                                    <p:animEffect transition="in" filter="blinds(horizontal)">
                                      <p:cBhvr>
                                        <p:cTn id="40" dur="500"/>
                                        <p:tgtEl>
                                          <p:spTgt spid="99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05"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3|17.8|22.1|21.5|12.9"/>
</p:tagLst>
</file>

<file path=ppt/tags/tag10.xml><?xml version="1.0" encoding="utf-8"?>
<p:tagLst xmlns:a="http://schemas.openxmlformats.org/drawingml/2006/main" xmlns:r="http://schemas.openxmlformats.org/officeDocument/2006/relationships" xmlns:p="http://schemas.openxmlformats.org/presentationml/2006/main">
  <p:tag name="TIMING" val="|59|38.1|21.1|57.1"/>
</p:tagLst>
</file>

<file path=ppt/tags/tag11.xml><?xml version="1.0" encoding="utf-8"?>
<p:tagLst xmlns:a="http://schemas.openxmlformats.org/drawingml/2006/main" xmlns:r="http://schemas.openxmlformats.org/officeDocument/2006/relationships" xmlns:p="http://schemas.openxmlformats.org/presentationml/2006/main">
  <p:tag name="TIMING" val="|21.7"/>
</p:tagLst>
</file>

<file path=ppt/tags/tag12.xml><?xml version="1.0" encoding="utf-8"?>
<p:tagLst xmlns:a="http://schemas.openxmlformats.org/drawingml/2006/main" xmlns:r="http://schemas.openxmlformats.org/officeDocument/2006/relationships" xmlns:p="http://schemas.openxmlformats.org/presentationml/2006/main">
  <p:tag name="TIMING" val="|20|10.2|8.3|4.8"/>
</p:tagLst>
</file>

<file path=ppt/tags/tag13.xml><?xml version="1.0" encoding="utf-8"?>
<p:tagLst xmlns:a="http://schemas.openxmlformats.org/drawingml/2006/main" xmlns:r="http://schemas.openxmlformats.org/officeDocument/2006/relationships" xmlns:p="http://schemas.openxmlformats.org/presentationml/2006/main">
  <p:tag name="TIMING" val="|67.4|8.9|7.6"/>
</p:tagLst>
</file>

<file path=ppt/tags/tag14.xml><?xml version="1.0" encoding="utf-8"?>
<p:tagLst xmlns:a="http://schemas.openxmlformats.org/drawingml/2006/main" xmlns:r="http://schemas.openxmlformats.org/officeDocument/2006/relationships" xmlns:p="http://schemas.openxmlformats.org/presentationml/2006/main">
  <p:tag name="TIMING" val="|5.3|21.9"/>
</p:tagLst>
</file>

<file path=ppt/tags/tag15.xml><?xml version="1.0" encoding="utf-8"?>
<p:tagLst xmlns:a="http://schemas.openxmlformats.org/drawingml/2006/main" xmlns:r="http://schemas.openxmlformats.org/officeDocument/2006/relationships" xmlns:p="http://schemas.openxmlformats.org/presentationml/2006/main">
  <p:tag name="TIMING" val="|12.7|12.8|4.5|20"/>
</p:tagLst>
</file>

<file path=ppt/tags/tag2.xml><?xml version="1.0" encoding="utf-8"?>
<p:tagLst xmlns:a="http://schemas.openxmlformats.org/drawingml/2006/main" xmlns:r="http://schemas.openxmlformats.org/officeDocument/2006/relationships" xmlns:p="http://schemas.openxmlformats.org/presentationml/2006/main">
  <p:tag name="TIMING" val="|19.8|15.2|9.8"/>
</p:tagLst>
</file>

<file path=ppt/tags/tag3.xml><?xml version="1.0" encoding="utf-8"?>
<p:tagLst xmlns:a="http://schemas.openxmlformats.org/drawingml/2006/main" xmlns:r="http://schemas.openxmlformats.org/officeDocument/2006/relationships" xmlns:p="http://schemas.openxmlformats.org/presentationml/2006/main">
  <p:tag name="TIMING" val="|8.3|10.8|4.2|13.1|11.5"/>
</p:tagLst>
</file>

<file path=ppt/tags/tag4.xml><?xml version="1.0" encoding="utf-8"?>
<p:tagLst xmlns:a="http://schemas.openxmlformats.org/drawingml/2006/main" xmlns:r="http://schemas.openxmlformats.org/officeDocument/2006/relationships" xmlns:p="http://schemas.openxmlformats.org/presentationml/2006/main">
  <p:tag name="TIMING" val="|36.3|14.1"/>
</p:tagLst>
</file>

<file path=ppt/tags/tag5.xml><?xml version="1.0" encoding="utf-8"?>
<p:tagLst xmlns:a="http://schemas.openxmlformats.org/drawingml/2006/main" xmlns:r="http://schemas.openxmlformats.org/officeDocument/2006/relationships" xmlns:p="http://schemas.openxmlformats.org/presentationml/2006/main">
  <p:tag name="TIMING" val="|10.5|30.6|18.2|5.4|45.1"/>
</p:tagLst>
</file>

<file path=ppt/tags/tag6.xml><?xml version="1.0" encoding="utf-8"?>
<p:tagLst xmlns:a="http://schemas.openxmlformats.org/drawingml/2006/main" xmlns:r="http://schemas.openxmlformats.org/officeDocument/2006/relationships" xmlns:p="http://schemas.openxmlformats.org/presentationml/2006/main">
  <p:tag name="TIMING" val="|24.3|13.7|23.6|51.8"/>
</p:tagLst>
</file>

<file path=ppt/tags/tag7.xml><?xml version="1.0" encoding="utf-8"?>
<p:tagLst xmlns:a="http://schemas.openxmlformats.org/drawingml/2006/main" xmlns:r="http://schemas.openxmlformats.org/officeDocument/2006/relationships" xmlns:p="http://schemas.openxmlformats.org/presentationml/2006/main">
  <p:tag name="TIMING" val="|37.6"/>
</p:tagLst>
</file>

<file path=ppt/tags/tag8.xml><?xml version="1.0" encoding="utf-8"?>
<p:tagLst xmlns:a="http://schemas.openxmlformats.org/drawingml/2006/main" xmlns:r="http://schemas.openxmlformats.org/officeDocument/2006/relationships" xmlns:p="http://schemas.openxmlformats.org/presentationml/2006/main">
  <p:tag name="TIMING" val="|87.9|12.9|10.3"/>
</p:tagLst>
</file>

<file path=ppt/tags/tag9.xml><?xml version="1.0" encoding="utf-8"?>
<p:tagLst xmlns:a="http://schemas.openxmlformats.org/drawingml/2006/main" xmlns:r="http://schemas.openxmlformats.org/officeDocument/2006/relationships" xmlns:p="http://schemas.openxmlformats.org/presentationml/2006/main">
  <p:tag name="TIMING" val="|37.6"/>
</p:tagLst>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TM10001105[[fn=Crop]]</Template>
  <TotalTime>692</TotalTime>
  <Words>7976</Words>
  <Application>Microsoft Office PowerPoint</Application>
  <PresentationFormat>Widescreen</PresentationFormat>
  <Paragraphs>2567</Paragraphs>
  <Slides>68</Slides>
  <Notes>23</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68</vt:i4>
      </vt:variant>
    </vt:vector>
  </HeadingPairs>
  <TitlesOfParts>
    <vt:vector size="75" baseType="lpstr">
      <vt:lpstr>Arial</vt:lpstr>
      <vt:lpstr>Calibri</vt:lpstr>
      <vt:lpstr>Franklin Gothic Book</vt:lpstr>
      <vt:lpstr>Monaco</vt:lpstr>
      <vt:lpstr>msam10</vt:lpstr>
      <vt:lpstr>Times New Roman</vt:lpstr>
      <vt:lpstr>Crop</vt:lpstr>
      <vt:lpstr>Automated Tracing, Debugging and Repairing Data-Centric Programs</vt:lpstr>
      <vt:lpstr>Data-Centric Programs</vt:lpstr>
      <vt:lpstr>Motivation</vt:lpstr>
      <vt:lpstr>Fault Localization of SAP-ABAP Programs</vt:lpstr>
      <vt:lpstr>Today’s Menu</vt:lpstr>
      <vt:lpstr>Trace</vt:lpstr>
      <vt:lpstr>A Trivial Technique for Program Tracing</vt:lpstr>
      <vt:lpstr>Program Tracing: Techniques and Challenges</vt:lpstr>
      <vt:lpstr>Related Work: Taming Collection Overhead  by Minimizing Witnesses</vt:lpstr>
      <vt:lpstr>Distributed Program Tracing</vt:lpstr>
      <vt:lpstr>Divide-and-Conquer</vt:lpstr>
      <vt:lpstr>Arbitrary Distribution cannot guarantee Realizability</vt:lpstr>
      <vt:lpstr>Realizable Distribution</vt:lpstr>
      <vt:lpstr>Effective Parallel Distribution</vt:lpstr>
      <vt:lpstr>Optimal Parallel Distribution</vt:lpstr>
      <vt:lpstr>Distribution Strategies</vt:lpstr>
      <vt:lpstr>Distribution Strategies</vt:lpstr>
      <vt:lpstr>Path Reconstruction</vt:lpstr>
      <vt:lpstr>Tracing ABAP Programs using Breakpoints: Optimal Vertex Witnesses</vt:lpstr>
      <vt:lpstr>Experimental Results: Cost of Collection vs. Number of Machines</vt:lpstr>
      <vt:lpstr>Comparing Parallel Distribution Strategies</vt:lpstr>
      <vt:lpstr>Recap</vt:lpstr>
      <vt:lpstr>Path Profiling</vt:lpstr>
      <vt:lpstr>Naive Parallelization: Parallel Ball-Larus (PBL)</vt:lpstr>
      <vt:lpstr>PBL Drawback: Uneven distribution  and New Idea</vt:lpstr>
      <vt:lpstr>Partitioned Path Profiling: Goal</vt:lpstr>
      <vt:lpstr>P3: Overview and Challenges</vt:lpstr>
      <vt:lpstr>C2: Precise &amp; Efficient Profiling of Subset of  Intra-Procedural Paths</vt:lpstr>
      <vt:lpstr>Selective Path Profiling (PASTE’02)</vt:lpstr>
      <vt:lpstr>Selective Path Profiling (PASTE’02)</vt:lpstr>
      <vt:lpstr>Motivation: Precise Selective Path Profiling</vt:lpstr>
      <vt:lpstr>PSPP Algorithm</vt:lpstr>
      <vt:lpstr>C3: Partitioning Paths of a Procedure</vt:lpstr>
      <vt:lpstr>An Effective Partitioning</vt:lpstr>
      <vt:lpstr>Partitioning Algorithm</vt:lpstr>
      <vt:lpstr>C4: Parallel Distribution</vt:lpstr>
      <vt:lpstr>Experimental Results: P3 vs PBL vs SBL</vt:lpstr>
      <vt:lpstr>Practical constraints often present the scope for solving interesting problems which otherwise is not well-motivated </vt:lpstr>
      <vt:lpstr>PowerPoint Presentation</vt:lpstr>
      <vt:lpstr>Fault Localization</vt:lpstr>
      <vt:lpstr>Technique Overview</vt:lpstr>
      <vt:lpstr>PowerPoint Presentation</vt:lpstr>
      <vt:lpstr>Example 1: Differencing of Slices</vt:lpstr>
      <vt:lpstr>Example 2: Motivation for Improvement in Slicing</vt:lpstr>
      <vt:lpstr>Need for a more Precise Slicing</vt:lpstr>
      <vt:lpstr>PowerPoint Presentation</vt:lpstr>
      <vt:lpstr>Key-based Slicing</vt:lpstr>
      <vt:lpstr>Example 3: Motivation for Advanced Differencing</vt:lpstr>
      <vt:lpstr>Semantic Differencing</vt:lpstr>
      <vt:lpstr>Corner-case Differencing</vt:lpstr>
      <vt:lpstr>Corner-case Differencing</vt:lpstr>
      <vt:lpstr>Mutability Differencing</vt:lpstr>
      <vt:lpstr>Mutability Differencing</vt:lpstr>
      <vt:lpstr>Experimental Results</vt:lpstr>
      <vt:lpstr>PowerPoint Presentation</vt:lpstr>
      <vt:lpstr>Program Repair Overview</vt:lpstr>
      <vt:lpstr>Example ABAP program</vt:lpstr>
      <vt:lpstr>Program Repair challenges</vt:lpstr>
      <vt:lpstr>Insight 1: Search in data-space should be faster than search in program-space </vt:lpstr>
      <vt:lpstr>Background: Classifiers</vt:lpstr>
      <vt:lpstr>Decision Tree Learning</vt:lpstr>
      <vt:lpstr>Decision Tree for our example</vt:lpstr>
      <vt:lpstr>How to find correct labels?</vt:lpstr>
      <vt:lpstr>PowerPoint Presentation</vt:lpstr>
      <vt:lpstr>SVM based predictions on our example</vt:lpstr>
      <vt:lpstr>Iterative SAT solving </vt:lpstr>
      <vt:lpstr>Tool Chain</vt:lpstr>
      <vt:lpstr>Conclusions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Dipti</dc:creator>
  <cp:lastModifiedBy>Dipti</cp:lastModifiedBy>
  <cp:revision>114</cp:revision>
  <cp:lastPrinted>2017-12-14T12:08:14Z</cp:lastPrinted>
  <dcterms:created xsi:type="dcterms:W3CDTF">2017-12-13T12:40:25Z</dcterms:created>
  <dcterms:modified xsi:type="dcterms:W3CDTF">2017-12-15T08:30:26Z</dcterms:modified>
</cp:coreProperties>
</file>